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6" r:id="rId9"/>
    <p:sldId id="263" r:id="rId10"/>
    <p:sldId id="267" r:id="rId11"/>
    <p:sldId id="264" r:id="rId12"/>
    <p:sldId id="269" r:id="rId13"/>
    <p:sldId id="268" r:id="rId14"/>
    <p:sldId id="26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1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85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2B3E-3CF2-4115-8A48-12453BE2A34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72CD8-6700-416A-8746-FC088C68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4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0F107-87C4-438B-A6A8-4BD9645AC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E810F5-6E4B-4560-AC27-ED007AE33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546233-1F76-4522-A739-016F1A78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FF85-E890-4B97-951A-FD4A8C41321F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A6546F-F728-4CF2-AF5C-B03A5357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A54F30-94B1-4F1D-8B14-22B69DF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0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BA1D9-9D73-4E84-949E-36B66AC2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D8D410-81E0-409A-A858-9AC0D2E17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B0291-AAFC-4FB6-8A4F-AFF1FCD3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11BB-963B-4522-9E1F-CAB5989CC887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7683C-6A45-42DE-9638-44287CE0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34CBFF-12EE-400D-B8BF-123F64F5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7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436709-D7D6-450C-8745-0999564B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FC3909-2BFD-4D90-B918-5E9CD4D1E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744CEC-9039-464D-9857-4F8832F0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8BB-CDB6-428F-9F04-FE8FF4E24E2B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97438-1FE0-4559-AED1-FC78D67A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45E57B-1FEB-45B9-A160-1E063266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688BD2-90D2-4141-B6B6-65FDC5DF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5A81E7-553B-44FD-A21A-DF84E6DD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467186-A976-4F19-A489-3CB297A6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0396-2770-4DC6-9A7C-01FB6E75A636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EA21A-E003-4A28-B816-663E247F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EEE5E-6CD4-41C4-999B-5043EECA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1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9F85B-A849-498D-A9CA-3B6A40707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19C5FB-81C2-4CE0-89C8-FEC142AAB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DD712-5C36-45B5-901C-60AA1A8C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6B75-B07A-4EB0-9976-70917BF52C41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BEA84-02F0-4CFA-889A-7EA29C4F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547BD-B738-4433-96F3-2C48445D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9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061B9-2C38-4D6B-8C0D-6C798D6FA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D390C-806F-4059-8C0F-EE7275211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8F569A-E1B9-4FB3-903B-C6C37CCDE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8FFBD2-68C4-4A1E-94FD-3691D416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2788-4649-4C6A-A68F-20F2A5A7C56D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CC44AB-1540-48CE-979F-182F238E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AC46A4-71C5-4C60-BBEF-1BCDA50D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1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B6010-0790-4BB2-B954-7EBEAED8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064DD5-B22D-4A27-9153-59D006BAD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E360FE-59AD-4410-ABD1-3F8CA9D32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449C81-C626-43E2-A3BC-6F29B11D7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2B2DAB9-2EB1-4EE1-A7CC-8FC2CC1C6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6A989E-9799-44C3-98B5-0787A1C4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BF67-DE40-4082-9A07-516887E2C216}" type="datetime1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906560-F23C-46A6-9B7C-1A55BB52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EB7C6BB-9B0C-40CF-BB04-659B0B03E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2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E9D04-7E89-46FD-A523-9016F0F1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A1A29B-6EE9-4639-A9B3-84DF0CBF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D7-C773-41B9-BEF1-BF27A46909B6}" type="datetime1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E36734-88C5-4161-8E15-11CDB72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CFCBC6-1836-40E7-AD20-678678ED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5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200A8C-FCA9-4342-9FA7-57E10512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2857-2C69-4153-AD51-41042BD018C3}" type="datetime1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9A3A3D-FC68-4285-875F-84A76CDB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E1556F-0B8D-41D4-82BB-A2E89A18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495FC-4771-48EC-8409-EFA37533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77A604-04A2-4CA4-96FF-5ED3779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A12B86-D7EA-47A9-A038-D2175737A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C00BE8-ECA3-4FDA-BDC4-1FAE6EC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236E-8167-4303-AA2B-767FD174EC5B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A1D405-4E1D-421A-9DEC-02D5A07F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AE08E-56D5-4F37-ADDB-767D28AE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82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042EF-9FD7-4256-8966-561B85B6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D80195-947C-4D79-9EF4-C69580B55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37D815-7BAD-41B6-B621-C60B3FC83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9CCDEA-DA76-4BEE-B909-46E0C51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9A4A-1949-47F3-BFDB-73B169C5CDBE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74B9AA-2DE0-431E-9454-164E632C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F0B713-8092-4389-909C-830D15BE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9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08C86-CD66-414F-9012-3E82FDD0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192DB5-86E7-424D-B8FD-C3F4FAD3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7934C2-55A4-44EA-A2A8-F7E5B5033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2B6C-14CC-46C4-9A1E-A470E33CEA06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3419B7-61B3-403E-A700-E8FCE5FD1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5D104-C02D-444F-846B-F485FBFF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1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eant4-userdoc.web.cern.ch/geant4-userdoc/UsersGuides/ForApplicationDeveloper/html/Detector/material.html" TargetMode="External"/><Relationship Id="rId2" Type="http://schemas.openxmlformats.org/officeDocument/2006/relationships/hyperlink" Target="http://geant4-userdoc.web.cern.ch/geant4-userdoc/UsersGuides/ForApplicationDeveloper/html/Detector/Geometry/geomSolid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geant4-userdoc.web.cern.ch/geant4-userdoc/UsersGuides/ForApplicationDeveloper/html/Appendix/materialNames.html#g4matrdb" TargetMode="External"/><Relationship Id="rId4" Type="http://schemas.openxmlformats.org/officeDocument/2006/relationships/hyperlink" Target="http://www.sixiangguo.net/code/geant4/AppDevelop/apas0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C527A-8FCE-4C27-B006-08CF06A0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1732"/>
            <a:ext cx="9144000" cy="3074535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Введение в 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Geant4.</a:t>
            </a:r>
            <a:b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Лекция 2. Детекторы и геометрия.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F58796-F16E-412B-8F3F-2572F3E6D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97F9690-A8BB-40CC-86EF-FAB43D9A689C}"/>
              </a:ext>
            </a:extLst>
          </p:cNvPr>
          <p:cNvSpPr txBox="1">
            <a:spLocks/>
          </p:cNvSpPr>
          <p:nvPr/>
        </p:nvSpPr>
        <p:spPr>
          <a:xfrm>
            <a:off x="2107141" y="79545"/>
            <a:ext cx="7791601" cy="10759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МОСКОВСКИЙ ГОСУДАРСТВЕННЫЙ УНИВЕРСИТЕТ ИМЕНИ М.В. ЛОМОНОСОВА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2C1206FE-45A7-4743-AAF5-F7626ED5A412}"/>
              </a:ext>
            </a:extLst>
          </p:cNvPr>
          <p:cNvSpPr txBox="1">
            <a:spLocks/>
          </p:cNvSpPr>
          <p:nvPr/>
        </p:nvSpPr>
        <p:spPr>
          <a:xfrm>
            <a:off x="1519238" y="1155513"/>
            <a:ext cx="9144000" cy="719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ФИЗИЧЕСКИЙ ФАКУЛЬТЕТ</a:t>
            </a:r>
          </a:p>
          <a:p>
            <a:r>
              <a:rPr lang="ru-RU" dirty="0"/>
              <a:t>КАФЕДРА ФИЗИКИ УСКОРИТЕЛЕЙ И РАДИАЦИОННОЙ МЕДИЦИНЫ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2142A01-E99F-457E-BC82-C8EB935F9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748" y="0"/>
            <a:ext cx="1546669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21A4FC-AEFD-4A99-9890-2E3F341FD46F}"/>
              </a:ext>
            </a:extLst>
          </p:cNvPr>
          <p:cNvSpPr txBox="1"/>
          <p:nvPr/>
        </p:nvSpPr>
        <p:spPr>
          <a:xfrm>
            <a:off x="5089057" y="6396335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МОСКВА 2020</a:t>
            </a:r>
          </a:p>
        </p:txBody>
      </p:sp>
    </p:spTree>
    <p:extLst>
      <p:ext uri="{BB962C8B-B14F-4D97-AF65-F5344CB8AC3E}">
        <p14:creationId xmlns:p14="http://schemas.microsoft.com/office/powerpoint/2010/main" val="285389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98A2D-1788-410C-B6A9-F19FEE53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G4VPhysicalVolume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пример-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6FEDF-0AC8-4C68-9A28-DF6F0F46D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G4PVPlacement(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G4Transform3D      </a:t>
            </a:r>
            <a:r>
              <a:rPr lang="ru-RU" dirty="0"/>
              <a:t>  </a:t>
            </a:r>
            <a:r>
              <a:rPr lang="en-US" dirty="0" err="1"/>
              <a:t>solidTransform</a:t>
            </a:r>
            <a:r>
              <a:rPr lang="en-US" dirty="0"/>
              <a:t>,     // </a:t>
            </a:r>
            <a:r>
              <a:rPr lang="ru-RU" dirty="0"/>
              <a:t>смещение + поворот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G4LogicalVolume*   </a:t>
            </a:r>
            <a:r>
              <a:rPr lang="en-US" dirty="0" err="1"/>
              <a:t>pCurrentLogical</a:t>
            </a:r>
            <a:r>
              <a:rPr lang="en-US" dirty="0"/>
              <a:t>,</a:t>
            </a:r>
            <a:r>
              <a:rPr lang="ru-RU" dirty="0"/>
              <a:t>   // логический объём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const G4String&amp;       </a:t>
            </a:r>
            <a:r>
              <a:rPr lang="en-US" dirty="0" err="1"/>
              <a:t>pName</a:t>
            </a:r>
            <a:r>
              <a:rPr lang="en-US" dirty="0"/>
              <a:t>,</a:t>
            </a:r>
            <a:r>
              <a:rPr lang="ru-RU" dirty="0"/>
              <a:t>                  // имя объёма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G4LogicalVolume*   </a:t>
            </a:r>
            <a:r>
              <a:rPr lang="en-US" dirty="0" err="1"/>
              <a:t>pMotherLogical</a:t>
            </a:r>
            <a:r>
              <a:rPr lang="en-US" dirty="0"/>
              <a:t>,</a:t>
            </a:r>
            <a:r>
              <a:rPr lang="ru-RU" dirty="0"/>
              <a:t>   // материнский объём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G4bool             </a:t>
            </a:r>
            <a:r>
              <a:rPr lang="ru-RU" dirty="0"/>
              <a:t>          </a:t>
            </a:r>
            <a:r>
              <a:rPr lang="en-US" dirty="0" err="1"/>
              <a:t>pMany</a:t>
            </a:r>
            <a:r>
              <a:rPr lang="en-US" dirty="0"/>
              <a:t>,</a:t>
            </a:r>
            <a:r>
              <a:rPr lang="ru-RU" dirty="0"/>
              <a:t>                   // ???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G4int              </a:t>
            </a:r>
            <a:r>
              <a:rPr lang="ru-RU" dirty="0"/>
              <a:t>            </a:t>
            </a:r>
            <a:r>
              <a:rPr lang="en-US" dirty="0" err="1"/>
              <a:t>pCopyNo</a:t>
            </a:r>
            <a:r>
              <a:rPr lang="en-US" dirty="0"/>
              <a:t>,</a:t>
            </a:r>
            <a:r>
              <a:rPr lang="ru-RU" dirty="0"/>
              <a:t>               // </a:t>
            </a:r>
            <a:r>
              <a:rPr lang="en-US" dirty="0"/>
              <a:t>id </a:t>
            </a:r>
            <a:r>
              <a:rPr lang="ru-RU" dirty="0"/>
              <a:t>объёма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G4bool             </a:t>
            </a:r>
            <a:r>
              <a:rPr lang="ru-RU" dirty="0"/>
              <a:t>          </a:t>
            </a:r>
            <a:r>
              <a:rPr lang="en-US" dirty="0" err="1"/>
              <a:t>pSurfChk</a:t>
            </a:r>
            <a:r>
              <a:rPr lang="en-US" dirty="0"/>
              <a:t>=false );</a:t>
            </a:r>
            <a:r>
              <a:rPr lang="ru-RU" dirty="0"/>
              <a:t>  // проверка пересечений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C5FF28-D16B-4ABC-AB28-442D6B86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10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952CBE3-0B92-49A7-B422-2CFCC42A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01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ECEB7-A05F-470B-8DA2-291E08FD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1730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Резюме -1-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2B6A3E-3FFD-49AD-902D-3E578D75B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Геометрия в </a:t>
            </a:r>
            <a:r>
              <a:rPr lang="en-US" dirty="0"/>
              <a:t>Geant4 </a:t>
            </a:r>
            <a:r>
              <a:rPr lang="ru-RU" dirty="0"/>
              <a:t>суть набор объёмов</a:t>
            </a:r>
          </a:p>
          <a:p>
            <a:r>
              <a:rPr lang="ru-RU" dirty="0"/>
              <a:t>Для размещения объекта в </a:t>
            </a:r>
            <a:r>
              <a:rPr lang="en-US" dirty="0"/>
              <a:t>Geant4 </a:t>
            </a:r>
            <a:r>
              <a:rPr lang="ru-RU" dirty="0"/>
              <a:t>необходимо описать три объёма: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Solid, </a:t>
            </a:r>
            <a:r>
              <a:rPr lang="ru-RU" dirty="0"/>
              <a:t>задающий форму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Logical, </a:t>
            </a:r>
            <a:r>
              <a:rPr lang="ru-RU" dirty="0"/>
              <a:t>задающий физические свойства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Physical, </a:t>
            </a:r>
            <a:r>
              <a:rPr lang="ru-RU" dirty="0"/>
              <a:t>размещающий объект непосредственно в «мире»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F85025-8565-4E4C-B87D-5A08D886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11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8CF74A5-1F98-4595-95C1-0D12C0761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97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413CE-9DB7-49E0-BCB6-F0C4FC8BA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13652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Материалы детектора. Быстрый старт.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4862BD-D4E1-4310-B14D-163D3212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#include "G4NistManager.hh“</a:t>
            </a:r>
          </a:p>
          <a:p>
            <a:r>
              <a:rPr lang="en-US" dirty="0"/>
              <a:t>G4NistManager* man = G4NistManager::Instance();</a:t>
            </a:r>
          </a:p>
          <a:p>
            <a:r>
              <a:rPr lang="en-US" dirty="0"/>
              <a:t>G4Element* C  = man-&gt;</a:t>
            </a:r>
            <a:r>
              <a:rPr lang="en-US" dirty="0" err="1"/>
              <a:t>FindOrBuildElement</a:t>
            </a:r>
            <a:r>
              <a:rPr lang="en-US" dirty="0"/>
              <a:t>("C");</a:t>
            </a:r>
          </a:p>
          <a:p>
            <a:r>
              <a:rPr lang="en-US" dirty="0"/>
              <a:t>G4Element* Pb = man-&gt;</a:t>
            </a:r>
            <a:r>
              <a:rPr lang="en-US" dirty="0" err="1"/>
              <a:t>FindOrBuildMaterial</a:t>
            </a:r>
            <a:r>
              <a:rPr lang="en-US" dirty="0"/>
              <a:t>("Pb");</a:t>
            </a:r>
          </a:p>
          <a:p>
            <a:r>
              <a:rPr lang="en-US" dirty="0"/>
              <a:t>G4Material* H2O  = man-&gt;</a:t>
            </a:r>
            <a:r>
              <a:rPr lang="en-US" dirty="0" err="1"/>
              <a:t>FindOrBuildMaterial</a:t>
            </a:r>
            <a:r>
              <a:rPr lang="en-US" dirty="0"/>
              <a:t>("G4_WATER");</a:t>
            </a:r>
          </a:p>
          <a:p>
            <a:r>
              <a:rPr lang="ru-RU" dirty="0"/>
              <a:t>Чувствительно к регистру!!!</a:t>
            </a:r>
            <a:endParaRPr lang="en-US" dirty="0"/>
          </a:p>
          <a:p>
            <a:r>
              <a:rPr lang="ru-RU" dirty="0"/>
              <a:t>Если есть сомнения, как найти материал или элемент, будут полезны ссылки </a:t>
            </a:r>
            <a:r>
              <a:rPr lang="en-US" dirty="0"/>
              <a:t>[4</a:t>
            </a:r>
            <a:r>
              <a:rPr lang="ru-RU" dirty="0"/>
              <a:t>, 5</a:t>
            </a:r>
            <a:r>
              <a:rPr lang="en-US" dirty="0"/>
              <a:t>]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41C1C5BD-FAB1-45CD-A507-842F8F343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12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2BD26A-46A8-4415-9558-8A73E1DC9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01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DE716-3291-44F6-9663-D4E70F6C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Практическое задание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B67498-B6FE-4F48-8D1A-04E07B0F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Используя пример </a:t>
            </a:r>
            <a:r>
              <a:rPr lang="en-US" dirty="0"/>
              <a:t>B1 (&lt;geant4-source&gt;/examples/basic/B1) </a:t>
            </a:r>
            <a:r>
              <a:rPr lang="ru-RU" dirty="0"/>
              <a:t>как основу, создать водный куб 1 х 1 х 1 (м) и разместить его в центре мира</a:t>
            </a:r>
          </a:p>
          <a:p>
            <a:r>
              <a:rPr lang="ru-RU" dirty="0"/>
              <a:t>Разместить внутри этого куба сферическую полость </a:t>
            </a:r>
            <a:r>
              <a:rPr lang="en-US" dirty="0"/>
              <a:t>R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</a:t>
            </a:r>
            <a:r>
              <a:rPr lang="en-US" dirty="0"/>
              <a:t>20 </a:t>
            </a:r>
            <a:r>
              <a:rPr lang="ru-RU" dirty="0"/>
              <a:t>см двумя разными способами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6B591E-DEF4-4C70-BE41-9577AE10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13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5CD60E-0E55-4992-A240-9389315F5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7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6BC2B-3B90-443B-A529-B161C652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Полезные ссылки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44EA2-3AD8-473F-A4BD-448DBAFEC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http://geant4-userdoc.web.cern.ch/geant4-userdoc/UsersGuides/ForApplicationDeveloper/html/Detector/Geometry/geomSolids.html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http://www.apc.univ-paris7.fr/~franco/g4doxy/html/classG4VSolid.html</a:t>
            </a:r>
            <a:endParaRPr lang="ru-RU" dirty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http://geant4-userdoc.web.cern.ch/geant4-userdoc/UsersGuides/ForApplicationDeveloper/html/Detector/material.html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http://www.sixiangguo.net/code/geant4/AppDevelop/apas06.html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5"/>
              </a:rPr>
              <a:t>http://geant4-userdoc.web.cern.ch/geant4-userdoc/UsersGuides/ForApplicationDeveloper/html/Appendix/materialNames.html#g4matrdb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494CAB-0200-4686-A083-102FE124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14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B22CDF1-552E-441D-8006-1D24E86EB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9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3652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Общие слова -1-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Геометрия в </a:t>
            </a:r>
            <a:r>
              <a:rPr lang="en-US" dirty="0"/>
              <a:t>Geant4 </a:t>
            </a:r>
            <a:r>
              <a:rPr lang="ru-RU" dirty="0"/>
              <a:t>строится из набора объёмов</a:t>
            </a:r>
          </a:p>
          <a:p>
            <a:r>
              <a:rPr lang="ru-RU" dirty="0"/>
              <a:t>Для каждого объёма описываются форма, физические характеристики и его место в мире: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800" dirty="0"/>
              <a:t>За форму отвечает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G4VSolidVolume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800" dirty="0"/>
              <a:t>За физические характеристики отвечает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G4LogicalVolume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800" dirty="0"/>
              <a:t>За место в мире отвечает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G4VPhysicalVolume</a:t>
            </a:r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2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8395A0E-4162-4A60-BF69-554D99FAE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7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FD5A5-C2A4-4985-AC45-3DB42532D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13652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Общие слова -2-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062F58-8296-468D-A537-B90C20CF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WordVolume</a:t>
            </a:r>
            <a:r>
              <a:rPr lang="en-US" dirty="0"/>
              <a:t> – </a:t>
            </a:r>
            <a:r>
              <a:rPr lang="ru-RU" dirty="0"/>
              <a:t>самый первый (и обычно самый большой) объём в моделировании. Все остальные объёмы помещаются внутрь него.</a:t>
            </a:r>
          </a:p>
          <a:p>
            <a:r>
              <a:rPr lang="ru-RU" dirty="0"/>
              <a:t>Каждый остальной объём помещается внутри</a:t>
            </a:r>
            <a:r>
              <a:rPr lang="en-US" dirty="0"/>
              <a:t> </a:t>
            </a:r>
            <a:r>
              <a:rPr lang="en-US" dirty="0" err="1"/>
              <a:t>WordVolume</a:t>
            </a:r>
            <a:r>
              <a:rPr lang="ru-RU" dirty="0"/>
              <a:t> либо его дочерних объёмов *</a:t>
            </a:r>
          </a:p>
          <a:p>
            <a:r>
              <a:rPr lang="ru-RU" dirty="0"/>
              <a:t>При размещении дочернего объёма используется система координат материнского объёма.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0F0860-C0A1-457F-8E77-C60B4A34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3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85AC3F4-016B-4D8D-9B2D-0332287A9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16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838F8-A30C-4B7A-A0C0-5A5F84C8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G4VSolid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198AA0-CEE9-4828-B5B3-EAF3364FC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71857" cy="4351338"/>
          </a:xfrm>
        </p:spPr>
        <p:txBody>
          <a:bodyPr>
            <a:normAutofit/>
          </a:bodyPr>
          <a:lstStyle/>
          <a:p>
            <a:r>
              <a:rPr lang="ru-RU" dirty="0"/>
              <a:t>Описывает форму объёма.</a:t>
            </a:r>
            <a:endParaRPr lang="en-US" dirty="0"/>
          </a:p>
          <a:p>
            <a:r>
              <a:rPr lang="ru-RU" dirty="0"/>
              <a:t>Описывается встроенными методами либо их комбинациями. </a:t>
            </a:r>
          </a:p>
          <a:p>
            <a:r>
              <a:rPr lang="ru-RU" dirty="0"/>
              <a:t>Все доступные стандартные объёмы доступны на странице </a:t>
            </a:r>
            <a:r>
              <a:rPr lang="en-US" dirty="0"/>
              <a:t>[1]</a:t>
            </a:r>
            <a:endParaRPr lang="ru-RU" dirty="0"/>
          </a:p>
          <a:p>
            <a:r>
              <a:rPr lang="ru-RU" dirty="0"/>
              <a:t>Основные методы комбинации стандартных объёмов: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G4IntersectionSolid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// </a:t>
            </a:r>
            <a:r>
              <a:rPr lang="ru-RU" dirty="0"/>
              <a:t>пересечение объёмов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G4SubtractionSolid</a:t>
            </a:r>
            <a:r>
              <a:rPr lang="ru-RU" dirty="0"/>
              <a:t>  // вычитание объёмов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G4UnionSolid</a:t>
            </a:r>
            <a:r>
              <a:rPr lang="ru-RU" dirty="0"/>
              <a:t>            // объединение объёмов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1D115D-EBBC-48CC-BBD1-44C8E4D92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118" y="495754"/>
            <a:ext cx="2006682" cy="6176963"/>
          </a:xfrm>
          <a:prstGeom prst="rect">
            <a:avLst/>
          </a:prstGeom>
        </p:spPr>
      </p:pic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125442-4D0A-48EE-998E-C786BAD3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D545B75-C8A2-4771-8B5D-9E6D5BFD1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53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A635E-E4BF-48C2-B9C1-DD0DE1D9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206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G4VSolid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-пример-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F07A4-B26C-452F-8229-87D5177F1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72300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G4Box</a:t>
            </a:r>
            <a:r>
              <a:rPr lang="en-US" dirty="0"/>
              <a:t>(const G4String&amp; </a:t>
            </a:r>
            <a:r>
              <a:rPr lang="en-US" dirty="0" err="1"/>
              <a:t>pName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G4double  </a:t>
            </a:r>
            <a:r>
              <a:rPr lang="en-US" dirty="0" err="1"/>
              <a:t>pX</a:t>
            </a:r>
            <a:r>
              <a:rPr lang="en-US" dirty="0"/>
              <a:t>, </a:t>
            </a:r>
            <a:r>
              <a:rPr lang="ru-RU" dirty="0"/>
              <a:t> // </a:t>
            </a:r>
            <a:r>
              <a:rPr lang="ru-RU" dirty="0" err="1"/>
              <a:t>полуразмер</a:t>
            </a:r>
            <a:r>
              <a:rPr lang="ru-RU" dirty="0"/>
              <a:t> </a:t>
            </a:r>
            <a:r>
              <a:rPr lang="en-US" dirty="0"/>
              <a:t>x</a:t>
            </a:r>
          </a:p>
          <a:p>
            <a:pPr marL="0" indent="0">
              <a:buNone/>
            </a:pPr>
            <a:r>
              <a:rPr lang="en-US" dirty="0"/>
              <a:t>            G4double  </a:t>
            </a:r>
            <a:r>
              <a:rPr lang="en-US" dirty="0" err="1"/>
              <a:t>pY</a:t>
            </a:r>
            <a:r>
              <a:rPr lang="en-US" dirty="0"/>
              <a:t>,  // </a:t>
            </a:r>
            <a:r>
              <a:rPr lang="ru-RU" dirty="0" err="1"/>
              <a:t>полуразмер</a:t>
            </a:r>
            <a:r>
              <a:rPr lang="ru-RU" dirty="0"/>
              <a:t> </a:t>
            </a:r>
            <a:r>
              <a:rPr lang="en-US" dirty="0"/>
              <a:t>y</a:t>
            </a:r>
          </a:p>
          <a:p>
            <a:pPr marL="0" indent="0">
              <a:buNone/>
            </a:pPr>
            <a:r>
              <a:rPr lang="en-US" dirty="0"/>
              <a:t>            G4double  </a:t>
            </a:r>
            <a:r>
              <a:rPr lang="en-US" dirty="0" err="1"/>
              <a:t>pZ</a:t>
            </a:r>
            <a:r>
              <a:rPr lang="en-US" dirty="0"/>
              <a:t>) // </a:t>
            </a:r>
            <a:r>
              <a:rPr lang="ru-RU" dirty="0" err="1"/>
              <a:t>полуразмер</a:t>
            </a:r>
            <a:r>
              <a:rPr lang="ru-RU" dirty="0"/>
              <a:t> </a:t>
            </a:r>
            <a:r>
              <a:rPr lang="en-US" dirty="0"/>
              <a:t>z</a:t>
            </a:r>
          </a:p>
          <a:p>
            <a:pPr marL="0" indent="0">
              <a:buNone/>
            </a:pPr>
            <a:endParaRPr lang="en-US" dirty="0"/>
          </a:p>
          <a:p>
            <a:r>
              <a:rPr lang="ru-RU" dirty="0"/>
              <a:t>Почему </a:t>
            </a:r>
            <a:r>
              <a:rPr lang="ru-RU" dirty="0" err="1"/>
              <a:t>полуразмеры</a:t>
            </a:r>
            <a:r>
              <a:rPr lang="ru-RU" dirty="0"/>
              <a:t>?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2B9C8E-166F-4D24-B86B-23720FD76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0" y="1825625"/>
            <a:ext cx="3543300" cy="3686175"/>
          </a:xfrm>
          <a:prstGeom prst="rect">
            <a:avLst/>
          </a:prstGeom>
        </p:spPr>
      </p:pic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9BA29E41-0FEE-456E-A036-FC765A68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5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DC498F6-6E80-403A-BA5C-043372A1C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22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35D46-6F8B-4850-AEFF-813622244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49" y="136525"/>
            <a:ext cx="11005457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Комбинирование объёмов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D97EA2-063F-4410-9625-8FF0CDFDB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5456" cy="4351338"/>
          </a:xfrm>
        </p:spPr>
        <p:txBody>
          <a:bodyPr>
            <a:normAutofit/>
          </a:bodyPr>
          <a:lstStyle/>
          <a:p>
            <a:r>
              <a:rPr lang="ru-RU" dirty="0"/>
              <a:t>Общий вид (подробнее: </a:t>
            </a:r>
            <a:r>
              <a:rPr lang="en-US" dirty="0"/>
              <a:t>[1])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%combination%(const G4String &amp;</a:t>
            </a:r>
            <a:r>
              <a:rPr lang="en-US" dirty="0" err="1"/>
              <a:t>pName</a:t>
            </a:r>
            <a:r>
              <a:rPr lang="en-US" dirty="0"/>
              <a:t>, </a:t>
            </a:r>
            <a:r>
              <a:rPr lang="ru-RU" dirty="0"/>
              <a:t>// имя итогового объёма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G4VSolid *</a:t>
            </a:r>
            <a:r>
              <a:rPr lang="en-US" dirty="0" err="1"/>
              <a:t>pSolidA</a:t>
            </a:r>
            <a:r>
              <a:rPr lang="en-US" dirty="0"/>
              <a:t>,</a:t>
            </a:r>
            <a:r>
              <a:rPr lang="ru-RU" dirty="0"/>
              <a:t>                              // основа (из чего / к чему) (1)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G4VSolid *</a:t>
            </a:r>
            <a:r>
              <a:rPr lang="en-US" dirty="0" err="1"/>
              <a:t>pSolidB</a:t>
            </a:r>
            <a:r>
              <a:rPr lang="en-US" dirty="0"/>
              <a:t>,</a:t>
            </a:r>
            <a:r>
              <a:rPr lang="ru-RU" dirty="0"/>
              <a:t>                              // модификация (что)           (2)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G4Transform3D transform</a:t>
            </a:r>
            <a:r>
              <a:rPr lang="ru-RU" dirty="0"/>
              <a:t>)</a:t>
            </a:r>
            <a:r>
              <a:rPr lang="en-US" dirty="0"/>
              <a:t>;</a:t>
            </a:r>
            <a:r>
              <a:rPr lang="ru-RU" dirty="0"/>
              <a:t>               // смещение 2 относительно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F94A03F-0E81-40F4-B827-0E6ACC0E9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2" y="4733925"/>
            <a:ext cx="5934075" cy="2124075"/>
          </a:xfrm>
          <a:prstGeom prst="rect">
            <a:avLst/>
          </a:prstGeom>
        </p:spPr>
      </p:pic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449BCAEC-7B47-4064-A510-1A60CA2F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6</a:t>
            </a:fld>
            <a:endParaRPr lang="ru-RU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17560A7-1C70-4E87-A617-221532950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58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FE3E5-B007-489F-894E-660DDF6F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13652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Физические свойства объёмов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A95D8-8197-4C8D-974F-2CED8A322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Физические свойства объёма задаются в </a:t>
            </a:r>
            <a:r>
              <a:rPr lang="en-US" dirty="0"/>
              <a:t>G4LogicalVolume</a:t>
            </a:r>
            <a:r>
              <a:rPr lang="ru-RU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Материал объёма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Поля внутри объёма</a:t>
            </a:r>
          </a:p>
          <a:p>
            <a:r>
              <a:rPr lang="ru-RU" dirty="0"/>
              <a:t>Также в </a:t>
            </a:r>
            <a:r>
              <a:rPr lang="en-US" dirty="0"/>
              <a:t>G4LogicalVolume</a:t>
            </a:r>
            <a:r>
              <a:rPr lang="ru-RU" dirty="0"/>
              <a:t> можно задать чувствительные области (</a:t>
            </a:r>
            <a:r>
              <a:rPr lang="en-US" dirty="0"/>
              <a:t>G4VSensitiveDetector) </a:t>
            </a:r>
            <a:r>
              <a:rPr lang="ru-RU" dirty="0"/>
              <a:t>и косвенно (через материалы) температуру и давление </a:t>
            </a:r>
          </a:p>
          <a:p>
            <a:r>
              <a:rPr lang="ru-RU" dirty="0"/>
              <a:t>Продвинутые техники медитации. Для разных логических объёмов можно задавать разную физику. </a:t>
            </a:r>
            <a:r>
              <a:rPr lang="en-US" dirty="0"/>
              <a:t>G4Region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FF5B3B-682E-4113-BB68-A054F1B1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7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E0508E8-2573-4999-BFFF-031C7D478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67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1EEA4-27C6-4620-85BD-012205BA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463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G4LogicalVolume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пример-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DBD1E4-BBDF-435D-BBC3-ABF0C7858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353801" cy="4351338"/>
          </a:xfrm>
        </p:spPr>
        <p:txBody>
          <a:bodyPr/>
          <a:lstStyle/>
          <a:p>
            <a:r>
              <a:rPr lang="en-US" dirty="0"/>
              <a:t>G4LogicalVolume( G4VSolid*     </a:t>
            </a:r>
            <a:r>
              <a:rPr lang="en-US" dirty="0" err="1"/>
              <a:t>pSolid</a:t>
            </a:r>
            <a:r>
              <a:rPr lang="en-US" dirty="0"/>
              <a:t>,                 //</a:t>
            </a:r>
            <a:r>
              <a:rPr lang="ru-RU" dirty="0"/>
              <a:t> форма объёма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G4Material*                    </a:t>
            </a:r>
            <a:r>
              <a:rPr lang="en-US" dirty="0" err="1"/>
              <a:t>pMaterial</a:t>
            </a:r>
            <a:r>
              <a:rPr lang="en-US" dirty="0"/>
              <a:t>,</a:t>
            </a:r>
            <a:r>
              <a:rPr lang="ru-RU" dirty="0"/>
              <a:t>          // материал объёма </a:t>
            </a:r>
            <a:r>
              <a:rPr lang="en-US" dirty="0"/>
              <a:t>[3]</a:t>
            </a:r>
          </a:p>
          <a:p>
            <a:pPr marL="0" indent="0">
              <a:buNone/>
            </a:pPr>
            <a:r>
              <a:rPr lang="en-US" dirty="0"/>
              <a:t>                 const G4String&amp;             Name,                 // </a:t>
            </a:r>
            <a:r>
              <a:rPr lang="ru-RU" dirty="0"/>
              <a:t>имя объёма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G4FieldManager*          </a:t>
            </a:r>
            <a:r>
              <a:rPr lang="en-US" dirty="0" err="1"/>
              <a:t>pFieldMgr</a:t>
            </a:r>
            <a:r>
              <a:rPr lang="en-US" dirty="0"/>
              <a:t>=0,</a:t>
            </a:r>
            <a:r>
              <a:rPr lang="ru-RU" dirty="0"/>
              <a:t>     // поля внутри объёма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G4VSensitiveDetector* </a:t>
            </a:r>
            <a:r>
              <a:rPr lang="en-US" dirty="0" err="1"/>
              <a:t>pSDetector</a:t>
            </a:r>
            <a:r>
              <a:rPr lang="en-US" dirty="0"/>
              <a:t>=0,</a:t>
            </a:r>
            <a:r>
              <a:rPr lang="ru-RU" dirty="0"/>
              <a:t>   // чувствительные области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G4UserLimits*                </a:t>
            </a:r>
            <a:r>
              <a:rPr lang="en-US" dirty="0" err="1"/>
              <a:t>pULimits</a:t>
            </a:r>
            <a:r>
              <a:rPr lang="en-US" dirty="0"/>
              <a:t>=0,</a:t>
            </a:r>
          </a:p>
          <a:p>
            <a:pPr marL="0" indent="0">
              <a:buNone/>
            </a:pPr>
            <a:r>
              <a:rPr lang="en-US" dirty="0"/>
              <a:t>                 G4bool                             </a:t>
            </a:r>
            <a:r>
              <a:rPr lang="en-US" dirty="0" err="1"/>
              <a:t>Optimise</a:t>
            </a:r>
            <a:r>
              <a:rPr lang="en-US" dirty="0"/>
              <a:t>=true );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CC20B1-B911-4293-84A2-633A92E5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8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85C05C0-C99F-42DA-9972-68092DBBF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43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BD4DE-AC6F-4194-8281-9F4303A7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Размещение объёмов в моделировании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92F840-3800-4BCC-B1A3-4D1157F73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 размещение объёма в мире отвечает </a:t>
            </a:r>
            <a:r>
              <a:rPr lang="en-US" dirty="0"/>
              <a:t>G4VPhysicalVolume</a:t>
            </a:r>
          </a:p>
          <a:p>
            <a:r>
              <a:rPr lang="en-US" dirty="0" err="1"/>
              <a:t>PhysicalVolume</a:t>
            </a:r>
            <a:r>
              <a:rPr lang="en-US" dirty="0"/>
              <a:t> </a:t>
            </a:r>
            <a:r>
              <a:rPr lang="ru-RU" dirty="0"/>
              <a:t>суть копия логического объёма, размещённая в моделировании с определённым смещением и поворотом</a:t>
            </a:r>
          </a:p>
          <a:p>
            <a:r>
              <a:rPr lang="ru-RU" dirty="0"/>
              <a:t>При размещении дочернего объёма внутри материнского используется система координат материнского объёма</a:t>
            </a:r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C02BB3-7A00-4DBC-B7E0-A00FC607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9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DAEEB5D-386C-4B08-A102-4C568AE06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499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745</Words>
  <Application>Microsoft Office PowerPoint</Application>
  <PresentationFormat>Широкоэкранный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Тема Office</vt:lpstr>
      <vt:lpstr>Введение в Geant4. Лекция 2. Детекторы и геометрия.</vt:lpstr>
      <vt:lpstr>Общие слова -1-</vt:lpstr>
      <vt:lpstr>Общие слова -2-</vt:lpstr>
      <vt:lpstr>G4VSolid</vt:lpstr>
      <vt:lpstr>G4VSolid -пример-</vt:lpstr>
      <vt:lpstr>Комбинирование объёмов</vt:lpstr>
      <vt:lpstr>Физические свойства объёмов</vt:lpstr>
      <vt:lpstr>G4LogicalVolume -пример-</vt:lpstr>
      <vt:lpstr>Размещение объёмов в моделировании</vt:lpstr>
      <vt:lpstr>G4VPhysicalVolume -пример-</vt:lpstr>
      <vt:lpstr>Резюме -1-</vt:lpstr>
      <vt:lpstr>Материалы детектора. Быстрый старт.</vt:lpstr>
      <vt:lpstr>Практическое задание</vt:lpstr>
      <vt:lpstr>Полезные ссылки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для самых маленьких. Лекция 2.  Детекторы и геометрия.</dc:title>
  <dc:creator>Сергей Золотов</dc:creator>
  <cp:lastModifiedBy>Сергей Золотов</cp:lastModifiedBy>
  <cp:revision>17</cp:revision>
  <dcterms:created xsi:type="dcterms:W3CDTF">2020-10-16T18:49:19Z</dcterms:created>
  <dcterms:modified xsi:type="dcterms:W3CDTF">2020-10-23T17:44:52Z</dcterms:modified>
</cp:coreProperties>
</file>