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69" r:id="rId5"/>
    <p:sldId id="263" r:id="rId6"/>
    <p:sldId id="265" r:id="rId7"/>
    <p:sldId id="267" r:id="rId8"/>
    <p:sldId id="270" r:id="rId9"/>
    <p:sldId id="271" r:id="rId10"/>
    <p:sldId id="272" r:id="rId11"/>
    <p:sldId id="273" r:id="rId12"/>
    <p:sldId id="274" r:id="rId13"/>
    <p:sldId id="275" r:id="rId14"/>
    <p:sldId id="26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1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2B3E-3CF2-4115-8A48-12453BE2A34F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72CD8-6700-416A-8746-FC088C68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04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0F107-87C4-438B-A6A8-4BD9645AC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E810F5-6E4B-4560-AC27-ED007AE33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546233-1F76-4522-A739-016F1A78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FF85-E890-4B97-951A-FD4A8C41321F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A6546F-F728-4CF2-AF5C-B03A5357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A54F30-94B1-4F1D-8B14-22B69DFE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0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BA1D9-9D73-4E84-949E-36B66AC2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D8D410-81E0-409A-A858-9AC0D2E17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B0291-AAFC-4FB6-8A4F-AFF1FCD3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11BB-963B-4522-9E1F-CAB5989CC887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7683C-6A45-42DE-9638-44287CE0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34CBFF-12EE-400D-B8BF-123F64F5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7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F436709-D7D6-450C-8745-0999564B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FC3909-2BFD-4D90-B918-5E9CD4D1E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744CEC-9039-464D-9857-4F8832F0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8BB-CDB6-428F-9F04-FE8FF4E24E2B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97438-1FE0-4559-AED1-FC78D67A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45E57B-1FEB-45B9-A160-1E063266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688BD2-90D2-4141-B6B6-65FDC5DF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5A81E7-553B-44FD-A21A-DF84E6DD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467186-A976-4F19-A489-3CB297A62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0396-2770-4DC6-9A7C-01FB6E75A636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EA21A-E003-4A28-B816-663E247F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EEE5E-6CD4-41C4-999B-5043EECA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1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9F85B-A849-498D-A9CA-3B6A40707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19C5FB-81C2-4CE0-89C8-FEC142AAB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DD712-5C36-45B5-901C-60AA1A8C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6B75-B07A-4EB0-9976-70917BF52C41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BEA84-02F0-4CFA-889A-7EA29C4FA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C547BD-B738-4433-96F3-2C48445D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9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061B9-2C38-4D6B-8C0D-6C798D6FA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D390C-806F-4059-8C0F-EE7275211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8F569A-E1B9-4FB3-903B-C6C37CCDE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8FFBD2-68C4-4A1E-94FD-3691D416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2788-4649-4C6A-A68F-20F2A5A7C56D}" type="datetime1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CC44AB-1540-48CE-979F-182F238E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AC46A4-71C5-4C60-BBEF-1BCDA50D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1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B6010-0790-4BB2-B954-7EBEAED8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064DD5-B22D-4A27-9153-59D006BAD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E360FE-59AD-4410-ABD1-3F8CA9D32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449C81-C626-43E2-A3BC-6F29B11D7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2B2DAB9-2EB1-4EE1-A7CC-8FC2CC1C6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6A989E-9799-44C3-98B5-0787A1C4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BF67-DE40-4082-9A07-516887E2C216}" type="datetime1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906560-F23C-46A6-9B7C-1A55BB52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EB7C6BB-9B0C-40CF-BB04-659B0B03E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2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E9D04-7E89-46FD-A523-9016F0F1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A1A29B-6EE9-4639-A9B3-84DF0CBF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D7-C773-41B9-BEF1-BF27A46909B6}" type="datetime1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E36734-88C5-4161-8E15-11CDB72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CFCBC6-1836-40E7-AD20-678678ED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5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200A8C-FCA9-4342-9FA7-57E10512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2857-2C69-4153-AD51-41042BD018C3}" type="datetime1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99A3A3D-FC68-4285-875F-84A76CDB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E1556F-0B8D-41D4-82BB-A2E89A18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0495FC-4771-48EC-8409-EFA37533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77A604-04A2-4CA4-96FF-5ED3779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A12B86-D7EA-47A9-A038-D2175737A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C00BE8-ECA3-4FDA-BDC4-1FAE6EC8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236E-8167-4303-AA2B-767FD174EC5B}" type="datetime1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A1D405-4E1D-421A-9DEC-02D5A07F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8AE08E-56D5-4F37-ADDB-767D28AE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82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042EF-9FD7-4256-8966-561B85B6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D80195-947C-4D79-9EF4-C69580B55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37D815-7BAD-41B6-B621-C60B3FC83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9CCDEA-DA76-4BEE-B909-46E0C516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9A4A-1949-47F3-BFDB-73B169C5CDBE}" type="datetime1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74B9AA-2DE0-431E-9454-164E632C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F0B713-8092-4389-909C-830D15BE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99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08C86-CD66-414F-9012-3E82FDD0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192DB5-86E7-424D-B8FD-C3F4FAD3F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7934C2-55A4-44EA-A2A8-F7E5B5033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2B6C-14CC-46C4-9A1E-A470E33CEA06}" type="datetime1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3419B7-61B3-403E-A700-E8FCE5FD1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5D104-C02D-444F-846B-F485FBFF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51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xiangguo.net/code/geant4/AppDevelop/ch02s07.html" TargetMode="External"/><Relationship Id="rId2" Type="http://schemas.openxmlformats.org/officeDocument/2006/relationships/hyperlink" Target="http://www.sixiangguo.net/code/geant4/AppDevelop/ch02s0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www.apc.univ-paris7.fr/~franco/g4doxy/html/classG4Step.html" TargetMode="External"/><Relationship Id="rId4" Type="http://schemas.openxmlformats.org/officeDocument/2006/relationships/hyperlink" Target="http://geant4.in2p3.fr/2007/prog/GiovanniSantin/GSantin_Geant4_Paris07_PrimaryParticle_v08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C527A-8FCE-4C27-B006-08CF06A0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821" y="2311026"/>
            <a:ext cx="9144000" cy="239045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Основы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Geant4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b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Лекция 3.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Источники и регистрация событий.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4C50A-8998-4C56-B477-FF1A6F767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EB8CABC8-3DE4-4396-8F85-183A5109E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748" y="0"/>
            <a:ext cx="1546669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E81D9C-2CCB-42B5-8B52-06B8A0FCB105}"/>
              </a:ext>
            </a:extLst>
          </p:cNvPr>
          <p:cNvSpPr txBox="1"/>
          <p:nvPr/>
        </p:nvSpPr>
        <p:spPr>
          <a:xfrm>
            <a:off x="5089057" y="6396335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МОСКВА 2020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30449-F76F-414E-A9B0-C2A22F0E7EF1}"/>
              </a:ext>
            </a:extLst>
          </p:cNvPr>
          <p:cNvSpPr txBox="1">
            <a:spLocks/>
          </p:cNvSpPr>
          <p:nvPr/>
        </p:nvSpPr>
        <p:spPr>
          <a:xfrm>
            <a:off x="2107141" y="79545"/>
            <a:ext cx="7791601" cy="10759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МОСКОВСКИЙ ГОСУДАРСТВЕННЫЙ УНИВЕРСИТЕТ ИМЕНИ М.В. ЛОМОНОСОВА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68A0FAB3-85E7-4FBD-80E0-465FC03B5CED}"/>
              </a:ext>
            </a:extLst>
          </p:cNvPr>
          <p:cNvSpPr txBox="1">
            <a:spLocks/>
          </p:cNvSpPr>
          <p:nvPr/>
        </p:nvSpPr>
        <p:spPr>
          <a:xfrm>
            <a:off x="1519238" y="1155513"/>
            <a:ext cx="9144000" cy="719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ФИЗИЧЕСКИЙ ФАКУЛЬТЕТ</a:t>
            </a:r>
          </a:p>
          <a:p>
            <a:r>
              <a:rPr lang="ru-RU" dirty="0"/>
              <a:t>КАФЕДРА ФИЗИКИ УСКОРИТЕЛЕЙ И РАДИАЦИОННОЙ МЕДИЦИНЫ</a:t>
            </a:r>
          </a:p>
        </p:txBody>
      </p:sp>
    </p:spTree>
    <p:extLst>
      <p:ext uri="{BB962C8B-B14F-4D97-AF65-F5344CB8AC3E}">
        <p14:creationId xmlns:p14="http://schemas.microsoft.com/office/powerpoint/2010/main" val="285389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SteppingAction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-1-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SteppingAction</a:t>
            </a:r>
            <a:r>
              <a:rPr lang="en-US" dirty="0"/>
              <a:t> </a:t>
            </a:r>
            <a:r>
              <a:rPr lang="ru-RU" dirty="0"/>
              <a:t>отвечает за обработку отдельных взаимодействий, возникших в рамках одного события</a:t>
            </a:r>
          </a:p>
          <a:p>
            <a:r>
              <a:rPr lang="ru-RU" dirty="0"/>
              <a:t>В </a:t>
            </a:r>
            <a:r>
              <a:rPr lang="en-US" dirty="0" err="1"/>
              <a:t>SteppingAction</a:t>
            </a:r>
            <a:r>
              <a:rPr lang="ru-RU" dirty="0"/>
              <a:t> можно узнать: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Энергию частицы до и после взаимодействия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Тип </a:t>
            </a:r>
            <a:r>
              <a:rPr lang="ru-RU" dirty="0" err="1"/>
              <a:t>провзаимодействующей</a:t>
            </a:r>
            <a:r>
              <a:rPr lang="ru-RU" dirty="0"/>
              <a:t> частицы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Значение полученной в ходе взаимодействия веществом энергии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Координаты взаимодействия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Направление движения частицы до и после взаимодействия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Длину пробега между взаимодействиями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pPr lvl="1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10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96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Самое главное. Вывод результатов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-1-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34075" cy="4351338"/>
          </a:xfrm>
        </p:spPr>
        <p:txBody>
          <a:bodyPr>
            <a:normAutofit/>
          </a:bodyPr>
          <a:lstStyle/>
          <a:p>
            <a:r>
              <a:rPr lang="ru-RU" dirty="0"/>
              <a:t>Для хранения данных, полученных в ходе моделирования, существует класс </a:t>
            </a:r>
            <a:r>
              <a:rPr lang="en-US" dirty="0">
                <a:solidFill>
                  <a:srgbClr val="002060"/>
                </a:solidFill>
              </a:rPr>
              <a:t>G4AnalysisManager</a:t>
            </a:r>
          </a:p>
          <a:p>
            <a:r>
              <a:rPr lang="ru-RU" dirty="0"/>
              <a:t>Обычно все структуры данных для хранения данных инициируют в </a:t>
            </a:r>
            <a:r>
              <a:rPr lang="en-US" b="1" dirty="0">
                <a:solidFill>
                  <a:srgbClr val="002060"/>
                </a:solidFill>
              </a:rPr>
              <a:t>G4RunAction-</a:t>
            </a:r>
            <a:r>
              <a:rPr lang="en-US" dirty="0"/>
              <a:t>&gt;</a:t>
            </a:r>
            <a:r>
              <a:rPr lang="en-US" b="1" dirty="0" err="1"/>
              <a:t>BeginOfRunAction</a:t>
            </a:r>
            <a:endParaRPr lang="en-US" b="1" dirty="0"/>
          </a:p>
          <a:p>
            <a:r>
              <a:rPr lang="ru-RU" dirty="0"/>
              <a:t>Основные структуры – гистограммы и именованные кортежи</a:t>
            </a:r>
          </a:p>
          <a:p>
            <a:r>
              <a:rPr lang="ru-RU" dirty="0"/>
              <a:t>Сохранение результатов – в методе</a:t>
            </a:r>
            <a:r>
              <a:rPr lang="en-US" dirty="0"/>
              <a:t> </a:t>
            </a:r>
            <a:r>
              <a:rPr lang="en-US" b="1" dirty="0">
                <a:solidFill>
                  <a:srgbClr val="002060"/>
                </a:solidFill>
              </a:rPr>
              <a:t>G4RunAction-</a:t>
            </a:r>
            <a:r>
              <a:rPr lang="en-US" dirty="0"/>
              <a:t>&gt;</a:t>
            </a:r>
            <a:r>
              <a:rPr lang="en-US" b="1" dirty="0" err="1"/>
              <a:t>EndOfRunAction</a:t>
            </a:r>
            <a:endParaRPr lang="en-US" b="1" dirty="0"/>
          </a:p>
          <a:p>
            <a:endParaRPr lang="en-US" dirty="0"/>
          </a:p>
          <a:p>
            <a:endParaRPr lang="ru-RU" dirty="0"/>
          </a:p>
          <a:p>
            <a:pPr lvl="1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11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EA8F8E-7D50-4E76-95E6-6EF7E5576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722" y="1519237"/>
            <a:ext cx="3687699" cy="41322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7AD86B-9BB9-492B-BB6B-8C66E48C2EFA}"/>
              </a:ext>
            </a:extLst>
          </p:cNvPr>
          <p:cNvSpPr txBox="1"/>
          <p:nvPr/>
        </p:nvSpPr>
        <p:spPr>
          <a:xfrm>
            <a:off x="8610600" y="5748337"/>
            <a:ext cx="3262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Рисунок 1. Пример инициации </a:t>
            </a:r>
          </a:p>
          <a:p>
            <a:pPr algn="ctr"/>
            <a:r>
              <a:rPr lang="ru-RU" dirty="0"/>
              <a:t>структур хранения данных. </a:t>
            </a:r>
          </a:p>
        </p:txBody>
      </p:sp>
    </p:spTree>
    <p:extLst>
      <p:ext uri="{BB962C8B-B14F-4D97-AF65-F5344CB8AC3E}">
        <p14:creationId xmlns:p14="http://schemas.microsoft.com/office/powerpoint/2010/main" val="244024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Самое главное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Вывод результатов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-2-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34075" cy="4351338"/>
          </a:xfrm>
        </p:spPr>
        <p:txBody>
          <a:bodyPr>
            <a:normAutofit/>
          </a:bodyPr>
          <a:lstStyle/>
          <a:p>
            <a:r>
              <a:rPr lang="ru-RU" dirty="0"/>
              <a:t>Пример сохранения данных в файл. Источник – стандартный пример </a:t>
            </a:r>
            <a:r>
              <a:rPr lang="en-US" dirty="0"/>
              <a:t>Geant4</a:t>
            </a:r>
            <a:r>
              <a:rPr lang="ru-RU" dirty="0"/>
              <a:t> </a:t>
            </a:r>
            <a:r>
              <a:rPr lang="en-US" b="1" dirty="0"/>
              <a:t>basic/exampleB4</a:t>
            </a:r>
          </a:p>
          <a:p>
            <a:r>
              <a:rPr lang="ru-RU" dirty="0"/>
              <a:t>В зависимости от выбранного </a:t>
            </a:r>
            <a:r>
              <a:rPr lang="en-US" dirty="0" err="1"/>
              <a:t>AnalysisManager</a:t>
            </a:r>
            <a:r>
              <a:rPr lang="en-US" dirty="0"/>
              <a:t> </a:t>
            </a:r>
            <a:r>
              <a:rPr lang="ru-RU" dirty="0"/>
              <a:t>данные могут быть сохранены в форматах </a:t>
            </a:r>
            <a:r>
              <a:rPr lang="en-US" dirty="0"/>
              <a:t>.csv, .root, .xml</a:t>
            </a:r>
            <a:endParaRPr lang="ru-RU" dirty="0"/>
          </a:p>
          <a:p>
            <a:pPr lvl="1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12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921274-4F06-4467-8973-6719CDDA9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3126" y="1519237"/>
            <a:ext cx="3279906" cy="40655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FC7E732-B91F-4127-8DF9-929912473CDA}"/>
              </a:ext>
            </a:extLst>
          </p:cNvPr>
          <p:cNvSpPr txBox="1"/>
          <p:nvPr/>
        </p:nvSpPr>
        <p:spPr>
          <a:xfrm>
            <a:off x="8610600" y="5681586"/>
            <a:ext cx="2887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Рисунок 2. Пример</a:t>
            </a:r>
          </a:p>
          <a:p>
            <a:pPr algn="ctr"/>
            <a:r>
              <a:rPr lang="ru-RU" dirty="0"/>
              <a:t>сохранения данных в файл</a:t>
            </a:r>
          </a:p>
        </p:txBody>
      </p:sp>
    </p:spTree>
    <p:extLst>
      <p:ext uri="{BB962C8B-B14F-4D97-AF65-F5344CB8AC3E}">
        <p14:creationId xmlns:p14="http://schemas.microsoft.com/office/powerpoint/2010/main" val="421427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Практическое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348914" cy="4351338"/>
          </a:xfrm>
        </p:spPr>
        <p:txBody>
          <a:bodyPr>
            <a:normAutofit/>
          </a:bodyPr>
          <a:lstStyle/>
          <a:p>
            <a:r>
              <a:rPr lang="ru-RU" dirty="0"/>
              <a:t>Получить распределение поглощённой дозы по глубине куба 10 х 10 х 10 (см) при облучении его соразмерным плоским источником, центр которого удалён от центра верхней грани куба на 50 см.</a:t>
            </a:r>
          </a:p>
          <a:p>
            <a:pPr lvl="1"/>
            <a:r>
              <a:rPr lang="ru-RU" dirty="0"/>
              <a:t>Материал куба – вода</a:t>
            </a:r>
          </a:p>
          <a:p>
            <a:pPr lvl="1"/>
            <a:r>
              <a:rPr lang="ru-RU" dirty="0"/>
              <a:t>Материал мира – воздух</a:t>
            </a:r>
          </a:p>
          <a:p>
            <a:pPr lvl="1"/>
            <a:r>
              <a:rPr lang="ru-RU" dirty="0"/>
              <a:t>Частицы – электроны энергией 10 МэВ</a:t>
            </a:r>
          </a:p>
          <a:p>
            <a:r>
              <a:rPr lang="ru-RU" dirty="0"/>
              <a:t>Результаты </a:t>
            </a:r>
            <a:r>
              <a:rPr lang="ru-RU" dirty="0" err="1"/>
              <a:t>отнормировать</a:t>
            </a:r>
            <a:r>
              <a:rPr lang="ru-RU" dirty="0"/>
              <a:t> на максимум и представить графиком </a:t>
            </a:r>
            <a:r>
              <a:rPr lang="en-US" dirty="0"/>
              <a:t>D(z)</a:t>
            </a:r>
            <a:endParaRPr lang="ru-RU" dirty="0"/>
          </a:p>
          <a:p>
            <a:pPr marL="0" indent="0" algn="r">
              <a:buNone/>
            </a:pP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13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721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6BC2B-3B90-443B-A529-B161C652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Полезные ссылки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444EA2-3AD8-473F-A4BD-448DBAFEC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48975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http://www.sixiangguo.net/code/geant4/AppDevelop/ch02s06.html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http://www.sixiangguo.net/code/geant4/AppDevelop/ch02s07.html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http://geant4.in2p3.fr/2007/prog/GiovanniSantin/GSantin_Geant4_Paris07_PrimaryParticle_v08.pdf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5"/>
              </a:rPr>
              <a:t>http://www.apc.univ-paris7.fr/~franco/g4doxy/html/classG4Step.html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494CAB-0200-4686-A083-102FE124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14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411E24A-284F-47F4-8A7E-1EA002B0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9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Общие слова -1-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Жизненный цикл моделирования </a:t>
            </a:r>
            <a:r>
              <a:rPr lang="en-US" dirty="0"/>
              <a:t>Geant4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G4ActionInitialization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G4RunAction-</a:t>
            </a:r>
            <a:r>
              <a:rPr lang="en-US" dirty="0"/>
              <a:t>&gt;</a:t>
            </a:r>
            <a:r>
              <a:rPr lang="en-US" b="1" dirty="0" err="1">
                <a:solidFill>
                  <a:srgbClr val="002060"/>
                </a:solidFill>
              </a:rPr>
              <a:t>BegionOfRunAction</a:t>
            </a:r>
            <a:r>
              <a:rPr lang="en-US" dirty="0"/>
              <a:t>(</a:t>
            </a:r>
            <a:r>
              <a:rPr lang="en-US" b="1" dirty="0"/>
              <a:t>const G4Run* </a:t>
            </a:r>
            <a:r>
              <a:rPr lang="en-US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G4PrimaryGeneratorAction-</a:t>
            </a:r>
            <a:r>
              <a:rPr lang="en-US" sz="2400" dirty="0"/>
              <a:t>&gt;</a:t>
            </a:r>
            <a:r>
              <a:rPr lang="en-US" sz="2400" b="1" dirty="0" err="1">
                <a:solidFill>
                  <a:srgbClr val="002060"/>
                </a:solidFill>
              </a:rPr>
              <a:t>GeneratePrimaries</a:t>
            </a:r>
            <a:r>
              <a:rPr lang="en-US" sz="2400" dirty="0"/>
              <a:t>(</a:t>
            </a:r>
            <a:r>
              <a:rPr lang="en-US" sz="2400" b="1" dirty="0"/>
              <a:t>G4Event*</a:t>
            </a:r>
            <a:r>
              <a:rPr lang="en-US" sz="2400" dirty="0"/>
              <a:t> 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G4EventAction-</a:t>
            </a:r>
            <a:r>
              <a:rPr lang="en-US" sz="2400" dirty="0"/>
              <a:t>&gt;</a:t>
            </a:r>
            <a:r>
              <a:rPr lang="en-US" sz="2400" b="1" dirty="0" err="1">
                <a:solidFill>
                  <a:srgbClr val="002060"/>
                </a:solidFill>
              </a:rPr>
              <a:t>BeginOfEventAction</a:t>
            </a:r>
            <a:r>
              <a:rPr lang="en-US" sz="2400" dirty="0"/>
              <a:t>(</a:t>
            </a:r>
            <a:r>
              <a:rPr lang="en-US" sz="2400" b="1" dirty="0"/>
              <a:t>const G4Event* </a:t>
            </a:r>
            <a:r>
              <a:rPr lang="en-US" sz="2400" dirty="0"/>
              <a:t>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G4SteppingAction-</a:t>
            </a:r>
            <a:r>
              <a:rPr lang="en-US" sz="2400" dirty="0"/>
              <a:t>&gt;</a:t>
            </a:r>
            <a:r>
              <a:rPr lang="en-US" sz="2400" b="1" dirty="0" err="1">
                <a:solidFill>
                  <a:srgbClr val="002060"/>
                </a:solidFill>
              </a:rPr>
              <a:t>UserSteppingAction</a:t>
            </a:r>
            <a:r>
              <a:rPr lang="en-US" sz="2400" dirty="0"/>
              <a:t>(</a:t>
            </a:r>
            <a:r>
              <a:rPr lang="en-US" sz="2400" b="1" dirty="0"/>
              <a:t>const G4Step*</a:t>
            </a:r>
            <a:r>
              <a:rPr lang="en-US" sz="2400" dirty="0"/>
              <a:t> 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400" b="1" dirty="0"/>
              <a:t>………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G4SteppingAction-</a:t>
            </a:r>
            <a:r>
              <a:rPr lang="en-US" sz="2400" dirty="0"/>
              <a:t>&gt;</a:t>
            </a:r>
            <a:r>
              <a:rPr lang="en-US" sz="2400" b="1" dirty="0" err="1">
                <a:solidFill>
                  <a:srgbClr val="002060"/>
                </a:solidFill>
              </a:rPr>
              <a:t>UserSteppingAction</a:t>
            </a:r>
            <a:r>
              <a:rPr lang="en-US" sz="2400" dirty="0"/>
              <a:t>(</a:t>
            </a:r>
            <a:r>
              <a:rPr lang="en-US" sz="2400" b="1" dirty="0"/>
              <a:t>const G4Step* </a:t>
            </a:r>
            <a:r>
              <a:rPr lang="en-US" sz="2400" dirty="0"/>
              <a:t>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G4EventAction-</a:t>
            </a:r>
            <a:r>
              <a:rPr lang="en-US" sz="2400" dirty="0"/>
              <a:t>&gt;</a:t>
            </a:r>
            <a:r>
              <a:rPr lang="en-US" sz="2400" b="1" dirty="0" err="1">
                <a:solidFill>
                  <a:srgbClr val="002060"/>
                </a:solidFill>
              </a:rPr>
              <a:t>EndOfEventAction</a:t>
            </a:r>
            <a:r>
              <a:rPr lang="en-US" sz="2400" dirty="0"/>
              <a:t>(</a:t>
            </a:r>
            <a:r>
              <a:rPr lang="en-US" sz="2400" b="1" dirty="0"/>
              <a:t>const G4Event* </a:t>
            </a:r>
            <a:r>
              <a:rPr lang="en-US" sz="24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G4RunAction-</a:t>
            </a:r>
            <a:r>
              <a:rPr lang="en-US" dirty="0"/>
              <a:t>&gt;</a:t>
            </a:r>
            <a:r>
              <a:rPr lang="en-US" b="1" dirty="0" err="1">
                <a:solidFill>
                  <a:srgbClr val="002060"/>
                </a:solidFill>
              </a:rPr>
              <a:t>EndOfRunAction</a:t>
            </a:r>
            <a:r>
              <a:rPr lang="en-US" dirty="0"/>
              <a:t>(</a:t>
            </a:r>
            <a:r>
              <a:rPr lang="en-US" b="1" dirty="0"/>
              <a:t>const G4Run* </a:t>
            </a:r>
            <a:r>
              <a:rPr lang="en-US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2</a:t>
            </a:fld>
            <a:endParaRPr lang="ru-RU"/>
          </a:p>
        </p:txBody>
      </p:sp>
      <p:sp>
        <p:nvSpPr>
          <p:cNvPr id="4" name="Дуга 3">
            <a:extLst>
              <a:ext uri="{FF2B5EF4-FFF2-40B4-BE49-F238E27FC236}">
                <a16:creationId xmlns:a16="http://schemas.microsoft.com/office/drawing/2014/main" id="{7EE9F994-C697-499A-A134-0161D1ECC141}"/>
              </a:ext>
            </a:extLst>
          </p:cNvPr>
          <p:cNvSpPr/>
          <p:nvPr/>
        </p:nvSpPr>
        <p:spPr>
          <a:xfrm rot="11232190">
            <a:off x="1385888" y="3043239"/>
            <a:ext cx="1985963" cy="2143125"/>
          </a:xfrm>
          <a:prstGeom prst="arc">
            <a:avLst>
              <a:gd name="adj1" fmla="val 16200000"/>
              <a:gd name="adj2" fmla="val 2824448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17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PrimaryGeneratorAction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-1-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Отвечает за генерацию первичных событий</a:t>
            </a:r>
          </a:p>
          <a:p>
            <a:r>
              <a:rPr lang="ru-RU" dirty="0"/>
              <a:t>Наиболее распространённые инструменты для этого модуля – </a:t>
            </a:r>
            <a:r>
              <a:rPr lang="en-US" dirty="0"/>
              <a:t>G4ParticleGun [1] </a:t>
            </a:r>
            <a:r>
              <a:rPr lang="ru-RU" dirty="0"/>
              <a:t>и </a:t>
            </a:r>
            <a:r>
              <a:rPr lang="en-US" dirty="0"/>
              <a:t>G4GeneralParticleSource [2]</a:t>
            </a:r>
          </a:p>
          <a:p>
            <a:r>
              <a:rPr lang="en-US" dirty="0"/>
              <a:t>G4ParticleGun </a:t>
            </a:r>
            <a:r>
              <a:rPr lang="ru-RU" dirty="0"/>
              <a:t>обычно используется для точечных источников либо для тонких пучков</a:t>
            </a:r>
          </a:p>
          <a:p>
            <a:r>
              <a:rPr lang="ru-RU" dirty="0"/>
              <a:t>Если необходимо задать источник сложной формы или нетривиальную конфигурацию пучка, используется </a:t>
            </a:r>
            <a:r>
              <a:rPr lang="en-US" dirty="0"/>
              <a:t>G4GeneralParticleSource</a:t>
            </a:r>
            <a:endParaRPr lang="ru-RU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3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PrimaryGeneratorAction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98029" cy="4351338"/>
          </a:xfrm>
        </p:spPr>
        <p:txBody>
          <a:bodyPr/>
          <a:lstStyle/>
          <a:p>
            <a:r>
              <a:rPr lang="ru-RU" dirty="0"/>
              <a:t>Для проведения моделирования необходимо создать пользовательский класс, унаследованный от</a:t>
            </a: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G4VUserPrimaryGeneratorAction</a:t>
            </a:r>
            <a:r>
              <a:rPr lang="ru-RU" dirty="0"/>
              <a:t> и реализовать метод </a:t>
            </a:r>
            <a:r>
              <a:rPr lang="en-US" dirty="0" err="1">
                <a:solidFill>
                  <a:srgbClr val="002060"/>
                </a:solidFill>
              </a:rPr>
              <a:t>GeneratePrimaries</a:t>
            </a:r>
            <a:r>
              <a:rPr lang="ru-RU" dirty="0"/>
              <a:t>(</a:t>
            </a:r>
            <a:r>
              <a:rPr lang="en-US" dirty="0"/>
              <a:t>G4Event *</a:t>
            </a:r>
            <a:r>
              <a:rPr lang="en-US" dirty="0" err="1"/>
              <a:t>anEvent</a:t>
            </a:r>
            <a:r>
              <a:rPr lang="ru-RU" dirty="0"/>
              <a:t>)</a:t>
            </a:r>
            <a:endParaRPr lang="en-US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4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AEEB9CD-B97F-47B4-8E52-86CE49F2B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943" y="1195842"/>
            <a:ext cx="45720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57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473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G4ParticleGun 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2830E16-F9EE-49FB-BC63-A55B5A960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40765"/>
              </p:ext>
            </p:extLst>
          </p:nvPr>
        </p:nvGraphicFramePr>
        <p:xfrm>
          <a:off x="621505" y="1690688"/>
          <a:ext cx="11408569" cy="3157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7808">
                  <a:extLst>
                    <a:ext uri="{9D8B030D-6E8A-4147-A177-3AD203B41FA5}">
                      <a16:colId xmlns:a16="http://schemas.microsoft.com/office/drawing/2014/main" val="2709725289"/>
                    </a:ext>
                  </a:extLst>
                </a:gridCol>
                <a:gridCol w="6100761">
                  <a:extLst>
                    <a:ext uri="{9D8B030D-6E8A-4147-A177-3AD203B41FA5}">
                      <a16:colId xmlns:a16="http://schemas.microsoft.com/office/drawing/2014/main" val="175704437"/>
                    </a:ext>
                  </a:extLst>
                </a:gridCol>
              </a:tblGrid>
              <a:tr h="75387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Что может задать </a:t>
                      </a:r>
                      <a:r>
                        <a:rPr lang="en-US" sz="2800" dirty="0"/>
                        <a:t>G4ParticleGun</a:t>
                      </a:r>
                      <a:r>
                        <a:rPr lang="ru-RU" sz="2800" dirty="0"/>
                        <a:t> (основное)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26395"/>
                  </a:ext>
                </a:extLst>
              </a:tr>
              <a:tr h="576655">
                <a:tc>
                  <a:txBody>
                    <a:bodyPr/>
                    <a:lstStyle/>
                    <a:p>
                      <a:r>
                        <a:rPr lang="ru-RU" sz="2000" dirty="0"/>
                        <a:t>Тип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SetParticleDefinition</a:t>
                      </a:r>
                      <a:r>
                        <a:rPr lang="en-US" sz="2000" dirty="0"/>
                        <a:t>(G4ParticleDefinition*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85069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r>
                        <a:rPr lang="ru-RU" sz="2000" dirty="0"/>
                        <a:t>Энергию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SetParticleEnergy</a:t>
                      </a:r>
                      <a:r>
                        <a:rPr lang="en-US" sz="2000" dirty="0"/>
                        <a:t>(G4double)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30365"/>
                  </a:ext>
                </a:extLst>
              </a:tr>
              <a:tr h="554988">
                <a:tc>
                  <a:txBody>
                    <a:bodyPr/>
                    <a:lstStyle/>
                    <a:p>
                      <a:r>
                        <a:rPr lang="ru-RU" sz="2000" dirty="0"/>
                        <a:t>Начальное положение частицы в пространстве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SetParticlePosition</a:t>
                      </a:r>
                      <a:r>
                        <a:rPr lang="ru-RU" sz="2000" dirty="0"/>
                        <a:t>(</a:t>
                      </a:r>
                      <a:r>
                        <a:rPr lang="en-US" sz="2000" dirty="0"/>
                        <a:t>G4ThreeVector)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948744"/>
                  </a:ext>
                </a:extLst>
              </a:tr>
              <a:tr h="753873">
                <a:tc>
                  <a:txBody>
                    <a:bodyPr/>
                    <a:lstStyle/>
                    <a:p>
                      <a:r>
                        <a:rPr lang="ru-RU" sz="2000" dirty="0"/>
                        <a:t>Начальное направление движения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</a:rPr>
                        <a:t>SetParticleMomentumDirection</a:t>
                      </a:r>
                      <a:r>
                        <a:rPr lang="ru-RU" sz="2000" dirty="0"/>
                        <a:t>(</a:t>
                      </a:r>
                      <a:r>
                        <a:rPr lang="en-US" sz="2000" dirty="0"/>
                        <a:t>G4ThreeVector)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15731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6CE5E43-6977-4FE8-A9B0-0A1BCE720C07}"/>
              </a:ext>
            </a:extLst>
          </p:cNvPr>
          <p:cNvSpPr txBox="1"/>
          <p:nvPr/>
        </p:nvSpPr>
        <p:spPr>
          <a:xfrm>
            <a:off x="621505" y="5804836"/>
            <a:ext cx="1140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Более подробную информацию можно найти  в источнике </a:t>
            </a:r>
            <a:r>
              <a:rPr lang="en-US" dirty="0"/>
              <a:t>[1]. 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051FA2-BB5B-4772-8A28-9B1815286C78}"/>
              </a:ext>
            </a:extLst>
          </p:cNvPr>
          <p:cNvSpPr txBox="1"/>
          <p:nvPr/>
        </p:nvSpPr>
        <p:spPr>
          <a:xfrm>
            <a:off x="1903809" y="4848605"/>
            <a:ext cx="8384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Таблица 1. Функции для задания параметров источника внутри программы.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CE3E305-FCA9-4803-9829-36D50A472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00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G4ParticleGun 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401"/>
            <a:ext cx="10991850" cy="4170742"/>
          </a:xfrm>
        </p:spPr>
        <p:txBody>
          <a:bodyPr/>
          <a:lstStyle/>
          <a:p>
            <a:r>
              <a:rPr lang="ru-RU" dirty="0"/>
              <a:t>Параметры источника можно как жёстко зашивать в исходный код программы, так и гибко настраивать их с помощью </a:t>
            </a:r>
            <a:r>
              <a:rPr lang="ru-RU" b="1" dirty="0"/>
              <a:t>макросов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0477122-39F9-49F7-8A1F-F1F9AB6AE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11750"/>
              </p:ext>
            </p:extLst>
          </p:nvPr>
        </p:nvGraphicFramePr>
        <p:xfrm>
          <a:off x="1004231" y="2467857"/>
          <a:ext cx="10825819" cy="3252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7068">
                  <a:extLst>
                    <a:ext uri="{9D8B030D-6E8A-4147-A177-3AD203B41FA5}">
                      <a16:colId xmlns:a16="http://schemas.microsoft.com/office/drawing/2014/main" val="2709725289"/>
                    </a:ext>
                  </a:extLst>
                </a:gridCol>
                <a:gridCol w="5698751">
                  <a:extLst>
                    <a:ext uri="{9D8B030D-6E8A-4147-A177-3AD203B41FA5}">
                      <a16:colId xmlns:a16="http://schemas.microsoft.com/office/drawing/2014/main" val="175704437"/>
                    </a:ext>
                  </a:extLst>
                </a:gridCol>
              </a:tblGrid>
              <a:tr h="71870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Макрос-эквиваленты для команд </a:t>
                      </a:r>
                      <a:r>
                        <a:rPr lang="en-US" sz="2800" dirty="0"/>
                        <a:t>G4ParticleGun</a:t>
                      </a:r>
                      <a:endParaRPr lang="ru-RU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26395"/>
                  </a:ext>
                </a:extLst>
              </a:tr>
              <a:tr h="549755">
                <a:tc>
                  <a:txBody>
                    <a:bodyPr/>
                    <a:lstStyle/>
                    <a:p>
                      <a:r>
                        <a:rPr lang="ru-RU" sz="2000" dirty="0"/>
                        <a:t>Тип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/gun/particle &lt;</a:t>
                      </a:r>
                      <a:r>
                        <a:rPr lang="ru-RU" sz="2000" dirty="0"/>
                        <a:t>тип частицы</a:t>
                      </a:r>
                      <a:r>
                        <a:rPr lang="en-US" sz="2000" dirty="0"/>
                        <a:t>&gt;</a:t>
                      </a:r>
                      <a:r>
                        <a:rPr lang="ru-RU" sz="2000" dirty="0"/>
                        <a:t> *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85069"/>
                  </a:ext>
                </a:extLst>
              </a:tr>
              <a:tr h="494339">
                <a:tc>
                  <a:txBody>
                    <a:bodyPr/>
                    <a:lstStyle/>
                    <a:p>
                      <a:r>
                        <a:rPr lang="ru-RU" sz="2000" dirty="0"/>
                        <a:t>Энергию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/gun/energy &lt;</a:t>
                      </a:r>
                      <a:r>
                        <a:rPr lang="ru-RU" sz="2000" dirty="0"/>
                        <a:t>энергия</a:t>
                      </a:r>
                      <a:r>
                        <a:rPr lang="en-US" sz="2000" dirty="0"/>
                        <a:t>&gt; [</a:t>
                      </a:r>
                      <a:r>
                        <a:rPr lang="ru-RU" sz="2000" dirty="0"/>
                        <a:t>единицы измерения</a:t>
                      </a:r>
                      <a:r>
                        <a:rPr lang="en-US" sz="20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30365"/>
                  </a:ext>
                </a:extLst>
              </a:tr>
              <a:tr h="744743">
                <a:tc>
                  <a:txBody>
                    <a:bodyPr/>
                    <a:lstStyle/>
                    <a:p>
                      <a:r>
                        <a:rPr lang="ru-RU" sz="2000" dirty="0"/>
                        <a:t>Начальное положение частицы в пространстве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/gun/position &lt;x&gt; &lt;y&gt; &lt;z&gt; [</a:t>
                      </a:r>
                      <a:r>
                        <a:rPr lang="ru-RU" sz="2000" dirty="0"/>
                        <a:t>единицы измерения</a:t>
                      </a:r>
                      <a:r>
                        <a:rPr lang="en-US" sz="20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948744"/>
                  </a:ext>
                </a:extLst>
              </a:tr>
              <a:tr h="744743">
                <a:tc>
                  <a:txBody>
                    <a:bodyPr/>
                    <a:lstStyle/>
                    <a:p>
                      <a:r>
                        <a:rPr lang="ru-RU" sz="2000" dirty="0"/>
                        <a:t>Начальное направление движения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/gun/direction &lt;x&gt; &lt;y&gt; &lt;z&gt; [</a:t>
                      </a:r>
                      <a:r>
                        <a:rPr lang="ru-RU" sz="2000" dirty="0"/>
                        <a:t>единицы измерения</a:t>
                      </a:r>
                      <a:r>
                        <a:rPr lang="en-US" sz="20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157314"/>
                  </a:ext>
                </a:extLst>
              </a:tr>
            </a:tbl>
          </a:graphicData>
        </a:graphic>
      </p:graphicFrame>
      <p:pic>
        <p:nvPicPr>
          <p:cNvPr id="6" name="Picture 2">
            <a:extLst>
              <a:ext uri="{FF2B5EF4-FFF2-40B4-BE49-F238E27FC236}">
                <a16:creationId xmlns:a16="http://schemas.microsoft.com/office/drawing/2014/main" id="{D19E2B26-2F75-4482-B427-C63E15F18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52E036-B130-481E-993F-37CACC63189D}"/>
              </a:ext>
            </a:extLst>
          </p:cNvPr>
          <p:cNvSpPr txBox="1"/>
          <p:nvPr/>
        </p:nvSpPr>
        <p:spPr>
          <a:xfrm>
            <a:off x="770202" y="6326187"/>
            <a:ext cx="817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ru-RU" dirty="0"/>
              <a:t>Угловые скобки означают обязательный параметр, квадратные - опциональный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515BF1-6FAF-4898-B20A-61F55362F97F}"/>
              </a:ext>
            </a:extLst>
          </p:cNvPr>
          <p:cNvSpPr txBox="1"/>
          <p:nvPr/>
        </p:nvSpPr>
        <p:spPr>
          <a:xfrm>
            <a:off x="2091858" y="5788159"/>
            <a:ext cx="800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Таблица 2. Макрос-команды для задания параметров источника, </a:t>
            </a:r>
            <a:r>
              <a:rPr lang="en-US" dirty="0"/>
              <a:t>G4ParticleGun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07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G4GeneralParticleSource -1-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G4GeneralParticleSource </a:t>
            </a:r>
            <a:r>
              <a:rPr lang="ru-RU" dirty="0"/>
              <a:t>позволяет задать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Источник 2</a:t>
            </a:r>
            <a:r>
              <a:rPr lang="en-US" dirty="0"/>
              <a:t>D / 3D </a:t>
            </a:r>
            <a:r>
              <a:rPr lang="ru-RU" dirty="0"/>
              <a:t>конфигурации;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Пространственное и угловое распределение излучения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Спектр и интенсивность источника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Плюс всё то, на что способен </a:t>
            </a:r>
            <a:r>
              <a:rPr lang="en-US" dirty="0">
                <a:solidFill>
                  <a:srgbClr val="002060"/>
                </a:solidFill>
              </a:rPr>
              <a:t>G4ParticleGun</a:t>
            </a:r>
          </a:p>
          <a:p>
            <a:r>
              <a:rPr lang="ru-RU" dirty="0"/>
              <a:t>В рамках одного моделирования с</a:t>
            </a:r>
            <a:r>
              <a:rPr lang="en-US" dirty="0"/>
              <a:t> </a:t>
            </a:r>
            <a:r>
              <a:rPr lang="ru-RU" dirty="0"/>
              <a:t>помощью </a:t>
            </a:r>
            <a:r>
              <a:rPr lang="en-US" dirty="0">
                <a:solidFill>
                  <a:srgbClr val="002060"/>
                </a:solidFill>
              </a:rPr>
              <a:t>G4GeneralParticleSource</a:t>
            </a:r>
            <a:r>
              <a:rPr lang="ru-RU" dirty="0"/>
              <a:t> возможно задать несколько источников</a:t>
            </a:r>
            <a:endParaRPr lang="en-US" dirty="0"/>
          </a:p>
          <a:p>
            <a:r>
              <a:rPr lang="ru-RU" dirty="0"/>
              <a:t>В отличие от </a:t>
            </a:r>
            <a:r>
              <a:rPr lang="en-US" dirty="0">
                <a:solidFill>
                  <a:srgbClr val="002060"/>
                </a:solidFill>
              </a:rPr>
              <a:t>G4ParticleGun</a:t>
            </a:r>
            <a:r>
              <a:rPr lang="en-US" dirty="0"/>
              <a:t>, </a:t>
            </a:r>
            <a:r>
              <a:rPr lang="en-US" dirty="0">
                <a:solidFill>
                  <a:srgbClr val="002060"/>
                </a:solidFill>
              </a:rPr>
              <a:t>G4GeneralParticleSource</a:t>
            </a:r>
            <a:r>
              <a:rPr lang="ru-RU" dirty="0"/>
              <a:t> практически всегда настраивается с помощью макросов. В программе остаётся только его объявление</a:t>
            </a:r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7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62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G4GeneralParticleSource 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8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8">
            <a:extLst>
              <a:ext uri="{FF2B5EF4-FFF2-40B4-BE49-F238E27FC236}">
                <a16:creationId xmlns:a16="http://schemas.microsoft.com/office/drawing/2014/main" id="{27B60A16-A09D-4C81-9045-33585F18F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C47FFF0D-1CC6-4EAE-929B-FB0A89D32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866728"/>
              </p:ext>
            </p:extLst>
          </p:nvPr>
        </p:nvGraphicFramePr>
        <p:xfrm>
          <a:off x="770202" y="1616075"/>
          <a:ext cx="10816770" cy="4314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2782">
                  <a:extLst>
                    <a:ext uri="{9D8B030D-6E8A-4147-A177-3AD203B41FA5}">
                      <a16:colId xmlns:a16="http://schemas.microsoft.com/office/drawing/2014/main" val="2709725289"/>
                    </a:ext>
                  </a:extLst>
                </a:gridCol>
                <a:gridCol w="5693988">
                  <a:extLst>
                    <a:ext uri="{9D8B030D-6E8A-4147-A177-3AD203B41FA5}">
                      <a16:colId xmlns:a16="http://schemas.microsoft.com/office/drawing/2014/main" val="175704437"/>
                    </a:ext>
                  </a:extLst>
                </a:gridCol>
              </a:tblGrid>
              <a:tr h="89314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Основные макрос-команды </a:t>
                      </a:r>
                      <a:r>
                        <a:rPr lang="en-US" sz="2800" dirty="0"/>
                        <a:t>G4GeneralPArticleSource</a:t>
                      </a:r>
                      <a:endParaRPr lang="ru-RU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26395"/>
                  </a:ext>
                </a:extLst>
              </a:tr>
              <a:tr h="393634">
                <a:tc>
                  <a:txBody>
                    <a:bodyPr/>
                    <a:lstStyle/>
                    <a:p>
                      <a:r>
                        <a:rPr lang="ru-RU" sz="2000" dirty="0"/>
                        <a:t>Тип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/particle</a:t>
                      </a:r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&lt;name&gt;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85069"/>
                  </a:ext>
                </a:extLst>
              </a:tr>
              <a:tr h="403794">
                <a:tc>
                  <a:txBody>
                    <a:bodyPr/>
                    <a:lstStyle/>
                    <a:p>
                      <a:r>
                        <a:rPr lang="ru-RU" sz="2000" dirty="0"/>
                        <a:t>Энергию частицы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/gun/energy &lt;</a:t>
                      </a:r>
                      <a:r>
                        <a:rPr lang="ru-RU" sz="2000" dirty="0"/>
                        <a:t>энергия</a:t>
                      </a:r>
                      <a:r>
                        <a:rPr lang="en-US" sz="2000" dirty="0"/>
                        <a:t>&gt; [</a:t>
                      </a:r>
                      <a:r>
                        <a:rPr lang="ru-RU" sz="2000" dirty="0"/>
                        <a:t>единицы измерения</a:t>
                      </a:r>
                      <a:r>
                        <a:rPr lang="en-US" sz="20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3036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ru-RU" sz="2000" dirty="0"/>
                        <a:t>Тип спектра источника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/type &lt;type&gt;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6820"/>
                  </a:ext>
                </a:extLst>
              </a:tr>
              <a:tr h="682172">
                <a:tc>
                  <a:txBody>
                    <a:bodyPr/>
                    <a:lstStyle/>
                    <a:p>
                      <a:r>
                        <a:rPr lang="ru-RU" sz="2000" dirty="0"/>
                        <a:t>Начальное положение частицы в пространстве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/gun/position &lt;x&gt; &lt;y&gt; &lt;z&gt; [</a:t>
                      </a:r>
                      <a:r>
                        <a:rPr lang="ru-RU" sz="2000" dirty="0"/>
                        <a:t>единицы измерения</a:t>
                      </a:r>
                      <a:r>
                        <a:rPr lang="en-US" sz="20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948744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r>
                        <a:rPr lang="ru-RU" sz="2000" dirty="0"/>
                        <a:t>Положение источника в пространстве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gps</a:t>
                      </a:r>
                      <a:r>
                        <a:rPr lang="en-US" sz="2000" dirty="0"/>
                        <a:t>/pos/</a:t>
                      </a:r>
                      <a:r>
                        <a:rPr lang="en-US" sz="2000" dirty="0" err="1"/>
                        <a:t>centre</a:t>
                      </a:r>
                      <a:r>
                        <a:rPr lang="en-US" sz="2000" dirty="0"/>
                        <a:t> &lt;x&gt; &lt;y&gt; &lt;z&gt; [</a:t>
                      </a:r>
                      <a:r>
                        <a:rPr lang="ru-RU" sz="2000" dirty="0"/>
                        <a:t>единицы измерения</a:t>
                      </a:r>
                      <a:r>
                        <a:rPr lang="en-US" sz="200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15731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r>
                        <a:rPr lang="ru-RU" sz="2000" dirty="0"/>
                        <a:t>Форма источника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/pos/type</a:t>
                      </a:r>
                      <a:endParaRPr lang="ru-RU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/pos/shape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73246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r>
                        <a:rPr lang="ru-RU" sz="2000" dirty="0"/>
                        <a:t>Интенсивность источника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/source</a:t>
                      </a:r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intensity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6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01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21" y="9683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G4GeneralParticleSource 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Набор необходимых команд конфигурации </a:t>
            </a:r>
            <a:r>
              <a:rPr lang="en-US" dirty="0"/>
              <a:t>G4GeneralParticleSource </a:t>
            </a:r>
            <a:r>
              <a:rPr lang="ru-RU" dirty="0"/>
              <a:t>сильно варьируется от задачи к задаче</a:t>
            </a:r>
          </a:p>
          <a:p>
            <a:r>
              <a:rPr lang="ru-RU" dirty="0"/>
              <a:t>Посмотреть все параметры модно по ссылке </a:t>
            </a:r>
            <a:r>
              <a:rPr lang="en-US" dirty="0"/>
              <a:t>[2]</a:t>
            </a:r>
          </a:p>
          <a:p>
            <a:r>
              <a:rPr lang="ru-RU" dirty="0"/>
              <a:t>Хорошая презентация с примерами доступна по ссылке</a:t>
            </a:r>
            <a:r>
              <a:rPr lang="en-US" dirty="0"/>
              <a:t>[3]</a:t>
            </a: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9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043A668-E4B6-49AF-B270-868D061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509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851</Words>
  <Application>Microsoft Office PowerPoint</Application>
  <PresentationFormat>Широкоэкранный</PresentationFormat>
  <Paragraphs>126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Тема Office</vt:lpstr>
      <vt:lpstr>Основы Geant4. Лекция 3. Источники и регистрация событий.</vt:lpstr>
      <vt:lpstr>Общие слова -1-</vt:lpstr>
      <vt:lpstr>PrimaryGeneratorAction -1-</vt:lpstr>
      <vt:lpstr>PrimaryGeneratorAction -2-</vt:lpstr>
      <vt:lpstr>G4ParticleGun -1-</vt:lpstr>
      <vt:lpstr>G4ParticleGun -2-</vt:lpstr>
      <vt:lpstr>G4GeneralParticleSource -1-</vt:lpstr>
      <vt:lpstr>G4GeneralParticleSource -2-</vt:lpstr>
      <vt:lpstr>G4GeneralParticleSource -3-</vt:lpstr>
      <vt:lpstr>SteppingAction -1-</vt:lpstr>
      <vt:lpstr>Самое главное. Вывод результатов -1-</vt:lpstr>
      <vt:lpstr>Самое главное. Вывод результатов -2-</vt:lpstr>
      <vt:lpstr>Практическое задание</vt:lpstr>
      <vt:lpstr>Полезные ссылки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для самых маленьких. Лекция 2.  Детекторы и геометрия.</dc:title>
  <dc:creator>Сергей Золотов</dc:creator>
  <cp:lastModifiedBy>Сергей Золотов</cp:lastModifiedBy>
  <cp:revision>29</cp:revision>
  <dcterms:created xsi:type="dcterms:W3CDTF">2020-10-16T18:49:19Z</dcterms:created>
  <dcterms:modified xsi:type="dcterms:W3CDTF">2020-10-23T18:22:51Z</dcterms:modified>
</cp:coreProperties>
</file>