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63" r:id="rId5"/>
    <p:sldId id="264" r:id="rId6"/>
    <p:sldId id="265" r:id="rId7"/>
    <p:sldId id="270" r:id="rId8"/>
    <p:sldId id="266" r:id="rId9"/>
    <p:sldId id="267" r:id="rId10"/>
    <p:sldId id="269" r:id="rId11"/>
    <p:sldId id="268" r:id="rId12"/>
    <p:sldId id="261" r:id="rId13"/>
    <p:sldId id="27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1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852" y="7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C2B3E-3CF2-4115-8A48-12453BE2A34F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72CD8-6700-416A-8746-FC088C687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04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20F107-87C4-438B-A6A8-4BD9645AC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E810F5-6E4B-4560-AC27-ED007AE33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546233-1F76-4522-A739-016F1A78C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FF85-E890-4B97-951A-FD4A8C41321F}" type="datetime1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A6546F-F728-4CF2-AF5C-B03A53577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A54F30-94B1-4F1D-8B14-22B69DFE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60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BA1D9-9D73-4E84-949E-36B66AC2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D8D410-81E0-409A-A858-9AC0D2E17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7B0291-AAFC-4FB6-8A4F-AFF1FCD32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11BB-963B-4522-9E1F-CAB5989CC887}" type="datetime1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7683C-6A45-42DE-9638-44287CE0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34CBFF-12EE-400D-B8BF-123F64F54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07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F436709-D7D6-450C-8745-0999564B09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FC3909-2BFD-4D90-B918-5E9CD4D1E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744CEC-9039-464D-9857-4F8832F04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1E8BB-CDB6-428F-9F04-FE8FF4E24E2B}" type="datetime1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D97438-1FE0-4559-AED1-FC78D67A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45E57B-1FEB-45B9-A160-1E063266A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5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688BD2-90D2-4141-B6B6-65FDC5DF4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5A81E7-553B-44FD-A21A-DF84E6DDE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467186-A976-4F19-A489-3CB297A62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0396-2770-4DC6-9A7C-01FB6E75A636}" type="datetime1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3EA21A-E003-4A28-B816-663E247F9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CEEE5E-6CD4-41C4-999B-5043EECAA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17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59F85B-A849-498D-A9CA-3B6A40707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19C5FB-81C2-4CE0-89C8-FEC142AAB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4DD712-5C36-45B5-901C-60AA1A8C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6B75-B07A-4EB0-9976-70917BF52C41}" type="datetime1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5BEA84-02F0-4CFA-889A-7EA29C4FA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C547BD-B738-4433-96F3-2C48445D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9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061B9-2C38-4D6B-8C0D-6C798D6FA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7D390C-806F-4059-8C0F-EE7275211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8F569A-E1B9-4FB3-903B-C6C37CCDE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8FFBD2-68C4-4A1E-94FD-3691D416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22788-4649-4C6A-A68F-20F2A5A7C56D}" type="datetime1">
              <a:rPr lang="ru-RU" smtClean="0"/>
              <a:t>13.11.2020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CC44AB-1540-48CE-979F-182F238E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AC46A4-71C5-4C60-BBEF-1BCDA50D0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81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B6010-0790-4BB2-B954-7EBEAED8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064DD5-B22D-4A27-9153-59D006BAD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E360FE-59AD-4410-ABD1-3F8CA9D323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5449C81-C626-43E2-A3BC-6F29B11D7A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2B2DAB9-2EB1-4EE1-A7CC-8FC2CC1C6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56A989E-9799-44C3-98B5-0787A1C4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BF67-DE40-4082-9A07-516887E2C216}" type="datetime1">
              <a:rPr lang="ru-RU" smtClean="0"/>
              <a:t>13.11.2020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8906560-F23C-46A6-9B7C-1A55BB520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EB7C6BB-9B0C-40CF-BB04-659B0B03E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02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0E9D04-7E89-46FD-A523-9016F0F1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FA1A29B-6EE9-4639-A9B3-84DF0CBF0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A4D7-C773-41B9-BEF1-BF27A46909B6}" type="datetime1">
              <a:rPr lang="ru-RU" smtClean="0"/>
              <a:t>13.11.2020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2E36734-88C5-4161-8E15-11CDB720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DCFCBC6-1836-40E7-AD20-678678EDD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45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B200A8C-FCA9-4342-9FA7-57E10512E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2857-2C69-4153-AD51-41042BD018C3}" type="datetime1">
              <a:rPr lang="ru-RU" smtClean="0"/>
              <a:t>13.11.2020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99A3A3D-FC68-4285-875F-84A76CDBD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E1556F-0B8D-41D4-82BB-A2E89A18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7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0495FC-4771-48EC-8409-EFA37533F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77A604-04A2-4CA4-96FF-5ED377942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A12B86-D7EA-47A9-A038-D2175737A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C00BE8-ECA3-4FDA-BDC4-1FAE6EC86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D236E-8167-4303-AA2B-767FD174EC5B}" type="datetime1">
              <a:rPr lang="ru-RU" smtClean="0"/>
              <a:t>13.11.2020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A1D405-4E1D-421A-9DEC-02D5A07F9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8AE08E-56D5-4F37-ADDB-767D28AEE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825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042EF-9FD7-4256-8966-561B85B60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0D80195-947C-4D79-9EF4-C69580B558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37D815-7BAD-41B6-B621-C60B3FC83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F9CCDEA-DA76-4BEE-B909-46E0C516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C9A4A-1949-47F3-BFDB-73B169C5CDBE}" type="datetime1">
              <a:rPr lang="ru-RU" smtClean="0"/>
              <a:t>13.11.2020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74B9AA-2DE0-431E-9454-164E632CF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F0B713-8092-4389-909C-830D15BED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99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08C86-CD66-414F-9012-3E82FDD0F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192DB5-86E7-424D-B8FD-C3F4FAD3F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7934C2-55A4-44EA-A2A8-F7E5B5033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82B6C-14CC-46C4-9A1E-A470E33CEA06}" type="datetime1">
              <a:rPr lang="ru-RU" smtClean="0"/>
              <a:t>13.11.2020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3419B7-61B3-403E-A700-E8FCE5FD18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05D104-C02D-444F-846B-F485FBFFB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74D2-5319-47C1-BDE0-772DD0647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51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oot.cern/manual/" TargetMode="External"/><Relationship Id="rId2" Type="http://schemas.openxmlformats.org/officeDocument/2006/relationships/hyperlink" Target="https://root.cer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hea.phys.msu.ru/static/data/Geant4/acontent/task.csv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hea.phys.msu.ru/static/data/Geant4/acontent/analysis.cp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5C527A-8FCE-4C27-B006-08CF06A0B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821" y="2311026"/>
            <a:ext cx="9144000" cy="2390452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Основы 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Geant4</a:t>
            </a:r>
            <a: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  <a:b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Лекция 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</a:t>
            </a:r>
            <a: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  <a:r>
              <a:rPr lang="en-US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Обработка результатов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44C50A-8998-4C56-B477-FF1A6F767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EB8CABC8-3DE4-4396-8F85-183A5109E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4748" y="0"/>
            <a:ext cx="1546669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EE81D9C-2CCB-42B5-8B52-06B8A0FCB105}"/>
              </a:ext>
            </a:extLst>
          </p:cNvPr>
          <p:cNvSpPr txBox="1"/>
          <p:nvPr/>
        </p:nvSpPr>
        <p:spPr>
          <a:xfrm>
            <a:off x="5089057" y="6396335"/>
            <a:ext cx="201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/>
              <a:t>МОСКВА 2020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30449-F76F-414E-A9B0-C2A22F0E7EF1}"/>
              </a:ext>
            </a:extLst>
          </p:cNvPr>
          <p:cNvSpPr txBox="1">
            <a:spLocks/>
          </p:cNvSpPr>
          <p:nvPr/>
        </p:nvSpPr>
        <p:spPr>
          <a:xfrm>
            <a:off x="2107141" y="79545"/>
            <a:ext cx="7791601" cy="107596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МОСКОВСКИЙ ГОСУДАРСТВЕННЫЙ УНИВЕРСИТЕТ ИМЕНИ М.В. ЛОМОНОСОВА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68A0FAB3-85E7-4FBD-80E0-465FC03B5CED}"/>
              </a:ext>
            </a:extLst>
          </p:cNvPr>
          <p:cNvSpPr txBox="1">
            <a:spLocks/>
          </p:cNvSpPr>
          <p:nvPr/>
        </p:nvSpPr>
        <p:spPr>
          <a:xfrm>
            <a:off x="1519238" y="1155513"/>
            <a:ext cx="9144000" cy="7196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ФИЗИЧЕСКИЙ ФАКУЛЬТЕТ</a:t>
            </a:r>
          </a:p>
          <a:p>
            <a:r>
              <a:rPr lang="ru-RU" dirty="0"/>
              <a:t>КАФЕДРА ФИЗИКИ УСКОРИТЕЛЕЙ И РАДИАЦИОННОЙ МЕДИЦИНЫ</a:t>
            </a:r>
          </a:p>
        </p:txBody>
      </p:sp>
    </p:spTree>
    <p:extLst>
      <p:ext uri="{BB962C8B-B14F-4D97-AF65-F5344CB8AC3E}">
        <p14:creationId xmlns:p14="http://schemas.microsoft.com/office/powerpoint/2010/main" val="2853895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Несколько нюансов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040" y="1703784"/>
            <a:ext cx="6473561" cy="4380707"/>
          </a:xfrm>
        </p:spPr>
        <p:txBody>
          <a:bodyPr anchor="t">
            <a:normAutofit/>
          </a:bodyPr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Выделение памяти 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Очистка памяти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10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B63C09-A5F3-498E-97C0-27E62639C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BCFB19A-4F74-41D9-BD69-1C5BB5CE9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875" y="1703784"/>
            <a:ext cx="3590925" cy="18573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9382EC3-F7F1-4C0C-AB43-56467296FA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2874" y="4342207"/>
            <a:ext cx="3590925" cy="159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88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Практическое задание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202" y="1834356"/>
            <a:ext cx="10716948" cy="3909219"/>
          </a:xfrm>
        </p:spPr>
        <p:txBody>
          <a:bodyPr anchor="ctr"/>
          <a:lstStyle/>
          <a:p>
            <a:r>
              <a:rPr lang="ru-RU" dirty="0"/>
              <a:t>Написать программу для обработки статистики из прикрепленного файла </a:t>
            </a:r>
            <a:r>
              <a:rPr lang="en-US" dirty="0"/>
              <a:t>[3]</a:t>
            </a:r>
          </a:p>
          <a:p>
            <a:r>
              <a:rPr lang="ru-RU" dirty="0"/>
              <a:t>Построить график распределения дозы по глубине фантома традиционными методами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11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B63C09-A5F3-498E-97C0-27E62639C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010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66BC2B-3B90-443B-A529-B161C652E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Полезные ссылки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444EA2-3AD8-473F-A4BD-448DBAFEC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48975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2"/>
              </a:rPr>
              <a:t>https://root.cern/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3"/>
              </a:rPr>
              <a:t>https://root.cern/manual/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4"/>
              </a:rPr>
              <a:t>http://hea.phys.msu.ru/static/data/Geant4/acontent/task</a:t>
            </a:r>
            <a:r>
              <a:rPr lang="en-US">
                <a:hlinkClick r:id="rId4"/>
              </a:rPr>
              <a:t>.csv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F494CAB-0200-4686-A083-102FE124B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12</a:t>
            </a:fld>
            <a:endParaRPr lang="ru-RU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411E24A-284F-47F4-8A7E-1EA002B0D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899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Для тех, кто читает до конца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202" y="1834356"/>
            <a:ext cx="10716948" cy="3909219"/>
          </a:xfrm>
        </p:spPr>
        <p:txBody>
          <a:bodyPr anchor="ctr"/>
          <a:lstStyle/>
          <a:p>
            <a:r>
              <a:rPr lang="ru-RU" dirty="0"/>
              <a:t>Образец файла обработки результатов доступен по ссылке</a:t>
            </a:r>
            <a:br>
              <a:rPr lang="ru-RU" dirty="0"/>
            </a:br>
            <a:r>
              <a:rPr lang="en-US" dirty="0">
                <a:hlinkClick r:id="rId2"/>
              </a:rPr>
              <a:t>http://hea.phys.msu.ru/static/data/Geant4/acontent/analysis.cpp</a:t>
            </a:r>
            <a:endParaRPr lang="en-US" dirty="0"/>
          </a:p>
          <a:p>
            <a:r>
              <a:rPr lang="ru-RU" dirty="0"/>
              <a:t>Ключи компиляции, чтобы всё работало: </a:t>
            </a:r>
            <a:r>
              <a:rPr lang="en-US" dirty="0"/>
              <a:t>-std=</a:t>
            </a:r>
            <a:r>
              <a:rPr lang="en-US" dirty="0" err="1"/>
              <a:t>c++</a:t>
            </a:r>
            <a:r>
              <a:rPr lang="en-US" dirty="0"/>
              <a:t>17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13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B63C09-A5F3-498E-97C0-27E62639C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42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Что потребуется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g++</a:t>
            </a:r>
            <a:r>
              <a:rPr lang="ru-RU" dirty="0"/>
              <a:t> 7.5.0 и выше</a:t>
            </a:r>
          </a:p>
          <a:p>
            <a:r>
              <a:rPr lang="en-US" dirty="0"/>
              <a:t>Python 3.6.8 </a:t>
            </a:r>
            <a:r>
              <a:rPr lang="ru-RU" dirty="0"/>
              <a:t>и выше с пакетами</a:t>
            </a:r>
          </a:p>
          <a:p>
            <a:pPr lvl="1"/>
            <a:r>
              <a:rPr lang="en-US" dirty="0" err="1"/>
              <a:t>numpy</a:t>
            </a:r>
            <a:endParaRPr lang="en-US" dirty="0"/>
          </a:p>
          <a:p>
            <a:pPr lvl="1"/>
            <a:r>
              <a:rPr lang="en-US" dirty="0"/>
              <a:t>pandas</a:t>
            </a:r>
          </a:p>
          <a:p>
            <a:pPr lvl="1"/>
            <a:r>
              <a:rPr lang="en-US" dirty="0"/>
              <a:t>matplotlib</a:t>
            </a:r>
            <a:endParaRPr lang="ru-RU" dirty="0"/>
          </a:p>
          <a:p>
            <a:pPr lvl="1"/>
            <a:r>
              <a:rPr lang="en-US" dirty="0" err="1"/>
              <a:t>openpyexcel</a:t>
            </a:r>
            <a:endParaRPr lang="en-US" dirty="0"/>
          </a:p>
          <a:p>
            <a:r>
              <a:rPr lang="ru-RU" dirty="0"/>
              <a:t>Отдельно можно упомянуть </a:t>
            </a:r>
            <a:r>
              <a:rPr lang="en-US" dirty="0"/>
              <a:t>root [1, 2]</a:t>
            </a:r>
          </a:p>
          <a:p>
            <a:pPr lvl="1"/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endParaRPr lang="ru-RU" dirty="0"/>
          </a:p>
          <a:p>
            <a:endParaRPr lang="ru-RU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2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B63C09-A5F3-498E-97C0-27E62639C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179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Когда что использовать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ru-RU" dirty="0"/>
              <a:t>Есть два критерия – объём файла и его формат</a:t>
            </a:r>
            <a:endParaRPr lang="en-US" dirty="0"/>
          </a:p>
          <a:p>
            <a:r>
              <a:rPr lang="ru-RU" dirty="0"/>
              <a:t>Объём файла сравним с 100 Мб </a:t>
            </a:r>
            <a:r>
              <a:rPr lang="en-US" dirty="0"/>
              <a:t>=&gt; python</a:t>
            </a:r>
            <a:endParaRPr lang="ru-RU" dirty="0"/>
          </a:p>
          <a:p>
            <a:r>
              <a:rPr lang="ru-RU" dirty="0"/>
              <a:t>Объём файла сравним с 1 Гб </a:t>
            </a:r>
            <a:r>
              <a:rPr lang="en-US" dirty="0"/>
              <a:t>=&gt;</a:t>
            </a:r>
            <a:r>
              <a:rPr lang="ru-RU" dirty="0"/>
              <a:t> </a:t>
            </a:r>
            <a:r>
              <a:rPr lang="en-US" dirty="0"/>
              <a:t>C++</a:t>
            </a:r>
            <a:endParaRPr lang="ru-RU" dirty="0"/>
          </a:p>
          <a:p>
            <a:r>
              <a:rPr lang="ru-RU" dirty="0"/>
              <a:t>Если формат файла </a:t>
            </a:r>
            <a:r>
              <a:rPr lang="en-US" dirty="0"/>
              <a:t>.root – </a:t>
            </a:r>
            <a:r>
              <a:rPr lang="ru-RU" dirty="0"/>
              <a:t>в любом случае использовать </a:t>
            </a:r>
            <a:r>
              <a:rPr lang="en-US" dirty="0"/>
              <a:t>root &amp; </a:t>
            </a:r>
            <a:r>
              <a:rPr lang="en-US" dirty="0" err="1"/>
              <a:t>c++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3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B63C09-A5F3-498E-97C0-27E62639C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5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Секция С++ до 20 Гб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202" y="1834356"/>
            <a:ext cx="7405688" cy="4303713"/>
          </a:xfrm>
        </p:spPr>
        <p:txBody>
          <a:bodyPr anchor="t"/>
          <a:lstStyle/>
          <a:p>
            <a:r>
              <a:rPr lang="ru-RU" dirty="0"/>
              <a:t>Для обеспечения минимального необходимого функционала потребуется подключить:</a:t>
            </a:r>
          </a:p>
          <a:p>
            <a:pPr lvl="1"/>
            <a:r>
              <a:rPr lang="en-US" dirty="0" err="1"/>
              <a:t>cstdio</a:t>
            </a:r>
            <a:r>
              <a:rPr lang="en-US" dirty="0"/>
              <a:t> – </a:t>
            </a:r>
            <a:r>
              <a:rPr lang="ru-RU" dirty="0"/>
              <a:t>стандартная библиотека </a:t>
            </a:r>
            <a:r>
              <a:rPr lang="en-US" dirty="0"/>
              <a:t>c</a:t>
            </a:r>
          </a:p>
          <a:p>
            <a:pPr lvl="1"/>
            <a:r>
              <a:rPr lang="en-US" dirty="0" err="1"/>
              <a:t>cmath</a:t>
            </a:r>
            <a:r>
              <a:rPr lang="en-US" dirty="0"/>
              <a:t> – </a:t>
            </a:r>
            <a:r>
              <a:rPr lang="ru-RU" dirty="0"/>
              <a:t>стандартные математические операции</a:t>
            </a:r>
            <a:endParaRPr lang="en-US" dirty="0"/>
          </a:p>
          <a:p>
            <a:pPr lvl="1"/>
            <a:r>
              <a:rPr lang="en-US" dirty="0"/>
              <a:t>iostream</a:t>
            </a:r>
            <a:r>
              <a:rPr lang="ru-RU" dirty="0"/>
              <a:t> – для вывода отладочной информации</a:t>
            </a:r>
            <a:endParaRPr lang="en-US" dirty="0"/>
          </a:p>
          <a:p>
            <a:pPr lvl="1"/>
            <a:r>
              <a:rPr lang="en-US" dirty="0" err="1"/>
              <a:t>fstream</a:t>
            </a:r>
            <a:r>
              <a:rPr lang="ru-RU" dirty="0"/>
              <a:t> – для чтения / записи файлов</a:t>
            </a:r>
            <a:endParaRPr lang="en-US" dirty="0"/>
          </a:p>
          <a:p>
            <a:pPr lvl="1"/>
            <a:r>
              <a:rPr lang="en-US" dirty="0"/>
              <a:t>string</a:t>
            </a:r>
            <a:r>
              <a:rPr lang="ru-RU" dirty="0"/>
              <a:t> – для оперирования названиями файлов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4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B63C09-A5F3-498E-97C0-27E62639C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6743F03-DC86-411C-BE0A-5F2603BF9D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4450" y="2627312"/>
            <a:ext cx="2909350" cy="160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Секция С++ до 20 Гб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202" y="1834356"/>
            <a:ext cx="7405688" cy="4303713"/>
          </a:xfrm>
        </p:spPr>
        <p:txBody>
          <a:bodyPr anchor="t"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«</a:t>
            </a:r>
            <a:r>
              <a:rPr lang="ru-RU" dirty="0" err="1"/>
              <a:t>Гиперпараметры</a:t>
            </a:r>
            <a:r>
              <a:rPr lang="ru-RU" dirty="0"/>
              <a:t>» для ленивых</a:t>
            </a:r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Аргументы командной строки для уважающих себя людей</a:t>
            </a:r>
          </a:p>
          <a:p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5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B63C09-A5F3-498E-97C0-27E62639C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D6A7618-5AF5-4C4B-8AB3-D20C7F3CA3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1727" y="1795462"/>
            <a:ext cx="3620273" cy="163353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5576BAA-B182-4681-B484-2E430AFDBA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1668" y="3805237"/>
            <a:ext cx="3487944" cy="220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88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Секция С++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до 20 Гб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202" y="1834356"/>
            <a:ext cx="7405688" cy="4303713"/>
          </a:xfrm>
        </p:spPr>
        <p:txBody>
          <a:bodyPr anchor="t"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Альтернативный путь (</a:t>
            </a:r>
            <a:r>
              <a:rPr lang="en-US" dirty="0"/>
              <a:t>.csv)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6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B63C09-A5F3-498E-97C0-27E62639C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7847A6D-6B7C-4127-A827-46DA73F9A0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5575" y="2247900"/>
            <a:ext cx="568642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414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Секция С++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до 20 Гб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202" y="1834356"/>
            <a:ext cx="7405688" cy="4303713"/>
          </a:xfrm>
        </p:spPr>
        <p:txBody>
          <a:bodyPr anchor="t"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Предбанник главного цикла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7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B63C09-A5F3-498E-97C0-27E62639C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1085204-2051-4A2F-824F-68B6B14A4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5023" y="2266950"/>
            <a:ext cx="4676775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259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Секция С++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до 20 Гб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202" y="1834356"/>
            <a:ext cx="7405688" cy="4303713"/>
          </a:xfrm>
        </p:spPr>
        <p:txBody>
          <a:bodyPr anchor="t"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Главный цикл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8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B63C09-A5F3-498E-97C0-27E62639C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8A685F7-47FA-4A26-BC67-8E0670A00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0165" y="1422400"/>
            <a:ext cx="7791450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24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62E9A-2D90-4A22-A094-1BEBE4D1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817" y="96837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Секция С++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до 20 Гб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CAAED1-5953-42CE-8CA4-62DBCFCD3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202" y="1834356"/>
            <a:ext cx="7405688" cy="4303713"/>
          </a:xfrm>
        </p:spPr>
        <p:txBody>
          <a:bodyPr anchor="t"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Вывод результатов обработки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CCB09B02-7A2A-4E39-B8F7-2A1E9A61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74D2-5319-47C1-BDE0-772DD0647134}" type="slidenum">
              <a:rPr lang="ru-RU" smtClean="0"/>
              <a:t>9</a:t>
            </a:fld>
            <a:endParaRPr lang="ru-RU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17B63C09-A5F3-498E-97C0-27E62639C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" y="0"/>
            <a:ext cx="1519238" cy="151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B204723-D20B-482B-8A14-AB3CF8351F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3617" y="1834356"/>
            <a:ext cx="50673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8180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</TotalTime>
  <Words>322</Words>
  <Application>Microsoft Office PowerPoint</Application>
  <PresentationFormat>Широкоэкранный</PresentationFormat>
  <Paragraphs>85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Тема Office</vt:lpstr>
      <vt:lpstr>Основы Geant4. Лекция 4. Обработка результатов</vt:lpstr>
      <vt:lpstr>Что потребуется</vt:lpstr>
      <vt:lpstr>Когда что использовать</vt:lpstr>
      <vt:lpstr>Секция С++ до 20 Гб</vt:lpstr>
      <vt:lpstr>Секция С++ до 20 Гб</vt:lpstr>
      <vt:lpstr>Секция С++ до 20 Гб</vt:lpstr>
      <vt:lpstr>Секция С++ до 20 Гб</vt:lpstr>
      <vt:lpstr>Секция С++ до 20 Гб</vt:lpstr>
      <vt:lpstr>Секция С++ до 20 Гб</vt:lpstr>
      <vt:lpstr>Несколько нюансов</vt:lpstr>
      <vt:lpstr>Практическое задание</vt:lpstr>
      <vt:lpstr>Полезные ссылки</vt:lpstr>
      <vt:lpstr>Для тех, кто читает до конца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Geant4 для самых маленьких. Лекция 2.  Детекторы и геометрия.</dc:title>
  <dc:creator>Сергей Золотов</dc:creator>
  <cp:lastModifiedBy>Сергей Золотов</cp:lastModifiedBy>
  <cp:revision>43</cp:revision>
  <dcterms:created xsi:type="dcterms:W3CDTF">2020-10-16T18:49:19Z</dcterms:created>
  <dcterms:modified xsi:type="dcterms:W3CDTF">2020-11-13T11:18:37Z</dcterms:modified>
</cp:coreProperties>
</file>