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1.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726" r:id="rId1"/>
  </p:sldMasterIdLst>
  <p:notesMasterIdLst>
    <p:notesMasterId r:id="rId60"/>
  </p:notesMasterIdLst>
  <p:sldIdLst>
    <p:sldId id="275" r:id="rId2"/>
    <p:sldId id="400" r:id="rId3"/>
    <p:sldId id="379" r:id="rId4"/>
    <p:sldId id="381" r:id="rId5"/>
    <p:sldId id="419" r:id="rId6"/>
    <p:sldId id="420" r:id="rId7"/>
    <p:sldId id="421" r:id="rId8"/>
    <p:sldId id="422" r:id="rId9"/>
    <p:sldId id="380" r:id="rId10"/>
    <p:sldId id="423" r:id="rId11"/>
    <p:sldId id="416" r:id="rId12"/>
    <p:sldId id="417" r:id="rId13"/>
    <p:sldId id="385" r:id="rId14"/>
    <p:sldId id="386" r:id="rId15"/>
    <p:sldId id="391" r:id="rId16"/>
    <p:sldId id="424" r:id="rId17"/>
    <p:sldId id="425" r:id="rId18"/>
    <p:sldId id="426" r:id="rId19"/>
    <p:sldId id="427" r:id="rId20"/>
    <p:sldId id="414" r:id="rId21"/>
    <p:sldId id="399" r:id="rId22"/>
    <p:sldId id="373" r:id="rId23"/>
    <p:sldId id="361" r:id="rId24"/>
    <p:sldId id="401" r:id="rId25"/>
    <p:sldId id="403" r:id="rId26"/>
    <p:sldId id="428" r:id="rId27"/>
    <p:sldId id="429" r:id="rId28"/>
    <p:sldId id="475" r:id="rId29"/>
    <p:sldId id="476" r:id="rId30"/>
    <p:sldId id="477" r:id="rId31"/>
    <p:sldId id="411" r:id="rId32"/>
    <p:sldId id="409" r:id="rId33"/>
    <p:sldId id="360" r:id="rId34"/>
    <p:sldId id="443" r:id="rId35"/>
    <p:sldId id="459" r:id="rId36"/>
    <p:sldId id="458" r:id="rId37"/>
    <p:sldId id="473" r:id="rId38"/>
    <p:sldId id="446" r:id="rId39"/>
    <p:sldId id="447" r:id="rId40"/>
    <p:sldId id="375" r:id="rId41"/>
    <p:sldId id="449" r:id="rId42"/>
    <p:sldId id="450" r:id="rId43"/>
    <p:sldId id="356" r:id="rId44"/>
    <p:sldId id="393" r:id="rId45"/>
    <p:sldId id="451" r:id="rId46"/>
    <p:sldId id="452" r:id="rId47"/>
    <p:sldId id="453" r:id="rId48"/>
    <p:sldId id="454" r:id="rId49"/>
    <p:sldId id="455" r:id="rId50"/>
    <p:sldId id="456" r:id="rId51"/>
    <p:sldId id="392" r:id="rId52"/>
    <p:sldId id="418" r:id="rId53"/>
    <p:sldId id="433" r:id="rId54"/>
    <p:sldId id="434" r:id="rId55"/>
    <p:sldId id="435" r:id="rId56"/>
    <p:sldId id="436" r:id="rId57"/>
    <p:sldId id="376" r:id="rId58"/>
    <p:sldId id="348" r:id="rId59"/>
  </p:sldIdLst>
  <p:sldSz cx="9144000" cy="6858000" type="screen4x3"/>
  <p:notesSz cx="6797675" cy="9926638"/>
  <p:defaultTextStyle>
    <a:defPPr>
      <a:defRPr lang="ru-RU"/>
    </a:defPPr>
    <a:lvl1pPr algn="l" rtl="0" fontAlgn="base">
      <a:spcBef>
        <a:spcPct val="0"/>
      </a:spcBef>
      <a:spcAft>
        <a:spcPct val="0"/>
      </a:spcAft>
      <a:defRPr sz="2000" b="1" kern="1200">
        <a:solidFill>
          <a:schemeClr val="tx1"/>
        </a:solidFill>
        <a:latin typeface="Times New Roman" pitchFamily="18" charset="0"/>
        <a:ea typeface="+mn-ea"/>
        <a:cs typeface="+mn-cs"/>
      </a:defRPr>
    </a:lvl1pPr>
    <a:lvl2pPr marL="457200" algn="l" rtl="0" fontAlgn="base">
      <a:spcBef>
        <a:spcPct val="0"/>
      </a:spcBef>
      <a:spcAft>
        <a:spcPct val="0"/>
      </a:spcAft>
      <a:defRPr sz="2000" b="1" kern="1200">
        <a:solidFill>
          <a:schemeClr val="tx1"/>
        </a:solidFill>
        <a:latin typeface="Times New Roman" pitchFamily="18" charset="0"/>
        <a:ea typeface="+mn-ea"/>
        <a:cs typeface="+mn-cs"/>
      </a:defRPr>
    </a:lvl2pPr>
    <a:lvl3pPr marL="914400" algn="l" rtl="0" fontAlgn="base">
      <a:spcBef>
        <a:spcPct val="0"/>
      </a:spcBef>
      <a:spcAft>
        <a:spcPct val="0"/>
      </a:spcAft>
      <a:defRPr sz="2000" b="1" kern="1200">
        <a:solidFill>
          <a:schemeClr val="tx1"/>
        </a:solidFill>
        <a:latin typeface="Times New Roman" pitchFamily="18" charset="0"/>
        <a:ea typeface="+mn-ea"/>
        <a:cs typeface="+mn-cs"/>
      </a:defRPr>
    </a:lvl3pPr>
    <a:lvl4pPr marL="1371600" algn="l" rtl="0" fontAlgn="base">
      <a:spcBef>
        <a:spcPct val="0"/>
      </a:spcBef>
      <a:spcAft>
        <a:spcPct val="0"/>
      </a:spcAft>
      <a:defRPr sz="2000" b="1" kern="1200">
        <a:solidFill>
          <a:schemeClr val="tx1"/>
        </a:solidFill>
        <a:latin typeface="Times New Roman" pitchFamily="18" charset="0"/>
        <a:ea typeface="+mn-ea"/>
        <a:cs typeface="+mn-cs"/>
      </a:defRPr>
    </a:lvl4pPr>
    <a:lvl5pPr marL="1828800" algn="l" rtl="0" fontAlgn="base">
      <a:spcBef>
        <a:spcPct val="0"/>
      </a:spcBef>
      <a:spcAft>
        <a:spcPct val="0"/>
      </a:spcAft>
      <a:defRPr sz="2000" b="1" kern="1200">
        <a:solidFill>
          <a:schemeClr val="tx1"/>
        </a:solidFill>
        <a:latin typeface="Times New Roman" pitchFamily="18" charset="0"/>
        <a:ea typeface="+mn-ea"/>
        <a:cs typeface="+mn-cs"/>
      </a:defRPr>
    </a:lvl5pPr>
    <a:lvl6pPr marL="2286000" algn="l" defTabSz="914400" rtl="0" eaLnBrk="1" latinLnBrk="0" hangingPunct="1">
      <a:defRPr sz="2000" b="1" kern="1200">
        <a:solidFill>
          <a:schemeClr val="tx1"/>
        </a:solidFill>
        <a:latin typeface="Times New Roman" pitchFamily="18" charset="0"/>
        <a:ea typeface="+mn-ea"/>
        <a:cs typeface="+mn-cs"/>
      </a:defRPr>
    </a:lvl6pPr>
    <a:lvl7pPr marL="2743200" algn="l" defTabSz="914400" rtl="0" eaLnBrk="1" latinLnBrk="0" hangingPunct="1">
      <a:defRPr sz="2000" b="1" kern="1200">
        <a:solidFill>
          <a:schemeClr val="tx1"/>
        </a:solidFill>
        <a:latin typeface="Times New Roman" pitchFamily="18" charset="0"/>
        <a:ea typeface="+mn-ea"/>
        <a:cs typeface="+mn-cs"/>
      </a:defRPr>
    </a:lvl7pPr>
    <a:lvl8pPr marL="3200400" algn="l" defTabSz="914400" rtl="0" eaLnBrk="1" latinLnBrk="0" hangingPunct="1">
      <a:defRPr sz="2000" b="1" kern="1200">
        <a:solidFill>
          <a:schemeClr val="tx1"/>
        </a:solidFill>
        <a:latin typeface="Times New Roman" pitchFamily="18" charset="0"/>
        <a:ea typeface="+mn-ea"/>
        <a:cs typeface="+mn-cs"/>
      </a:defRPr>
    </a:lvl8pPr>
    <a:lvl9pPr marL="3657600" algn="l" defTabSz="914400" rtl="0" eaLnBrk="1" latinLnBrk="0" hangingPunct="1">
      <a:defRPr sz="2000" b="1" kern="1200">
        <a:solidFill>
          <a:schemeClr val="tx1"/>
        </a:solidFill>
        <a:latin typeface="Times New Roman" pitchFamily="18" charset="0"/>
        <a:ea typeface="+mn-ea"/>
        <a:cs typeface="+mn-cs"/>
      </a:defRPr>
    </a:lvl9pPr>
  </p:defaultTextStyle>
  <p:extLst>
    <p:ext uri="{521415D9-36F7-43E2-AB2F-B90AF26B5E84}">
      <p14:sectionLst xmlns:p14="http://schemas.microsoft.com/office/powerpoint/2010/main">
        <p14:section name="Раздел по умолчанию" id="{BC4E347D-5716-42C4-A7D4-23DE9CEB67D5}">
          <p14:sldIdLst>
            <p14:sldId id="275"/>
            <p14:sldId id="400"/>
            <p14:sldId id="379"/>
            <p14:sldId id="381"/>
            <p14:sldId id="419"/>
            <p14:sldId id="420"/>
            <p14:sldId id="421"/>
            <p14:sldId id="422"/>
            <p14:sldId id="380"/>
            <p14:sldId id="423"/>
            <p14:sldId id="416"/>
            <p14:sldId id="417"/>
            <p14:sldId id="385"/>
            <p14:sldId id="386"/>
            <p14:sldId id="391"/>
            <p14:sldId id="424"/>
            <p14:sldId id="425"/>
            <p14:sldId id="426"/>
            <p14:sldId id="427"/>
            <p14:sldId id="414"/>
            <p14:sldId id="399"/>
            <p14:sldId id="373"/>
            <p14:sldId id="361"/>
            <p14:sldId id="401"/>
            <p14:sldId id="403"/>
            <p14:sldId id="428"/>
            <p14:sldId id="429"/>
            <p14:sldId id="475"/>
            <p14:sldId id="476"/>
            <p14:sldId id="477"/>
            <p14:sldId id="411"/>
            <p14:sldId id="409"/>
            <p14:sldId id="360"/>
            <p14:sldId id="443"/>
            <p14:sldId id="459"/>
            <p14:sldId id="458"/>
            <p14:sldId id="473"/>
            <p14:sldId id="446"/>
            <p14:sldId id="447"/>
            <p14:sldId id="375"/>
            <p14:sldId id="449"/>
            <p14:sldId id="450"/>
            <p14:sldId id="356"/>
            <p14:sldId id="393"/>
            <p14:sldId id="451"/>
            <p14:sldId id="452"/>
            <p14:sldId id="453"/>
            <p14:sldId id="454"/>
            <p14:sldId id="455"/>
            <p14:sldId id="456"/>
            <p14:sldId id="392"/>
            <p14:sldId id="418"/>
            <p14:sldId id="433"/>
            <p14:sldId id="434"/>
            <p14:sldId id="435"/>
            <p14:sldId id="436"/>
            <p14:sldId id="376"/>
            <p14:sldId id="348"/>
          </p14:sldIdLst>
        </p14:section>
      </p14:sectionLst>
    </p:ext>
    <p:ext uri="{EFAFB233-063F-42B5-8137-9DF3F51BA10A}">
      <p15:sldGuideLst xmlns:p15="http://schemas.microsoft.com/office/powerpoint/2012/main">
        <p15:guide id="1" orient="horz" pos="890" userDrawn="1">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sus" initials="a" lastIdx="1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7B4"/>
    <a:srgbClr val="244FA6"/>
    <a:srgbClr val="3A5190"/>
    <a:srgbClr val="2659A4"/>
    <a:srgbClr val="0000FF"/>
    <a:srgbClr val="E8F4F8"/>
    <a:srgbClr val="F3F9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B1B3C14-1900-43C4-91EC-8C0EE91DF323}" v="149" dt="2019-10-24T00:06:03.658"/>
  </p1510:revLst>
</p1510:revInfo>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Средний стиль 2 — акцент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BC89EF96-8CEA-46FF-86C4-4CE0E7609802}" styleName="Светлый стиль 3 — акцент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97" autoAdjust="0"/>
    <p:restoredTop sz="94662" autoAdjust="0"/>
  </p:normalViewPr>
  <p:slideViewPr>
    <p:cSldViewPr>
      <p:cViewPr varScale="1">
        <p:scale>
          <a:sx n="107" d="100"/>
          <a:sy n="107" d="100"/>
        </p:scale>
        <p:origin x="972" y="114"/>
      </p:cViewPr>
      <p:guideLst>
        <p:guide orient="horz" pos="89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8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09-17T19:28:48.714" idx="15">
    <p:pos x="5112" y="2862"/>
    <p:text>й</p:text>
  </p:cm>
  <p:cm authorId="1" dt="2018-09-17T19:55:24.204" idx="16">
    <p:pos x="1723" y="3408"/>
    <p:text>В России сейчас по существу нет ни одного диссертационного совета, где медицинские физики могли бы по своей специальности защищать диссертации</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6400" cy="496888"/>
          </a:xfrm>
          <a:prstGeom prst="rect">
            <a:avLst/>
          </a:prstGeom>
        </p:spPr>
        <p:txBody>
          <a:bodyPr vert="horz" lIns="91440" tIns="45720" rIns="91440" bIns="45720" rtlCol="0"/>
          <a:lstStyle>
            <a:lvl1pPr algn="l" fontAlgn="auto">
              <a:spcBef>
                <a:spcPts val="0"/>
              </a:spcBef>
              <a:spcAft>
                <a:spcPts val="0"/>
              </a:spcAft>
              <a:defRPr sz="1200" b="0">
                <a:latin typeface="+mn-lt"/>
              </a:defRPr>
            </a:lvl1pPr>
          </a:lstStyle>
          <a:p>
            <a:pPr>
              <a:defRPr/>
            </a:pPr>
            <a:endParaRPr lang="ru-RU"/>
          </a:p>
        </p:txBody>
      </p:sp>
      <p:sp>
        <p:nvSpPr>
          <p:cNvPr id="3" name="Дата 2"/>
          <p:cNvSpPr>
            <a:spLocks noGrp="1"/>
          </p:cNvSpPr>
          <p:nvPr>
            <p:ph type="dt" idx="1"/>
          </p:nvPr>
        </p:nvSpPr>
        <p:spPr>
          <a:xfrm>
            <a:off x="3849688" y="0"/>
            <a:ext cx="2946400" cy="496888"/>
          </a:xfrm>
          <a:prstGeom prst="rect">
            <a:avLst/>
          </a:prstGeom>
        </p:spPr>
        <p:txBody>
          <a:bodyPr vert="horz" lIns="91440" tIns="45720" rIns="91440" bIns="45720" rtlCol="0"/>
          <a:lstStyle>
            <a:lvl1pPr algn="r" fontAlgn="auto">
              <a:spcBef>
                <a:spcPts val="0"/>
              </a:spcBef>
              <a:spcAft>
                <a:spcPts val="0"/>
              </a:spcAft>
              <a:defRPr sz="1200" b="0">
                <a:latin typeface="+mn-lt"/>
              </a:defRPr>
            </a:lvl1pPr>
          </a:lstStyle>
          <a:p>
            <a:pPr>
              <a:defRPr/>
            </a:pPr>
            <a:fld id="{D2A06D5C-4A42-46DB-A106-9E6E31384AC3}" type="datetimeFigureOut">
              <a:rPr lang="ru-RU"/>
              <a:pPr>
                <a:defRPr/>
              </a:pPr>
              <a:t>14.05.2020</a:t>
            </a:fld>
            <a:endParaRPr lang="ru-RU"/>
          </a:p>
        </p:txBody>
      </p:sp>
      <p:sp>
        <p:nvSpPr>
          <p:cNvPr id="4" name="Образ слайда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ru-RU" noProof="0"/>
          </a:p>
        </p:txBody>
      </p:sp>
      <p:sp>
        <p:nvSpPr>
          <p:cNvPr id="5" name="Заметки 4"/>
          <p:cNvSpPr>
            <a:spLocks noGrp="1"/>
          </p:cNvSpPr>
          <p:nvPr>
            <p:ph type="body" sz="quarter" idx="3"/>
          </p:nvPr>
        </p:nvSpPr>
        <p:spPr>
          <a:xfrm>
            <a:off x="679450" y="4714875"/>
            <a:ext cx="5438775" cy="4467225"/>
          </a:xfrm>
          <a:prstGeom prst="rect">
            <a:avLst/>
          </a:prstGeom>
        </p:spPr>
        <p:txBody>
          <a:bodyPr vert="horz" lIns="91440" tIns="45720" rIns="91440" bIns="45720" rtlCol="0">
            <a:normAutofit/>
          </a:bodyPr>
          <a:lstStyle/>
          <a:p>
            <a:pPr lvl="0"/>
            <a:r>
              <a:rPr lang="ru-RU" noProof="0"/>
              <a:t>Образец текста</a:t>
            </a:r>
          </a:p>
          <a:p>
            <a:pPr lvl="1"/>
            <a:r>
              <a:rPr lang="ru-RU" noProof="0"/>
              <a:t>Второй уровень</a:t>
            </a:r>
          </a:p>
          <a:p>
            <a:pPr lvl="2"/>
            <a:r>
              <a:rPr lang="ru-RU" noProof="0"/>
              <a:t>Третий уровень</a:t>
            </a:r>
          </a:p>
          <a:p>
            <a:pPr lvl="3"/>
            <a:r>
              <a:rPr lang="ru-RU" noProof="0"/>
              <a:t>Четвертый уровень</a:t>
            </a:r>
          </a:p>
          <a:p>
            <a:pPr lvl="4"/>
            <a:r>
              <a:rPr lang="ru-RU" noProof="0"/>
              <a:t>Пятый уровень</a:t>
            </a:r>
          </a:p>
        </p:txBody>
      </p:sp>
      <p:sp>
        <p:nvSpPr>
          <p:cNvPr id="6" name="Нижний колонтитул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fontAlgn="auto">
              <a:spcBef>
                <a:spcPts val="0"/>
              </a:spcBef>
              <a:spcAft>
                <a:spcPts val="0"/>
              </a:spcAft>
              <a:defRPr sz="1200" b="0">
                <a:latin typeface="+mn-lt"/>
              </a:defRPr>
            </a:lvl1pPr>
          </a:lstStyle>
          <a:p>
            <a:pPr>
              <a:defRPr/>
            </a:pPr>
            <a:endParaRPr lang="ru-RU"/>
          </a:p>
        </p:txBody>
      </p:sp>
      <p:sp>
        <p:nvSpPr>
          <p:cNvPr id="7" name="Номер слайда 6"/>
          <p:cNvSpPr>
            <a:spLocks noGrp="1"/>
          </p:cNvSpPr>
          <p:nvPr>
            <p:ph type="sldNum" sz="quarter" idx="5"/>
          </p:nvPr>
        </p:nvSpPr>
        <p:spPr>
          <a:xfrm>
            <a:off x="3849688" y="9428163"/>
            <a:ext cx="2946400" cy="496887"/>
          </a:xfrm>
          <a:prstGeom prst="rect">
            <a:avLst/>
          </a:prstGeom>
        </p:spPr>
        <p:txBody>
          <a:bodyPr vert="horz" lIns="91440" tIns="45720" rIns="91440" bIns="45720" rtlCol="0" anchor="b"/>
          <a:lstStyle>
            <a:lvl1pPr algn="r" fontAlgn="auto">
              <a:spcBef>
                <a:spcPts val="0"/>
              </a:spcBef>
              <a:spcAft>
                <a:spcPts val="0"/>
              </a:spcAft>
              <a:defRPr sz="1200" b="0">
                <a:latin typeface="+mn-lt"/>
              </a:defRPr>
            </a:lvl1pPr>
          </a:lstStyle>
          <a:p>
            <a:pPr>
              <a:defRPr/>
            </a:pPr>
            <a:fld id="{556AB347-945C-4B1F-BC56-CB14DE0D172A}" type="slidenum">
              <a:rPr lang="ru-RU"/>
              <a:pPr>
                <a:defRPr/>
              </a:pPr>
              <a:t>‹#›</a:t>
            </a:fld>
            <a:endParaRPr lang="ru-RU"/>
          </a:p>
        </p:txBody>
      </p:sp>
    </p:spTree>
    <p:extLst>
      <p:ext uri="{BB962C8B-B14F-4D97-AF65-F5344CB8AC3E}">
        <p14:creationId xmlns:p14="http://schemas.microsoft.com/office/powerpoint/2010/main" val="51928504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denvistorii.ru/27-fevralya"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s://denvistorii.ru/2-marta" TargetMode="External"/><Relationship Id="rId4" Type="http://schemas.openxmlformats.org/officeDocument/2006/relationships/hyperlink" Target="https://denvistorii.ru/1-marta"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0005BD28-23CB-47C4-98FE-17327D0EF12B}" type="slidenum">
              <a:rPr lang="ru-RU" smtClean="0"/>
              <a:pPr>
                <a:defRPr/>
              </a:pPr>
              <a:t>1</a:t>
            </a:fld>
            <a:endParaRPr lang="ru-RU" dirty="0"/>
          </a:p>
        </p:txBody>
      </p:sp>
    </p:spTree>
    <p:extLst>
      <p:ext uri="{BB962C8B-B14F-4D97-AF65-F5344CB8AC3E}">
        <p14:creationId xmlns:p14="http://schemas.microsoft.com/office/powerpoint/2010/main" val="4724800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kern="1200" dirty="0">
                <a:solidFill>
                  <a:schemeClr val="tx1"/>
                </a:solidFill>
                <a:effectLst/>
                <a:latin typeface="+mn-lt"/>
                <a:ea typeface="+mn-ea"/>
                <a:cs typeface="+mn-cs"/>
              </a:rPr>
              <a:t>Трубка </a:t>
            </a:r>
            <a:r>
              <a:rPr lang="ru-RU" sz="1200" b="0" i="0" kern="1200" dirty="0" err="1">
                <a:solidFill>
                  <a:schemeClr val="tx1"/>
                </a:solidFill>
                <a:effectLst/>
                <a:latin typeface="+mn-lt"/>
                <a:ea typeface="+mn-ea"/>
                <a:cs typeface="+mn-cs"/>
              </a:rPr>
              <a:t>Крукса</a:t>
            </a:r>
            <a:r>
              <a:rPr lang="ru-RU" sz="1200" b="0" i="0" kern="1200" dirty="0">
                <a:solidFill>
                  <a:schemeClr val="tx1"/>
                </a:solidFill>
                <a:effectLst/>
                <a:latin typeface="+mn-lt"/>
                <a:ea typeface="+mn-ea"/>
                <a:cs typeface="+mn-cs"/>
              </a:rPr>
              <a:t> - экспериментальная катодно-лучевая трубка, предназначенная для исследования электрических разрядов при низких давлениях. Она была изобретена английским физиком Уильямом </a:t>
            </a:r>
            <a:r>
              <a:rPr lang="ru-RU" sz="1200" b="0" i="0" kern="1200" dirty="0" err="1">
                <a:solidFill>
                  <a:schemeClr val="tx1"/>
                </a:solidFill>
                <a:effectLst/>
                <a:latin typeface="+mn-lt"/>
                <a:ea typeface="+mn-ea"/>
                <a:cs typeface="+mn-cs"/>
              </a:rPr>
              <a:t>Круксом</a:t>
            </a:r>
            <a:r>
              <a:rPr lang="ru-RU" sz="1200" b="0" i="0" kern="1200" dirty="0">
                <a:solidFill>
                  <a:schemeClr val="tx1"/>
                </a:solidFill>
                <a:effectLst/>
                <a:latin typeface="+mn-lt"/>
                <a:ea typeface="+mn-ea"/>
                <a:cs typeface="+mn-cs"/>
              </a:rPr>
              <a:t> в 1875 году. </a:t>
            </a:r>
            <a:r>
              <a:rPr lang="ru-RU" sz="1200" b="0" i="0" kern="1200" dirty="0" err="1">
                <a:solidFill>
                  <a:schemeClr val="tx1"/>
                </a:solidFill>
                <a:effectLst/>
                <a:latin typeface="+mn-lt"/>
                <a:ea typeface="+mn-ea"/>
                <a:cs typeface="+mn-cs"/>
              </a:rPr>
              <a:t>Крукс</a:t>
            </a:r>
            <a:r>
              <a:rPr lang="ru-RU" sz="1200" b="0" i="0" kern="1200" dirty="0">
                <a:solidFill>
                  <a:schemeClr val="tx1"/>
                </a:solidFill>
                <a:effectLst/>
                <a:latin typeface="+mn-lt"/>
                <a:ea typeface="+mn-ea"/>
                <a:cs typeface="+mn-cs"/>
              </a:rPr>
              <a:t> одним из первых начал систематическое изучение распространения электрического разряда в стеклянных трубках, заполненными разреженным газом</a:t>
            </a:r>
            <a:endParaRPr lang="ru-RU" dirty="0"/>
          </a:p>
        </p:txBody>
      </p:sp>
      <p:sp>
        <p:nvSpPr>
          <p:cNvPr id="4" name="Номер слайда 3"/>
          <p:cNvSpPr>
            <a:spLocks noGrp="1"/>
          </p:cNvSpPr>
          <p:nvPr>
            <p:ph type="sldNum" sz="quarter" idx="10"/>
          </p:nvPr>
        </p:nvSpPr>
        <p:spPr/>
        <p:txBody>
          <a:bodyPr/>
          <a:lstStyle/>
          <a:p>
            <a:fld id="{6BAFF63F-5373-47DF-AD19-2267BFD95846}" type="slidenum">
              <a:rPr lang="ru-RU" smtClean="0"/>
              <a:pPr/>
              <a:t>6</a:t>
            </a:fld>
            <a:endParaRPr lang="ru-RU"/>
          </a:p>
        </p:txBody>
      </p:sp>
    </p:spTree>
    <p:extLst>
      <p:ext uri="{BB962C8B-B14F-4D97-AF65-F5344CB8AC3E}">
        <p14:creationId xmlns:p14="http://schemas.microsoft.com/office/powerpoint/2010/main" val="26089280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70000" lnSpcReduction="20000"/>
          </a:bodyPr>
          <a:lstStyle/>
          <a:p>
            <a:r>
              <a:rPr lang="ru-RU" sz="1200" b="0" i="0" kern="1200" dirty="0">
                <a:solidFill>
                  <a:schemeClr val="tx1"/>
                </a:solidFill>
                <a:effectLst/>
                <a:latin typeface="+mn-lt"/>
                <a:ea typeface="+mn-ea"/>
                <a:cs typeface="+mn-cs"/>
              </a:rPr>
              <a:t>Радиоактивность была открыта в 1896 году французским физиком А. Беккерелем. Он занимался исследованием связи люминесценции и недавно открытых рентгеновских лучей.</a:t>
            </a:r>
          </a:p>
          <a:p>
            <a:r>
              <a:rPr lang="ru-RU" sz="1200" b="0" i="0" kern="1200" dirty="0">
                <a:solidFill>
                  <a:schemeClr val="tx1"/>
                </a:solidFill>
                <a:effectLst/>
                <a:latin typeface="+mn-lt"/>
                <a:ea typeface="+mn-ea"/>
                <a:cs typeface="+mn-cs"/>
              </a:rPr>
              <a:t>Беккерелю пришла в голову мысль: не сопровождается ли всякая люминесценция рентгеновскими лучами? Для проверки своей догадки он взял несколько соединений, в том числе одну из солей урана, фосфоресцирующую жёлто-зелёным светом. Осветив её солнечным светом, он завернул соль в чёрную бумагу и положил в тёмном шкафу на фотопластинку, тоже завёрнутую в чёрную бумагу. Через некоторое время, проявив пластинку, Беккерель действительно увидел изображение куска соли. Но люминесцентное излучение не могло пройти через чёрную бумагу, и только рентгеновские лучи могли в этих условиях засветить пластинку. Беккерель повторил опыт несколько раз и с одинаковым успехом.</a:t>
            </a:r>
          </a:p>
          <a:p>
            <a:r>
              <a:rPr lang="ru-RU" sz="1200" b="0" i="0" kern="1200" dirty="0">
                <a:solidFill>
                  <a:schemeClr val="tx1"/>
                </a:solidFill>
                <a:effectLst/>
                <a:latin typeface="+mn-lt"/>
                <a:ea typeface="+mn-ea"/>
                <a:cs typeface="+mn-cs"/>
              </a:rPr>
              <a:t>24 февраля 1896 года на заседании Французской академии наук он сделал сообщение «Об излучении, производимых фосфоресценцией». Но уже через несколько дней в интерпретацию полученных результатов пришлось внести корректировки. 26 и </a:t>
            </a:r>
            <a:r>
              <a:rPr lang="ru-RU" sz="1200" b="0" i="0" kern="1200" dirty="0">
                <a:solidFill>
                  <a:schemeClr val="tx1"/>
                </a:solidFill>
                <a:effectLst/>
                <a:latin typeface="+mn-lt"/>
                <a:ea typeface="+mn-ea"/>
                <a:cs typeface="+mn-cs"/>
                <a:hlinkClick r:id="rId3"/>
              </a:rPr>
              <a:t>27 февраля</a:t>
            </a:r>
            <a:r>
              <a:rPr lang="ru-RU" sz="1200" b="0" i="0" kern="1200" dirty="0">
                <a:solidFill>
                  <a:schemeClr val="tx1"/>
                </a:solidFill>
                <a:effectLst/>
                <a:latin typeface="+mn-lt"/>
                <a:ea typeface="+mn-ea"/>
                <a:cs typeface="+mn-cs"/>
              </a:rPr>
              <a:t> в лаборатории Беккереля был подготовлен очередной опыт с небольшими изменениями, но из-за облачной погоды он был отложен. Не дождавшись хорошей погоды, </a:t>
            </a:r>
            <a:r>
              <a:rPr lang="ru-RU" sz="1200" b="0" i="0" kern="1200" dirty="0">
                <a:solidFill>
                  <a:schemeClr val="tx1"/>
                </a:solidFill>
                <a:effectLst/>
                <a:latin typeface="+mn-lt"/>
                <a:ea typeface="+mn-ea"/>
                <a:cs typeface="+mn-cs"/>
                <a:hlinkClick r:id="rId4"/>
              </a:rPr>
              <a:t>1 </a:t>
            </a:r>
            <a:r>
              <a:rPr lang="ru-RU" sz="1200" b="0" i="0" kern="1200" dirty="0" err="1">
                <a:solidFill>
                  <a:schemeClr val="tx1"/>
                </a:solidFill>
                <a:effectLst/>
                <a:latin typeface="+mn-lt"/>
                <a:ea typeface="+mn-ea"/>
                <a:cs typeface="+mn-cs"/>
                <a:hlinkClick r:id="rId4"/>
              </a:rPr>
              <a:t>марта</a:t>
            </a:r>
            <a:r>
              <a:rPr lang="ru-RU" sz="1200" b="0" i="0" kern="1200" dirty="0" err="1">
                <a:solidFill>
                  <a:schemeClr val="tx1"/>
                </a:solidFill>
                <a:effectLst/>
                <a:latin typeface="+mn-lt"/>
                <a:ea typeface="+mn-ea"/>
                <a:cs typeface="+mn-cs"/>
              </a:rPr>
              <a:t>Беккерель</a:t>
            </a:r>
            <a:r>
              <a:rPr lang="ru-RU" sz="1200" b="0" i="0" kern="1200" dirty="0">
                <a:solidFill>
                  <a:schemeClr val="tx1"/>
                </a:solidFill>
                <a:effectLst/>
                <a:latin typeface="+mn-lt"/>
                <a:ea typeface="+mn-ea"/>
                <a:cs typeface="+mn-cs"/>
              </a:rPr>
              <a:t> проявил пластинку, на которой лежала урановая соль, так и не облучённую солнечным светом. Она, естественно, не фосфоресцировала, но отпечаток на пластинке получился. Уже </a:t>
            </a:r>
            <a:r>
              <a:rPr lang="ru-RU" sz="1200" b="0" i="0" kern="1200" dirty="0">
                <a:solidFill>
                  <a:schemeClr val="tx1"/>
                </a:solidFill>
                <a:effectLst/>
                <a:latin typeface="+mn-lt"/>
                <a:ea typeface="+mn-ea"/>
                <a:cs typeface="+mn-cs"/>
                <a:hlinkClick r:id="rId5"/>
              </a:rPr>
              <a:t>2 марта</a:t>
            </a:r>
            <a:r>
              <a:rPr lang="ru-RU" sz="1200" b="0" i="0" kern="1200" dirty="0">
                <a:solidFill>
                  <a:schemeClr val="tx1"/>
                </a:solidFill>
                <a:effectLst/>
                <a:latin typeface="+mn-lt"/>
                <a:ea typeface="+mn-ea"/>
                <a:cs typeface="+mn-cs"/>
              </a:rPr>
              <a:t> Беккерель доложил об этом открытии на заседании Парижской Академии наук, озаглавив свою работу «О невидимой радиации, производимой фосфоресцирующими телами».</a:t>
            </a:r>
          </a:p>
          <a:p>
            <a:r>
              <a:rPr lang="ru-RU" sz="1200" b="0" i="0" kern="1200" dirty="0">
                <a:solidFill>
                  <a:schemeClr val="tx1"/>
                </a:solidFill>
                <a:effectLst/>
                <a:latin typeface="+mn-lt"/>
                <a:ea typeface="+mn-ea"/>
                <a:cs typeface="+mn-cs"/>
              </a:rPr>
              <a:t>Впоследствии Беккерель испытал и другие соединения и минералы урана (в том числе не проявляющие фосфоресценции), а также металлический уран. Пластинка неизменно засвечивалась. Поместив между солью и пластинкой металлический крестик, Беккерель получил слабые контуры крестика на пластинке. Тогда стало ясно, что открыты новые лучи, проходящие сквозь непрозрачные предметы, но не являющиеся рентгеновскими.</a:t>
            </a:r>
          </a:p>
          <a:p>
            <a:r>
              <a:rPr lang="ru-RU" sz="1200" b="0" i="0" kern="1200" dirty="0">
                <a:solidFill>
                  <a:schemeClr val="tx1"/>
                </a:solidFill>
                <a:effectLst/>
                <a:latin typeface="+mn-lt"/>
                <a:ea typeface="+mn-ea"/>
                <a:cs typeface="+mn-cs"/>
              </a:rPr>
              <a:t>Беккерель установил, что интенсивность излучения определяется только количеством урана в препарате и совершенно не зависит от того, в какие соединения он входит. Таким образом, это свойство было присуще не соединениям, а химическому элементу — урану.</a:t>
            </a:r>
          </a:p>
          <a:p>
            <a:r>
              <a:rPr lang="ru-RU" sz="1200" b="0" i="0" kern="1200" dirty="0">
                <a:solidFill>
                  <a:schemeClr val="tx1"/>
                </a:solidFill>
                <a:effectLst/>
                <a:latin typeface="+mn-lt"/>
                <a:ea typeface="+mn-ea"/>
                <a:cs typeface="+mn-cs"/>
              </a:rPr>
              <a:t>Своим открытием Беккерель делится с учёными, с которыми он сотрудничал. В 1898 г. Мария Кюри и Пьер Кюри обнаружили радиоактивность тория, позднее ими были открыты радиоактивные элементы полоний и радий.</a:t>
            </a:r>
          </a:p>
          <a:p>
            <a:r>
              <a:rPr lang="ru-RU" sz="1200" b="0" i="0" kern="1200" dirty="0">
                <a:solidFill>
                  <a:schemeClr val="tx1"/>
                </a:solidFill>
                <a:effectLst/>
                <a:latin typeface="+mn-lt"/>
                <a:ea typeface="+mn-ea"/>
                <a:cs typeface="+mn-cs"/>
              </a:rPr>
              <a:t>Они выяснили, что свойством естественной радиоактивности обладают все соединения урана и в наибольшей степени сам уран. Беккерель же вернулся к интересующим его люминофорам. Правда, он сделал ещё одно крупное открытие, относящееся к радиоактивности. Однажды для публичной лекции Беккерелю понадобилось радиоактивное вещество, он взял его у супругов Кюри и положил пробирку в жилетный карман. Прочтя лекцию, он вернул радиоактивный препарат владельцам, а на следующий день обнаружил на теле под жилетным карманом покраснение кожи в форме пробирки. Беккерель рассказал об этом Пьеру Кюри, и тот поставил на себе опыт: в течение десяти часов носил привязанную к предплечью пробирку с радием. Через несколько дней у него тоже появилось покраснение, перешедшее затем в тяжелейшую язву, от которой он страдал в течение двух месяцев. Так впервые было открыто биологическое действие радиоактивности.</a:t>
            </a:r>
          </a:p>
          <a:p>
            <a:r>
              <a:rPr lang="ru-RU" sz="1200" b="0" i="0" kern="1200" dirty="0">
                <a:solidFill>
                  <a:schemeClr val="tx1"/>
                </a:solidFill>
                <a:effectLst/>
                <a:latin typeface="+mn-lt"/>
                <a:ea typeface="+mn-ea"/>
                <a:cs typeface="+mn-cs"/>
              </a:rPr>
              <a:t>Но и после этого супруги Кюри мужественно делали своё дело. Достаточно сказать, что Мария Кюри умерла от лучевой болезни (дожив, тем не менее, до 66 лет).</a:t>
            </a:r>
          </a:p>
          <a:p>
            <a:r>
              <a:rPr lang="ru-RU" sz="1200" b="0" i="0" kern="1200" dirty="0">
                <a:solidFill>
                  <a:schemeClr val="tx1"/>
                </a:solidFill>
                <a:effectLst/>
                <a:latin typeface="+mn-lt"/>
                <a:ea typeface="+mn-ea"/>
                <a:cs typeface="+mn-cs"/>
              </a:rPr>
              <a:t>В 1955 г. были обследованы записные книжки Марии Кюри. Они до сих пор излучают, благодаря радиоактивному загрязнению, внесённому при их заполнении. На одном из листков сохранился радиоактивный отпечаток пальца Пьера Кюри.</a:t>
            </a:r>
          </a:p>
          <a:p>
            <a:endParaRPr lang="ru-RU" dirty="0"/>
          </a:p>
        </p:txBody>
      </p:sp>
      <p:sp>
        <p:nvSpPr>
          <p:cNvPr id="4" name="Номер слайда 3"/>
          <p:cNvSpPr>
            <a:spLocks noGrp="1"/>
          </p:cNvSpPr>
          <p:nvPr>
            <p:ph type="sldNum" sz="quarter" idx="10"/>
          </p:nvPr>
        </p:nvSpPr>
        <p:spPr/>
        <p:txBody>
          <a:bodyPr/>
          <a:lstStyle/>
          <a:p>
            <a:fld id="{6BAFF63F-5373-47DF-AD19-2267BFD95846}" type="slidenum">
              <a:rPr lang="ru-RU" smtClean="0"/>
              <a:pPr/>
              <a:t>7</a:t>
            </a:fld>
            <a:endParaRPr lang="ru-RU"/>
          </a:p>
        </p:txBody>
      </p:sp>
    </p:spTree>
    <p:extLst>
      <p:ext uri="{BB962C8B-B14F-4D97-AF65-F5344CB8AC3E}">
        <p14:creationId xmlns:p14="http://schemas.microsoft.com/office/powerpoint/2010/main" val="23134451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Этот метод лечения заключался во введении зерен с источниками излучения внутрь пораженного органа. </a:t>
            </a:r>
            <a:r>
              <a:rPr lang="ru-RU" dirty="0" err="1"/>
              <a:t>Брахитерапию</a:t>
            </a:r>
            <a:r>
              <a:rPr lang="ru-RU" dirty="0"/>
              <a:t> применяли для лечения рака кожи, предстательной железы, молочной железы, пищевода, влагалища, тела и шейки матки, бронхов, желчных протоков, языка.</a:t>
            </a:r>
            <a:br>
              <a:rPr lang="ru-RU" dirty="0"/>
            </a:br>
            <a:endParaRPr lang="ru-RU" dirty="0"/>
          </a:p>
          <a:p>
            <a:endParaRPr lang="ru-RU" dirty="0"/>
          </a:p>
        </p:txBody>
      </p:sp>
      <p:sp>
        <p:nvSpPr>
          <p:cNvPr id="4" name="Номер слайда 3"/>
          <p:cNvSpPr>
            <a:spLocks noGrp="1"/>
          </p:cNvSpPr>
          <p:nvPr>
            <p:ph type="sldNum" sz="quarter" idx="10"/>
          </p:nvPr>
        </p:nvSpPr>
        <p:spPr/>
        <p:txBody>
          <a:bodyPr/>
          <a:lstStyle/>
          <a:p>
            <a:fld id="{6BAFF63F-5373-47DF-AD19-2267BFD95846}" type="slidenum">
              <a:rPr lang="ru-RU" smtClean="0"/>
              <a:pPr/>
              <a:t>8</a:t>
            </a:fld>
            <a:endParaRPr lang="ru-RU"/>
          </a:p>
        </p:txBody>
      </p:sp>
    </p:spTree>
    <p:extLst>
      <p:ext uri="{BB962C8B-B14F-4D97-AF65-F5344CB8AC3E}">
        <p14:creationId xmlns:p14="http://schemas.microsoft.com/office/powerpoint/2010/main" val="17784129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92500" lnSpcReduction="20000"/>
          </a:bodyPr>
          <a:lstStyle/>
          <a:p>
            <a:r>
              <a:rPr lang="ru-RU" sz="1200" b="0" i="0" kern="1200" dirty="0">
                <a:solidFill>
                  <a:schemeClr val="tx1"/>
                </a:solidFill>
                <a:effectLst/>
                <a:latin typeface="+mn-lt"/>
                <a:ea typeface="+mn-ea"/>
                <a:cs typeface="+mn-cs"/>
              </a:rPr>
              <a:t>В 1913 г. </a:t>
            </a:r>
            <a:r>
              <a:rPr lang="ru-RU" sz="1200" b="1" i="0" kern="1200" dirty="0">
                <a:solidFill>
                  <a:schemeClr val="tx1"/>
                </a:solidFill>
                <a:effectLst/>
                <a:latin typeface="+mn-lt"/>
                <a:ea typeface="+mn-ea"/>
                <a:cs typeface="+mn-cs"/>
              </a:rPr>
              <a:t>Уильям </a:t>
            </a:r>
            <a:r>
              <a:rPr lang="ru-RU" sz="1200" b="1" i="0" kern="1200" dirty="0" err="1">
                <a:solidFill>
                  <a:schemeClr val="tx1"/>
                </a:solidFill>
                <a:effectLst/>
                <a:latin typeface="+mn-lt"/>
                <a:ea typeface="+mn-ea"/>
                <a:cs typeface="+mn-cs"/>
              </a:rPr>
              <a:t>Кулидж</a:t>
            </a:r>
            <a:r>
              <a:rPr lang="ru-RU" sz="1200" b="0" i="0" kern="1200" dirty="0">
                <a:solidFill>
                  <a:schemeClr val="tx1"/>
                </a:solidFill>
                <a:effectLst/>
                <a:latin typeface="+mn-lt"/>
                <a:ea typeface="+mn-ea"/>
                <a:cs typeface="+mn-cs"/>
              </a:rPr>
              <a:t>, работавший в исследовательской лаборатории компании </a:t>
            </a:r>
            <a:r>
              <a:rPr lang="ru-RU" sz="1200" b="0" i="0" kern="1200" dirty="0" err="1">
                <a:solidFill>
                  <a:schemeClr val="tx1"/>
                </a:solidFill>
                <a:effectLst/>
                <a:latin typeface="+mn-lt"/>
                <a:ea typeface="+mn-ea"/>
                <a:cs typeface="+mn-cs"/>
              </a:rPr>
              <a:t>General</a:t>
            </a:r>
            <a:r>
              <a:rPr lang="ru-RU" sz="1200" b="0" i="0" kern="1200" dirty="0">
                <a:solidFill>
                  <a:schemeClr val="tx1"/>
                </a:solidFill>
                <a:effectLst/>
                <a:latin typeface="+mn-lt"/>
                <a:ea typeface="+mn-ea"/>
                <a:cs typeface="+mn-cs"/>
              </a:rPr>
              <a:t> </a:t>
            </a:r>
            <a:r>
              <a:rPr lang="ru-RU" sz="1200" b="0" i="0" kern="1200" dirty="0" err="1">
                <a:solidFill>
                  <a:schemeClr val="tx1"/>
                </a:solidFill>
                <a:effectLst/>
                <a:latin typeface="+mn-lt"/>
                <a:ea typeface="+mn-ea"/>
                <a:cs typeface="+mn-cs"/>
              </a:rPr>
              <a:t>Electric</a:t>
            </a:r>
            <a:r>
              <a:rPr lang="ru-RU" sz="1200" b="0" i="0" kern="1200" dirty="0">
                <a:solidFill>
                  <a:schemeClr val="tx1"/>
                </a:solidFill>
                <a:effectLst/>
                <a:latin typeface="+mn-lt"/>
                <a:ea typeface="+mn-ea"/>
                <a:cs typeface="+mn-cs"/>
              </a:rPr>
              <a:t>, разработал первую так называемую горячую рентгеновскую трубку, которую позже назвали трубкой </a:t>
            </a:r>
            <a:r>
              <a:rPr lang="ru-RU" sz="1200" b="0" i="0" kern="1200" dirty="0" err="1">
                <a:solidFill>
                  <a:schemeClr val="tx1"/>
                </a:solidFill>
                <a:effectLst/>
                <a:latin typeface="+mn-lt"/>
                <a:ea typeface="+mn-ea"/>
                <a:cs typeface="+mn-cs"/>
              </a:rPr>
              <a:t>Кулиджа</a:t>
            </a:r>
            <a:r>
              <a:rPr lang="ru-RU" sz="1200" b="0" i="0" kern="1200" dirty="0">
                <a:solidFill>
                  <a:schemeClr val="tx1"/>
                </a:solidFill>
                <a:effectLst/>
                <a:latin typeface="+mn-lt"/>
                <a:ea typeface="+mn-ea"/>
                <a:cs typeface="+mn-cs"/>
              </a:rPr>
              <a:t>. Опираясь на свои предыдущие исследования, </a:t>
            </a:r>
            <a:r>
              <a:rPr lang="ru-RU" sz="1200" b="0" i="0" kern="1200" dirty="0" err="1">
                <a:solidFill>
                  <a:schemeClr val="tx1"/>
                </a:solidFill>
                <a:effectLst/>
                <a:latin typeface="+mn-lt"/>
                <a:ea typeface="+mn-ea"/>
                <a:cs typeface="+mn-cs"/>
              </a:rPr>
              <a:t>Кулидж</a:t>
            </a:r>
            <a:r>
              <a:rPr lang="ru-RU" sz="1200" b="0" i="0" kern="1200" dirty="0">
                <a:solidFill>
                  <a:schemeClr val="tx1"/>
                </a:solidFill>
                <a:effectLst/>
                <a:latin typeface="+mn-lt"/>
                <a:ea typeface="+mn-ea"/>
                <a:cs typeface="+mn-cs"/>
              </a:rPr>
              <a:t> догадался, что можно сделать катод из вольфрама, имеющего самую высокую температуру плавления из всех металлов. При нагревании вольфрамового катода путем пропускания через него электрического тока низкого напряжения вокруг катода образовывались свободные электроны, которые при включении тока высокого напряжения с большой скоростью устремлялись к аноду в виде катодных лучей. Чем сильнее был нагрет катод, тем больше лучей можно было получить. Таким образом, создание катодных лучей с помощью тепла, а не столкновения молекул газа позволяло работать в идеальном вакууме.</a:t>
            </a:r>
          </a:p>
          <a:p>
            <a:r>
              <a:rPr lang="ru-RU" sz="1200" b="0" i="0" kern="1200" dirty="0">
                <a:solidFill>
                  <a:schemeClr val="tx1"/>
                </a:solidFill>
                <a:effectLst/>
                <a:latin typeface="+mn-lt"/>
                <a:ea typeface="+mn-ea"/>
                <a:cs typeface="+mn-cs"/>
              </a:rPr>
              <a:t>Благодаря этому и другим изменениям в дизайне трубка </a:t>
            </a:r>
            <a:r>
              <a:rPr lang="ru-RU" sz="1200" b="0" i="0" kern="1200" dirty="0" err="1">
                <a:solidFill>
                  <a:schemeClr val="tx1"/>
                </a:solidFill>
                <a:effectLst/>
                <a:latin typeface="+mn-lt"/>
                <a:ea typeface="+mn-ea"/>
                <a:cs typeface="+mn-cs"/>
              </a:rPr>
              <a:t>Кулиджа</a:t>
            </a:r>
            <a:r>
              <a:rPr lang="ru-RU" sz="1200" b="0" i="0" kern="1200" dirty="0">
                <a:solidFill>
                  <a:schemeClr val="tx1"/>
                </a:solidFill>
                <a:effectLst/>
                <a:latin typeface="+mn-lt"/>
                <a:ea typeface="+mn-ea"/>
                <a:cs typeface="+mn-cs"/>
              </a:rPr>
              <a:t> не только оказалась более стабильной (и производила последовательные и однородные лучевые волны), но и позволяла контролировать интенсивность луча и глубину его проникновения. Интенсивность лучей контролировали, меняя температуру катода, а глубину проникновения — меняя силу напряжения в трубке. Наконец, работающая в вакууме трубка </a:t>
            </a:r>
            <a:r>
              <a:rPr lang="ru-RU" sz="1200" b="0" i="0" kern="1200" dirty="0" err="1">
                <a:solidFill>
                  <a:schemeClr val="tx1"/>
                </a:solidFill>
                <a:effectLst/>
                <a:latin typeface="+mn-lt"/>
                <a:ea typeface="+mn-ea"/>
                <a:cs typeface="+mn-cs"/>
              </a:rPr>
              <a:t>Кулиджа</a:t>
            </a:r>
            <a:r>
              <a:rPr lang="ru-RU" sz="1200" b="0" i="0" kern="1200" dirty="0">
                <a:solidFill>
                  <a:schemeClr val="tx1"/>
                </a:solidFill>
                <a:effectLst/>
                <a:latin typeface="+mn-lt"/>
                <a:ea typeface="+mn-ea"/>
                <a:cs typeface="+mn-cs"/>
              </a:rPr>
              <a:t> была менее капризной и могла функционировать почти бессрочно, если только не разбивалась и не получала других серьезных повреждений.</a:t>
            </a:r>
          </a:p>
          <a:p>
            <a:r>
              <a:rPr lang="ru-RU" sz="1200" b="0" i="0" kern="1200" dirty="0">
                <a:solidFill>
                  <a:schemeClr val="tx1"/>
                </a:solidFill>
                <a:effectLst/>
                <a:latin typeface="+mn-lt"/>
                <a:ea typeface="+mn-ea"/>
                <a:cs typeface="+mn-cs"/>
              </a:rPr>
              <a:t>К середине 1920-х трубка </a:t>
            </a:r>
            <a:r>
              <a:rPr lang="ru-RU" sz="1200" b="0" i="0" kern="1200" dirty="0" err="1">
                <a:solidFill>
                  <a:schemeClr val="tx1"/>
                </a:solidFill>
                <a:effectLst/>
                <a:latin typeface="+mn-lt"/>
                <a:ea typeface="+mn-ea"/>
                <a:cs typeface="+mn-cs"/>
              </a:rPr>
              <a:t>Кулиджа</a:t>
            </a:r>
            <a:r>
              <a:rPr lang="ru-RU" sz="1200" b="0" i="0" kern="1200" dirty="0">
                <a:solidFill>
                  <a:schemeClr val="tx1"/>
                </a:solidFill>
                <a:effectLst/>
                <a:latin typeface="+mn-lt"/>
                <a:ea typeface="+mn-ea"/>
                <a:cs typeface="+mn-cs"/>
              </a:rPr>
              <a:t> в целом вытеснила старую трубку, наполненную газом. Кроме того, позже </a:t>
            </a:r>
            <a:r>
              <a:rPr lang="ru-RU" sz="1200" b="0" i="0" kern="1200" dirty="0" err="1">
                <a:solidFill>
                  <a:schemeClr val="tx1"/>
                </a:solidFill>
                <a:effectLst/>
                <a:latin typeface="+mn-lt"/>
                <a:ea typeface="+mn-ea"/>
                <a:cs typeface="+mn-cs"/>
              </a:rPr>
              <a:t>Кулидж</a:t>
            </a:r>
            <a:r>
              <a:rPr lang="ru-RU" sz="1200" b="0" i="0" kern="1200" dirty="0">
                <a:solidFill>
                  <a:schemeClr val="tx1"/>
                </a:solidFill>
                <a:effectLst/>
                <a:latin typeface="+mn-lt"/>
                <a:ea typeface="+mn-ea"/>
                <a:cs typeface="+mn-cs"/>
              </a:rPr>
              <a:t> разработал усовершенствования, позволяющие задействовать более высокое напряжение и получать более высокую частоту рентгеновских лучей. Это привело к развитию так называемой </a:t>
            </a:r>
            <a:r>
              <a:rPr lang="ru-RU" sz="1200" b="1" i="0" kern="1200" dirty="0">
                <a:solidFill>
                  <a:schemeClr val="tx1"/>
                </a:solidFill>
                <a:effectLst/>
                <a:latin typeface="+mn-lt"/>
                <a:ea typeface="+mn-ea"/>
                <a:cs typeface="+mn-cs"/>
              </a:rPr>
              <a:t>глубокой терапии</a:t>
            </a:r>
            <a:r>
              <a:rPr lang="ru-RU" sz="1200" b="0" i="0" kern="1200" dirty="0">
                <a:solidFill>
                  <a:schemeClr val="tx1"/>
                </a:solidFill>
                <a:effectLst/>
                <a:latin typeface="+mn-lt"/>
                <a:ea typeface="+mn-ea"/>
                <a:cs typeface="+mn-cs"/>
              </a:rPr>
              <a:t>, в ходе которой лучами лечили глубоко расположенные ткани, не нанося при этом вреда внешним кожным покровам.</a:t>
            </a:r>
          </a:p>
          <a:p>
            <a:r>
              <a:rPr lang="ru-RU" sz="1200" b="1" i="0" kern="1200" dirty="0">
                <a:solidFill>
                  <a:schemeClr val="tx1"/>
                </a:solidFill>
                <a:effectLst/>
                <a:latin typeface="+mn-lt"/>
                <a:ea typeface="+mn-ea"/>
                <a:cs typeface="+mn-cs"/>
              </a:rPr>
              <a:t>Благодаря разработкам </a:t>
            </a:r>
            <a:r>
              <a:rPr lang="ru-RU" sz="1200" b="1" i="0" kern="1200" dirty="0" err="1">
                <a:solidFill>
                  <a:schemeClr val="tx1"/>
                </a:solidFill>
                <a:effectLst/>
                <a:latin typeface="+mn-lt"/>
                <a:ea typeface="+mn-ea"/>
                <a:cs typeface="+mn-cs"/>
              </a:rPr>
              <a:t>Кулиджа</a:t>
            </a:r>
            <a:r>
              <a:rPr lang="ru-RU" sz="1200" b="1" i="0" kern="1200" dirty="0">
                <a:solidFill>
                  <a:schemeClr val="tx1"/>
                </a:solidFill>
                <a:effectLst/>
                <a:latin typeface="+mn-lt"/>
                <a:ea typeface="+mn-ea"/>
                <a:cs typeface="+mn-cs"/>
              </a:rPr>
              <a:t> использование рентгеновских лучей в диагностической и терапевтической медицине широко распространилось во всем мире.</a:t>
            </a:r>
            <a:endParaRPr lang="ru-RU" sz="1200" b="0" i="0" kern="1200" dirty="0">
              <a:solidFill>
                <a:schemeClr val="tx1"/>
              </a:solidFill>
              <a:effectLst/>
              <a:latin typeface="+mn-lt"/>
              <a:ea typeface="+mn-ea"/>
              <a:cs typeface="+mn-cs"/>
            </a:endParaRPr>
          </a:p>
          <a:p>
            <a:r>
              <a:rPr lang="ru-RU" sz="1200" b="0" i="0" kern="1200" dirty="0">
                <a:solidFill>
                  <a:schemeClr val="tx1"/>
                </a:solidFill>
                <a:effectLst/>
                <a:latin typeface="+mn-lt"/>
                <a:ea typeface="+mn-ea"/>
                <a:cs typeface="+mn-cs"/>
              </a:rPr>
              <a:t>Принцип работы горячей трубки </a:t>
            </a:r>
            <a:r>
              <a:rPr lang="ru-RU" sz="1200" b="0" i="0" kern="1200" dirty="0" err="1">
                <a:solidFill>
                  <a:schemeClr val="tx1"/>
                </a:solidFill>
                <a:effectLst/>
                <a:latin typeface="+mn-lt"/>
                <a:ea typeface="+mn-ea"/>
                <a:cs typeface="+mn-cs"/>
              </a:rPr>
              <a:t>Кулиджа</a:t>
            </a:r>
            <a:r>
              <a:rPr lang="ru-RU" sz="1200" b="0" i="0" kern="1200" dirty="0">
                <a:solidFill>
                  <a:schemeClr val="tx1"/>
                </a:solidFill>
                <a:effectLst/>
                <a:latin typeface="+mn-lt"/>
                <a:ea typeface="+mn-ea"/>
                <a:cs typeface="+mn-cs"/>
              </a:rPr>
              <a:t> по-прежнему лежит в основе современных рентгеновских аппаратов.</a:t>
            </a:r>
          </a:p>
          <a:p>
            <a:endParaRPr lang="ru-RU" b="1" dirty="0"/>
          </a:p>
        </p:txBody>
      </p:sp>
      <p:sp>
        <p:nvSpPr>
          <p:cNvPr id="4" name="Номер слайда 3"/>
          <p:cNvSpPr>
            <a:spLocks noGrp="1"/>
          </p:cNvSpPr>
          <p:nvPr>
            <p:ph type="sldNum" sz="quarter" idx="10"/>
          </p:nvPr>
        </p:nvSpPr>
        <p:spPr/>
        <p:txBody>
          <a:bodyPr/>
          <a:lstStyle/>
          <a:p>
            <a:fld id="{6BAFF63F-5373-47DF-AD19-2267BFD95846}" type="slidenum">
              <a:rPr lang="ru-RU" smtClean="0"/>
              <a:pPr/>
              <a:t>10</a:t>
            </a:fld>
            <a:endParaRPr lang="ru-RU"/>
          </a:p>
        </p:txBody>
      </p:sp>
    </p:spTree>
    <p:extLst>
      <p:ext uri="{BB962C8B-B14F-4D97-AF65-F5344CB8AC3E}">
        <p14:creationId xmlns:p14="http://schemas.microsoft.com/office/powerpoint/2010/main" val="39013053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Образ слайда 1"/>
          <p:cNvSpPr>
            <a:spLocks noGrp="1" noRot="1" noChangeAspect="1"/>
          </p:cNvSpPr>
          <p:nvPr>
            <p:ph type="sldImg"/>
          </p:nvPr>
        </p:nvSpPr>
        <p:spPr bwMode="auto">
          <a:noFill/>
          <a:ln>
            <a:solidFill>
              <a:srgbClr val="000000"/>
            </a:solidFill>
            <a:miter lim="800000"/>
            <a:headEnd/>
            <a:tailEnd/>
          </a:ln>
        </p:spPr>
      </p:sp>
      <p:sp>
        <p:nvSpPr>
          <p:cNvPr id="51202"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a:p>
        </p:txBody>
      </p:sp>
      <p:sp>
        <p:nvSpPr>
          <p:cNvPr id="52227"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44AF049-B91E-4D4C-B605-6C310C96DC13}" type="slidenum">
              <a:rPr lang="ru-RU">
                <a:cs typeface="Arial" charset="0"/>
              </a:rPr>
              <a:pPr fontAlgn="base">
                <a:spcBef>
                  <a:spcPct val="0"/>
                </a:spcBef>
                <a:spcAft>
                  <a:spcPct val="0"/>
                </a:spcAft>
                <a:defRPr/>
              </a:pPr>
              <a:t>20</a:t>
            </a:fld>
            <a:endParaRPr lang="ru-RU">
              <a:cs typeface="Arial" charset="0"/>
            </a:endParaRPr>
          </a:p>
        </p:txBody>
      </p:sp>
    </p:spTree>
    <p:extLst>
      <p:ext uri="{BB962C8B-B14F-4D97-AF65-F5344CB8AC3E}">
        <p14:creationId xmlns:p14="http://schemas.microsoft.com/office/powerpoint/2010/main" val="13093951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856A82BB-D599-4BDB-BD06-89FCC5B2D188}" type="slidenum">
              <a:rPr lang="ru-RU" altLang="ru-RU" smtClean="0">
                <a:latin typeface="Arial" panose="020B0604020202020204" pitchFamily="34" charset="0"/>
              </a:rPr>
              <a:pPr/>
              <a:t>39</a:t>
            </a:fld>
            <a:endParaRPr lang="ru-RU" altLang="ru-RU">
              <a:latin typeface="Arial" panose="020B0604020202020204" pitchFamily="34" charset="0"/>
            </a:endParaRPr>
          </a:p>
        </p:txBody>
      </p:sp>
      <p:sp>
        <p:nvSpPr>
          <p:cNvPr id="20483" name="Espace réservé de l'image des diapositives 1"/>
          <p:cNvSpPr>
            <a:spLocks noGrp="1" noRot="1" noChangeAspect="1" noTextEdit="1"/>
          </p:cNvSpPr>
          <p:nvPr>
            <p:ph type="sldImg"/>
          </p:nvPr>
        </p:nvSpPr>
        <p:spPr bwMode="auto">
          <a:xfrm>
            <a:off x="371475" y="-9525"/>
            <a:ext cx="6135688" cy="46021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4"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762000" eaLnBrk="1" hangingPunct="1"/>
            <a:endParaRPr lang="fr-FR" altLang="ru-RU"/>
          </a:p>
        </p:txBody>
      </p:sp>
    </p:spTree>
    <p:extLst>
      <p:ext uri="{BB962C8B-B14F-4D97-AF65-F5344CB8AC3E}">
        <p14:creationId xmlns:p14="http://schemas.microsoft.com/office/powerpoint/2010/main" val="16384195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556AB347-945C-4B1F-BC56-CB14DE0D172A}" type="slidenum">
              <a:rPr lang="ru-RU" smtClean="0"/>
              <a:pPr>
                <a:defRPr/>
              </a:pPr>
              <a:t>58</a:t>
            </a:fld>
            <a:endParaRPr lang="ru-RU"/>
          </a:p>
        </p:txBody>
      </p:sp>
    </p:spTree>
    <p:extLst>
      <p:ext uri="{BB962C8B-B14F-4D97-AF65-F5344CB8AC3E}">
        <p14:creationId xmlns:p14="http://schemas.microsoft.com/office/powerpoint/2010/main" val="17232604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pPr>
              <a:defRPr/>
            </a:pPr>
            <a:fld id="{6698CBB8-C812-4D13-8CC4-5252B2726F12}" type="datetime1">
              <a:rPr lang="ru-RU" smtClean="0"/>
              <a:pPr>
                <a:defRPr/>
              </a:pPr>
              <a:t>14.05.2020</a:t>
            </a:fld>
            <a:endParaRPr lang="ru-RU"/>
          </a:p>
        </p:txBody>
      </p:sp>
      <p:sp>
        <p:nvSpPr>
          <p:cNvPr id="6" name="Номер слайда 5"/>
          <p:cNvSpPr>
            <a:spLocks noGrp="1"/>
          </p:cNvSpPr>
          <p:nvPr>
            <p:ph type="sldNum" sz="quarter" idx="12"/>
          </p:nvPr>
        </p:nvSpPr>
        <p:spPr/>
        <p:txBody>
          <a:bodyPr/>
          <a:lstStyle/>
          <a:p>
            <a:pPr>
              <a:defRPr/>
            </a:pPr>
            <a:fld id="{4AF92193-7FC7-4951-A28D-659593BF8371}" type="slidenum">
              <a:rPr lang="ru-RU" smtClean="0"/>
              <a:pPr>
                <a:defRPr/>
              </a:pPr>
              <a:t>‹#›</a:t>
            </a:fld>
            <a:endParaRPr lang="ru-RU"/>
          </a:p>
        </p:txBody>
      </p:sp>
      <p:sp>
        <p:nvSpPr>
          <p:cNvPr id="8" name="Заголовок 1"/>
          <p:cNvSpPr>
            <a:spLocks noGrp="1"/>
          </p:cNvSpPr>
          <p:nvPr>
            <p:ph type="title"/>
          </p:nvPr>
        </p:nvSpPr>
        <p:spPr>
          <a:xfrm>
            <a:off x="323528" y="-47653"/>
            <a:ext cx="8229600" cy="1051560"/>
          </a:xfrm>
          <a:prstGeom prst="rect">
            <a:avLst/>
          </a:prstGeom>
        </p:spPr>
        <p:txBody>
          <a:bodyPr vert="horz" lIns="91440" tIns="45720" rIns="91440" bIns="45720" rtlCol="0" anchor="ctr">
            <a:normAutofit/>
          </a:bodyPr>
          <a:lstStyle/>
          <a:p>
            <a:r>
              <a:rPr lang="ru-RU" dirty="0"/>
              <a:t>Образец заголовка</a:t>
            </a:r>
          </a:p>
        </p:txBody>
      </p:sp>
    </p:spTree>
    <p:extLst>
      <p:ext uri="{BB962C8B-B14F-4D97-AF65-F5344CB8AC3E}">
        <p14:creationId xmlns:p14="http://schemas.microsoft.com/office/powerpoint/2010/main" val="34283705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pPr>
              <a:defRPr/>
            </a:pPr>
            <a:fld id="{A5E64EFF-EE14-4864-AC52-B5FA0243B8E2}" type="datetime1">
              <a:rPr lang="ru-RU" smtClean="0"/>
              <a:pPr>
                <a:defRPr/>
              </a:pPr>
              <a:t>14.05.2020</a:t>
            </a:fld>
            <a:endParaRPr lang="ru-RU"/>
          </a:p>
        </p:txBody>
      </p:sp>
      <p:sp>
        <p:nvSpPr>
          <p:cNvPr id="6" name="Номер слайда 5"/>
          <p:cNvSpPr>
            <a:spLocks noGrp="1"/>
          </p:cNvSpPr>
          <p:nvPr>
            <p:ph type="sldNum" sz="quarter" idx="12"/>
          </p:nvPr>
        </p:nvSpPr>
        <p:spPr/>
        <p:txBody>
          <a:bodyPr/>
          <a:lstStyle/>
          <a:p>
            <a:pPr>
              <a:defRPr/>
            </a:pPr>
            <a:fld id="{7364A923-6CFD-47C4-8B71-C308B11CAAD7}" type="slidenum">
              <a:rPr lang="ru-RU" smtClean="0"/>
              <a:pPr>
                <a:defRPr/>
              </a:pPr>
              <a:t>‹#›</a:t>
            </a:fld>
            <a:endParaRPr lang="ru-RU"/>
          </a:p>
        </p:txBody>
      </p:sp>
    </p:spTree>
    <p:extLst>
      <p:ext uri="{BB962C8B-B14F-4D97-AF65-F5344CB8AC3E}">
        <p14:creationId xmlns:p14="http://schemas.microsoft.com/office/powerpoint/2010/main" val="3555634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pPr>
              <a:defRPr/>
            </a:pPr>
            <a:fld id="{08A8CC54-EB53-452A-BED3-85BBBE5FD870}" type="datetime1">
              <a:rPr lang="ru-RU" smtClean="0"/>
              <a:pPr>
                <a:defRPr/>
              </a:pPr>
              <a:t>14.05.2020</a:t>
            </a:fld>
            <a:endParaRPr lang="ru-RU"/>
          </a:p>
        </p:txBody>
      </p:sp>
      <p:sp>
        <p:nvSpPr>
          <p:cNvPr id="6" name="Номер слайда 5"/>
          <p:cNvSpPr>
            <a:spLocks noGrp="1"/>
          </p:cNvSpPr>
          <p:nvPr>
            <p:ph type="sldNum" sz="quarter" idx="12"/>
          </p:nvPr>
        </p:nvSpPr>
        <p:spPr/>
        <p:txBody>
          <a:bodyPr/>
          <a:lstStyle/>
          <a:p>
            <a:pPr>
              <a:defRPr/>
            </a:pPr>
            <a:fld id="{D557B466-44E5-4F76-80B1-607FA6190E40}" type="slidenum">
              <a:rPr lang="ru-RU" smtClean="0"/>
              <a:pPr>
                <a:defRPr/>
              </a:pPr>
              <a:t>‹#›</a:t>
            </a:fld>
            <a:endParaRPr lang="ru-RU"/>
          </a:p>
        </p:txBody>
      </p:sp>
    </p:spTree>
    <p:extLst>
      <p:ext uri="{BB962C8B-B14F-4D97-AF65-F5344CB8AC3E}">
        <p14:creationId xmlns:p14="http://schemas.microsoft.com/office/powerpoint/2010/main" val="35789767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a:lstStyle>
            <a:lvl1pPr>
              <a:defRPr sz="2800" b="1" i="0">
                <a:solidFill>
                  <a:srgbClr val="0081C9"/>
                </a:solidFill>
                <a:latin typeface="Arial"/>
                <a:cs typeface="Arial"/>
              </a:defRPr>
            </a:lvl1pPr>
          </a:lstStyle>
          <a:p>
            <a:endParaRPr/>
          </a:p>
        </p:txBody>
      </p:sp>
      <p:sp>
        <p:nvSpPr>
          <p:cNvPr id="3" name="Holder 4">
            <a:extLst>
              <a:ext uri="{FF2B5EF4-FFF2-40B4-BE49-F238E27FC236}">
                <a16:creationId xmlns:a16="http://schemas.microsoft.com/office/drawing/2014/main" id="{C1561B9A-2106-43F8-BB73-B6EB43D91339}"/>
              </a:ext>
            </a:extLst>
          </p:cNvPr>
          <p:cNvSpPr>
            <a:spLocks noGrp="1"/>
          </p:cNvSpPr>
          <p:nvPr>
            <p:ph type="ftr" sz="quarter" idx="10"/>
          </p:nvPr>
        </p:nvSpPr>
        <p:spPr>
          <a:xfrm>
            <a:off x="3124200" y="6356350"/>
            <a:ext cx="2895600" cy="365125"/>
          </a:xfrm>
          <a:prstGeom prst="rect">
            <a:avLst/>
          </a:prstGeom>
        </p:spPr>
        <p:txBody>
          <a:bodyPr/>
          <a:lstStyle>
            <a:lvl1pPr>
              <a:defRPr/>
            </a:lvl1pPr>
          </a:lstStyle>
          <a:p>
            <a:pPr>
              <a:defRPr/>
            </a:pPr>
            <a:endParaRPr lang="ru-RU"/>
          </a:p>
        </p:txBody>
      </p:sp>
      <p:sp>
        <p:nvSpPr>
          <p:cNvPr id="4" name="Holder 5">
            <a:extLst>
              <a:ext uri="{FF2B5EF4-FFF2-40B4-BE49-F238E27FC236}">
                <a16:creationId xmlns:a16="http://schemas.microsoft.com/office/drawing/2014/main" id="{F819FC2E-3699-45E2-90F3-EA2E036961F7}"/>
              </a:ext>
            </a:extLst>
          </p:cNvPr>
          <p:cNvSpPr>
            <a:spLocks noGrp="1"/>
          </p:cNvSpPr>
          <p:nvPr>
            <p:ph type="dt" sz="half" idx="11"/>
          </p:nvPr>
        </p:nvSpPr>
        <p:spPr/>
        <p:txBody>
          <a:bodyPr/>
          <a:lstStyle>
            <a:lvl1pPr>
              <a:defRPr/>
            </a:lvl1pPr>
          </a:lstStyle>
          <a:p>
            <a:pPr>
              <a:defRPr/>
            </a:pPr>
            <a:fld id="{A271DC30-B569-4D79-A999-D35638F4AB92}" type="datetimeFigureOut">
              <a:rPr lang="en-US"/>
              <a:pPr>
                <a:defRPr/>
              </a:pPr>
              <a:t>5/14/2020</a:t>
            </a:fld>
            <a:endParaRPr lang="en-US"/>
          </a:p>
        </p:txBody>
      </p:sp>
      <p:sp>
        <p:nvSpPr>
          <p:cNvPr id="5" name="Holder 6">
            <a:extLst>
              <a:ext uri="{FF2B5EF4-FFF2-40B4-BE49-F238E27FC236}">
                <a16:creationId xmlns:a16="http://schemas.microsoft.com/office/drawing/2014/main" id="{869C7DA9-4BB5-4DCC-8F86-A6E2AB64DF34}"/>
              </a:ext>
            </a:extLst>
          </p:cNvPr>
          <p:cNvSpPr>
            <a:spLocks noGrp="1"/>
          </p:cNvSpPr>
          <p:nvPr>
            <p:ph type="sldNum" sz="quarter" idx="12"/>
          </p:nvPr>
        </p:nvSpPr>
        <p:spPr/>
        <p:txBody>
          <a:bodyPr/>
          <a:lstStyle>
            <a:lvl1pPr>
              <a:defRPr/>
            </a:lvl1pPr>
          </a:lstStyle>
          <a:p>
            <a:pPr>
              <a:defRPr/>
            </a:pPr>
            <a:fld id="{47EC652E-F685-426F-81FB-F7C22A4C09EC}" type="slidenum">
              <a:rPr lang="ru-RU" altLang="ru-RU"/>
              <a:pPr>
                <a:defRPr/>
              </a:pPr>
              <a:t>‹#›</a:t>
            </a:fld>
            <a:endParaRPr lang="ru-RU" altLang="ru-RU"/>
          </a:p>
        </p:txBody>
      </p:sp>
    </p:spTree>
    <p:extLst>
      <p:ext uri="{BB962C8B-B14F-4D97-AF65-F5344CB8AC3E}">
        <p14:creationId xmlns:p14="http://schemas.microsoft.com/office/powerpoint/2010/main" val="22222078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a:lstStyle>
            <a:lvl1pPr>
              <a:defRPr sz="2800" b="1" i="0">
                <a:solidFill>
                  <a:srgbClr val="0081C9"/>
                </a:solidFill>
                <a:latin typeface="Arial"/>
                <a:cs typeface="Arial"/>
              </a:defRPr>
            </a:lvl1pPr>
          </a:lstStyle>
          <a:p>
            <a:endParaRPr/>
          </a:p>
        </p:txBody>
      </p:sp>
      <p:sp>
        <p:nvSpPr>
          <p:cNvPr id="3" name="Holder 3"/>
          <p:cNvSpPr>
            <a:spLocks noGrp="1"/>
          </p:cNvSpPr>
          <p:nvPr>
            <p:ph type="body" idx="1"/>
          </p:nvPr>
        </p:nvSpPr>
        <p:spPr/>
        <p:txBody>
          <a:bodyPr/>
          <a:lstStyle>
            <a:lvl1pPr>
              <a:defRPr sz="2800" b="1" i="0">
                <a:solidFill>
                  <a:srgbClr val="0081C9"/>
                </a:solidFill>
                <a:latin typeface="Arial"/>
                <a:cs typeface="Arial"/>
              </a:defRPr>
            </a:lvl1pPr>
          </a:lstStyle>
          <a:p>
            <a:endParaRPr/>
          </a:p>
        </p:txBody>
      </p:sp>
      <p:sp>
        <p:nvSpPr>
          <p:cNvPr id="4" name="Holder 4"/>
          <p:cNvSpPr>
            <a:spLocks noGrp="1"/>
          </p:cNvSpPr>
          <p:nvPr>
            <p:ph type="ftr" sz="quarter" idx="10"/>
          </p:nvPr>
        </p:nvSpPr>
        <p:spPr/>
        <p:txBody>
          <a:bodyPr/>
          <a:lstStyle>
            <a:lvl1pPr>
              <a:defRPr/>
            </a:lvl1pPr>
          </a:lstStyle>
          <a:p>
            <a:pPr>
              <a:defRPr/>
            </a:pPr>
            <a:endParaRPr lang="ru-RU"/>
          </a:p>
        </p:txBody>
      </p:sp>
      <p:sp>
        <p:nvSpPr>
          <p:cNvPr id="5" name="Holder 5"/>
          <p:cNvSpPr>
            <a:spLocks noGrp="1"/>
          </p:cNvSpPr>
          <p:nvPr>
            <p:ph type="dt" sz="half" idx="11"/>
          </p:nvPr>
        </p:nvSpPr>
        <p:spPr/>
        <p:txBody>
          <a:bodyPr/>
          <a:lstStyle>
            <a:lvl1pPr>
              <a:defRPr/>
            </a:lvl1pPr>
          </a:lstStyle>
          <a:p>
            <a:pPr>
              <a:defRPr/>
            </a:pPr>
            <a:fld id="{968ED861-A8E7-4163-9811-AA7271A54FF8}" type="datetimeFigureOut">
              <a:rPr lang="en-US"/>
              <a:pPr>
                <a:defRPr/>
              </a:pPr>
              <a:t>5/14/2020</a:t>
            </a:fld>
            <a:endParaRPr lang="en-US"/>
          </a:p>
        </p:txBody>
      </p:sp>
      <p:sp>
        <p:nvSpPr>
          <p:cNvPr id="6" name="Holder 6"/>
          <p:cNvSpPr>
            <a:spLocks noGrp="1"/>
          </p:cNvSpPr>
          <p:nvPr>
            <p:ph type="sldNum" sz="quarter" idx="12"/>
          </p:nvPr>
        </p:nvSpPr>
        <p:spPr/>
        <p:txBody>
          <a:bodyPr/>
          <a:lstStyle>
            <a:lvl1pPr>
              <a:defRPr/>
            </a:lvl1pPr>
          </a:lstStyle>
          <a:p>
            <a:pPr>
              <a:defRPr/>
            </a:pPr>
            <a:fld id="{24644792-BE9A-4B7C-A0E2-B98F42268D7B}" type="slidenum">
              <a:rPr lang="ru-RU" altLang="ru-RU"/>
              <a:pPr>
                <a:defRPr/>
              </a:pPr>
              <a:t>‹#›</a:t>
            </a:fld>
            <a:endParaRPr lang="ru-RU" altLang="ru-RU"/>
          </a:p>
        </p:txBody>
      </p:sp>
    </p:spTree>
    <p:extLst>
      <p:ext uri="{BB962C8B-B14F-4D97-AF65-F5344CB8AC3E}">
        <p14:creationId xmlns:p14="http://schemas.microsoft.com/office/powerpoint/2010/main" val="13799951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90600" y="1066800"/>
            <a:ext cx="7772400" cy="685800"/>
          </a:xfrm>
          <a:prstGeom prst="rect">
            <a:avLst/>
          </a:prstGeom>
        </p:spPr>
        <p:txBody>
          <a:bodyPr/>
          <a:lstStyle>
            <a:lvl1pPr>
              <a:defRPr/>
            </a:lvl1pPr>
          </a:lstStyle>
          <a:p>
            <a:endParaRPr dirty="0"/>
          </a:p>
        </p:txBody>
      </p:sp>
      <p:sp>
        <p:nvSpPr>
          <p:cNvPr id="3" name="Holder 3"/>
          <p:cNvSpPr>
            <a:spLocks noGrp="1"/>
          </p:cNvSpPr>
          <p:nvPr>
            <p:ph type="subTitle" idx="4"/>
          </p:nvPr>
        </p:nvSpPr>
        <p:spPr>
          <a:xfrm>
            <a:off x="990600" y="94527"/>
            <a:ext cx="2743200" cy="685800"/>
          </a:xfrm>
          <a:prstGeom prst="rect">
            <a:avLst/>
          </a:prstGeom>
        </p:spPr>
        <p:txBody>
          <a:bodyPr/>
          <a:lstStyle>
            <a:lvl1pPr>
              <a:defRPr>
                <a:solidFill>
                  <a:schemeClr val="bg1"/>
                </a:solidFill>
              </a:defRPr>
            </a:lvl1pPr>
          </a:lstStyle>
          <a:p>
            <a:endParaRPr dirty="0"/>
          </a:p>
        </p:txBody>
      </p:sp>
      <p:sp>
        <p:nvSpPr>
          <p:cNvPr id="7" name="Holder 3">
            <a:extLst>
              <a:ext uri="{FF2B5EF4-FFF2-40B4-BE49-F238E27FC236}">
                <a16:creationId xmlns:a16="http://schemas.microsoft.com/office/drawing/2014/main" id="{AF58BB9D-8DAB-614C-B70E-9FA197D31C67}"/>
              </a:ext>
            </a:extLst>
          </p:cNvPr>
          <p:cNvSpPr>
            <a:spLocks noGrp="1"/>
          </p:cNvSpPr>
          <p:nvPr>
            <p:ph type="body" idx="1"/>
          </p:nvPr>
        </p:nvSpPr>
        <p:spPr>
          <a:xfrm>
            <a:off x="990600" y="1752600"/>
            <a:ext cx="7772400" cy="4343400"/>
          </a:xfrm>
          <a:prstGeom prst="rect">
            <a:avLst/>
          </a:prstGeom>
        </p:spPr>
        <p:txBody>
          <a:bodyPr/>
          <a:lstStyle>
            <a:lvl1pPr>
              <a:defRPr sz="1800" b="0" i="0">
                <a:solidFill>
                  <a:schemeClr val="tx1"/>
                </a:solidFill>
                <a:latin typeface="Arial" panose="020B0604020202020204" pitchFamily="34" charset="0"/>
                <a:cs typeface="Arial" panose="020B0604020202020204" pitchFamily="34" charset="0"/>
              </a:defRPr>
            </a:lvl1pPr>
          </a:lstStyle>
          <a:p>
            <a:endParaRPr dirty="0"/>
          </a:p>
        </p:txBody>
      </p:sp>
      <p:sp>
        <p:nvSpPr>
          <p:cNvPr id="5" name="Holder 4">
            <a:extLst>
              <a:ext uri="{FF2B5EF4-FFF2-40B4-BE49-F238E27FC236}">
                <a16:creationId xmlns:a16="http://schemas.microsoft.com/office/drawing/2014/main" id="{D4383B9E-A9C1-564F-9E48-D0B79A2DB2A9}"/>
              </a:ext>
            </a:extLst>
          </p:cNvPr>
          <p:cNvSpPr>
            <a:spLocks noGrp="1"/>
          </p:cNvSpPr>
          <p:nvPr>
            <p:ph type="ftr" sz="quarter" idx="10"/>
          </p:nvPr>
        </p:nvSpPr>
        <p:spPr>
          <a:xfrm>
            <a:off x="3289300" y="6378575"/>
            <a:ext cx="2927350" cy="276225"/>
          </a:xfrm>
        </p:spPr>
        <p:txBody>
          <a:bodyPr/>
          <a:lstStyle>
            <a:lvl1pPr>
              <a:defRPr/>
            </a:lvl1pPr>
          </a:lstStyle>
          <a:p>
            <a:pPr>
              <a:defRPr/>
            </a:pPr>
            <a:endParaRPr lang="ru-RU"/>
          </a:p>
        </p:txBody>
      </p:sp>
      <p:sp>
        <p:nvSpPr>
          <p:cNvPr id="6" name="Holder 5">
            <a:extLst>
              <a:ext uri="{FF2B5EF4-FFF2-40B4-BE49-F238E27FC236}">
                <a16:creationId xmlns:a16="http://schemas.microsoft.com/office/drawing/2014/main" id="{22F3C354-B284-7B45-8775-72252E64C239}"/>
              </a:ext>
            </a:extLst>
          </p:cNvPr>
          <p:cNvSpPr>
            <a:spLocks noGrp="1"/>
          </p:cNvSpPr>
          <p:nvPr>
            <p:ph type="dt" sz="half" idx="11"/>
          </p:nvPr>
        </p:nvSpPr>
        <p:spPr>
          <a:xfrm>
            <a:off x="990600" y="6378575"/>
            <a:ext cx="2103438" cy="276225"/>
          </a:xfrm>
        </p:spPr>
        <p:txBody>
          <a:bodyPr/>
          <a:lstStyle>
            <a:lvl1pPr>
              <a:defRPr/>
            </a:lvl1pPr>
          </a:lstStyle>
          <a:p>
            <a:pPr>
              <a:defRPr/>
            </a:pPr>
            <a:fld id="{CFEE62B7-B92F-43E7-998C-F2885F024FCD}" type="datetimeFigureOut">
              <a:rPr lang="en-US"/>
              <a:pPr>
                <a:defRPr/>
              </a:pPr>
              <a:t>5/14/2020</a:t>
            </a:fld>
            <a:endParaRPr lang="en-US"/>
          </a:p>
        </p:txBody>
      </p:sp>
      <p:sp>
        <p:nvSpPr>
          <p:cNvPr id="8" name="Holder 6">
            <a:extLst>
              <a:ext uri="{FF2B5EF4-FFF2-40B4-BE49-F238E27FC236}">
                <a16:creationId xmlns:a16="http://schemas.microsoft.com/office/drawing/2014/main" id="{81C5E84D-E1C2-A047-A269-EDF4C7EEFCD9}"/>
              </a:ext>
            </a:extLst>
          </p:cNvPr>
          <p:cNvSpPr>
            <a:spLocks noGrp="1"/>
          </p:cNvSpPr>
          <p:nvPr>
            <p:ph type="sldNum" sz="quarter" idx="12"/>
          </p:nvPr>
        </p:nvSpPr>
        <p:spPr/>
        <p:txBody>
          <a:bodyPr/>
          <a:lstStyle>
            <a:lvl1pPr>
              <a:defRPr/>
            </a:lvl1pPr>
          </a:lstStyle>
          <a:p>
            <a:pPr>
              <a:defRPr/>
            </a:pPr>
            <a:fld id="{9552B789-3D3F-48D2-8102-68574929CC12}" type="slidenum">
              <a:rPr lang="ru-RU" altLang="ru-RU"/>
              <a:pPr>
                <a:defRPr/>
              </a:pPr>
              <a:t>‹#›</a:t>
            </a:fld>
            <a:endParaRPr lang="ru-RU" altLang="ru-RU"/>
          </a:p>
        </p:txBody>
      </p:sp>
    </p:spTree>
    <p:extLst>
      <p:ext uri="{BB962C8B-B14F-4D97-AF65-F5344CB8AC3E}">
        <p14:creationId xmlns:p14="http://schemas.microsoft.com/office/powerpoint/2010/main" val="28050248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cSld name="Two Content">
    <p:spTree>
      <p:nvGrpSpPr>
        <p:cNvPr id="1" name=""/>
        <p:cNvGrpSpPr/>
        <p:nvPr/>
      </p:nvGrpSpPr>
      <p:grpSpPr>
        <a:xfrm>
          <a:off x="0" y="0"/>
          <a:ext cx="0" cy="0"/>
          <a:chOff x="0" y="0"/>
          <a:chExt cx="0" cy="0"/>
        </a:xfrm>
      </p:grpSpPr>
      <p:sp>
        <p:nvSpPr>
          <p:cNvPr id="5" name="bk object 16"/>
          <p:cNvSpPr>
            <a:spLocks noChangeArrowheads="1"/>
          </p:cNvSpPr>
          <p:nvPr/>
        </p:nvSpPr>
        <p:spPr bwMode="auto">
          <a:xfrm>
            <a:off x="2643188" y="0"/>
            <a:ext cx="6500812" cy="801688"/>
          </a:xfrm>
          <a:prstGeom prst="rect">
            <a:avLst/>
          </a:prstGeom>
          <a:blipFill dpi="0" rotWithShape="1">
            <a:blip r:embed="rId2" cstate="print"/>
            <a:srcRect/>
            <a:stretch>
              <a:fillRect/>
            </a:stretch>
          </a:blipFill>
          <a:ln>
            <a:noFill/>
          </a:ln>
        </p:spPr>
        <p:txBody>
          <a:bodyPr lIns="0" tIns="0" rIns="0" bIns="0"/>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eaLnBrk="1" hangingPunct="1">
              <a:defRPr/>
            </a:pPr>
            <a:endParaRPr lang="ru-RU" altLang="ru-RU"/>
          </a:p>
        </p:txBody>
      </p:sp>
      <p:sp>
        <p:nvSpPr>
          <p:cNvPr id="6" name="bk object 17"/>
          <p:cNvSpPr>
            <a:spLocks noChangeArrowheads="1"/>
          </p:cNvSpPr>
          <p:nvPr/>
        </p:nvSpPr>
        <p:spPr bwMode="auto">
          <a:xfrm>
            <a:off x="0" y="0"/>
            <a:ext cx="6570663" cy="801688"/>
          </a:xfrm>
          <a:prstGeom prst="rect">
            <a:avLst/>
          </a:prstGeom>
          <a:blipFill dpi="0" rotWithShape="1">
            <a:blip r:embed="rId3" cstate="print"/>
            <a:srcRect/>
            <a:stretch>
              <a:fillRect/>
            </a:stretch>
          </a:blipFill>
          <a:ln>
            <a:noFill/>
          </a:ln>
        </p:spPr>
        <p:txBody>
          <a:bodyPr lIns="0" tIns="0" rIns="0" bIns="0"/>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eaLnBrk="1" hangingPunct="1">
              <a:defRPr/>
            </a:pPr>
            <a:endParaRPr lang="ru-RU" altLang="ru-RU"/>
          </a:p>
        </p:txBody>
      </p:sp>
      <p:sp>
        <p:nvSpPr>
          <p:cNvPr id="7" name="bk object 18"/>
          <p:cNvSpPr>
            <a:spLocks noChangeArrowheads="1"/>
          </p:cNvSpPr>
          <p:nvPr/>
        </p:nvSpPr>
        <p:spPr bwMode="auto">
          <a:xfrm>
            <a:off x="3600450" y="0"/>
            <a:ext cx="2460625" cy="885825"/>
          </a:xfrm>
          <a:prstGeom prst="rect">
            <a:avLst/>
          </a:prstGeom>
          <a:blipFill dpi="0" rotWithShape="1">
            <a:blip r:embed="rId4" cstate="print"/>
            <a:srcRect/>
            <a:stretch>
              <a:fillRect/>
            </a:stretch>
          </a:blipFill>
          <a:ln>
            <a:noFill/>
          </a:ln>
        </p:spPr>
        <p:txBody>
          <a:bodyPr lIns="0" tIns="0" rIns="0" bIns="0"/>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eaLnBrk="1" hangingPunct="1">
              <a:defRPr/>
            </a:pPr>
            <a:endParaRPr lang="ru-RU" altLang="ru-RU"/>
          </a:p>
        </p:txBody>
      </p:sp>
      <p:sp>
        <p:nvSpPr>
          <p:cNvPr id="8" name="bk object 19"/>
          <p:cNvSpPr>
            <a:spLocks noChangeArrowheads="1"/>
          </p:cNvSpPr>
          <p:nvPr/>
        </p:nvSpPr>
        <p:spPr bwMode="auto">
          <a:xfrm>
            <a:off x="5489575" y="0"/>
            <a:ext cx="2460625" cy="885825"/>
          </a:xfrm>
          <a:prstGeom prst="rect">
            <a:avLst/>
          </a:prstGeom>
          <a:blipFill dpi="0" rotWithShape="1">
            <a:blip r:embed="rId5" cstate="print"/>
            <a:srcRect/>
            <a:stretch>
              <a:fillRect/>
            </a:stretch>
          </a:blipFill>
          <a:ln>
            <a:noFill/>
          </a:ln>
        </p:spPr>
        <p:txBody>
          <a:bodyPr lIns="0" tIns="0" rIns="0" bIns="0"/>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eaLnBrk="1" hangingPunct="1">
              <a:defRPr/>
            </a:pPr>
            <a:endParaRPr lang="ru-RU" altLang="ru-RU"/>
          </a:p>
        </p:txBody>
      </p:sp>
      <p:sp>
        <p:nvSpPr>
          <p:cNvPr id="9" name="bk object 20"/>
          <p:cNvSpPr>
            <a:spLocks noChangeArrowheads="1"/>
          </p:cNvSpPr>
          <p:nvPr/>
        </p:nvSpPr>
        <p:spPr bwMode="auto">
          <a:xfrm>
            <a:off x="7370763" y="0"/>
            <a:ext cx="1773237" cy="885825"/>
          </a:xfrm>
          <a:prstGeom prst="rect">
            <a:avLst/>
          </a:prstGeom>
          <a:blipFill dpi="0" rotWithShape="1">
            <a:blip r:embed="rId6" cstate="print"/>
            <a:srcRect/>
            <a:stretch>
              <a:fillRect/>
            </a:stretch>
          </a:blipFill>
          <a:ln>
            <a:noFill/>
          </a:ln>
        </p:spPr>
        <p:txBody>
          <a:bodyPr lIns="0" tIns="0" rIns="0" bIns="0"/>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eaLnBrk="1" hangingPunct="1">
              <a:defRPr/>
            </a:pPr>
            <a:endParaRPr lang="ru-RU" altLang="ru-RU"/>
          </a:p>
        </p:txBody>
      </p:sp>
      <p:sp>
        <p:nvSpPr>
          <p:cNvPr id="10" name="bk object 21"/>
          <p:cNvSpPr>
            <a:spLocks noChangeArrowheads="1"/>
          </p:cNvSpPr>
          <p:nvPr/>
        </p:nvSpPr>
        <p:spPr bwMode="auto">
          <a:xfrm>
            <a:off x="0" y="6686550"/>
            <a:ext cx="8435975" cy="171450"/>
          </a:xfrm>
          <a:prstGeom prst="rect">
            <a:avLst/>
          </a:prstGeom>
          <a:blipFill dpi="0" rotWithShape="1">
            <a:blip r:embed="rId7" cstate="print"/>
            <a:srcRect/>
            <a:stretch>
              <a:fillRect/>
            </a:stretch>
          </a:blipFill>
          <a:ln>
            <a:noFill/>
          </a:ln>
        </p:spPr>
        <p:txBody>
          <a:bodyPr lIns="0" tIns="0" rIns="0" bIns="0"/>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eaLnBrk="1" hangingPunct="1">
              <a:defRPr/>
            </a:pPr>
            <a:endParaRPr lang="ru-RU" altLang="ru-RU"/>
          </a:p>
        </p:txBody>
      </p:sp>
      <p:sp>
        <p:nvSpPr>
          <p:cNvPr id="11" name="bk object 22"/>
          <p:cNvSpPr>
            <a:spLocks/>
          </p:cNvSpPr>
          <p:nvPr/>
        </p:nvSpPr>
        <p:spPr bwMode="auto">
          <a:xfrm>
            <a:off x="8299450" y="6615113"/>
            <a:ext cx="844550" cy="242887"/>
          </a:xfrm>
          <a:custGeom>
            <a:avLst/>
            <a:gdLst>
              <a:gd name="T0" fmla="*/ 833685 w 845184"/>
              <a:gd name="T1" fmla="*/ 0 h 243204"/>
              <a:gd name="T2" fmla="*/ 179803 w 845184"/>
              <a:gd name="T3" fmla="*/ 0 h 243204"/>
              <a:gd name="T4" fmla="*/ 0 w 845184"/>
              <a:gd name="T5" fmla="*/ 237362 h 243204"/>
              <a:gd name="T6" fmla="*/ 833685 w 845184"/>
              <a:gd name="T7" fmla="*/ 237362 h 243204"/>
              <a:gd name="T8" fmla="*/ 833685 w 845184"/>
              <a:gd name="T9" fmla="*/ 0 h 24320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5184" h="243204">
                <a:moveTo>
                  <a:pt x="845023" y="0"/>
                </a:moveTo>
                <a:lnTo>
                  <a:pt x="182248" y="0"/>
                </a:lnTo>
                <a:lnTo>
                  <a:pt x="0" y="243000"/>
                </a:lnTo>
                <a:lnTo>
                  <a:pt x="845023" y="243000"/>
                </a:lnTo>
                <a:lnTo>
                  <a:pt x="845023" y="0"/>
                </a:lnTo>
                <a:close/>
              </a:path>
            </a:pathLst>
          </a:custGeom>
          <a:solidFill>
            <a:srgbClr val="00B1EB"/>
          </a:solidFill>
          <a:ln w="9525">
            <a:noFill/>
            <a:round/>
            <a:headEnd/>
            <a:tailEnd/>
          </a:ln>
        </p:spPr>
        <p:txBody>
          <a:bodyPr lIns="0" tIns="0" rIns="0" bIns="0"/>
          <a:lstStyle/>
          <a:p>
            <a:pPr>
              <a:defRPr/>
            </a:pPr>
            <a:endParaRPr lang="ru-RU">
              <a:latin typeface="Calibri" charset="0"/>
            </a:endParaRPr>
          </a:p>
        </p:txBody>
      </p:sp>
      <p:sp>
        <p:nvSpPr>
          <p:cNvPr id="12" name="bk object 23"/>
          <p:cNvSpPr>
            <a:spLocks/>
          </p:cNvSpPr>
          <p:nvPr/>
        </p:nvSpPr>
        <p:spPr bwMode="auto">
          <a:xfrm>
            <a:off x="8399463" y="6616700"/>
            <a:ext cx="276225" cy="241300"/>
          </a:xfrm>
          <a:custGeom>
            <a:avLst/>
            <a:gdLst>
              <a:gd name="T0" fmla="*/ 265459 w 276859"/>
              <a:gd name="T1" fmla="*/ 0 h 241300"/>
              <a:gd name="T2" fmla="*/ 173586 w 276859"/>
              <a:gd name="T3" fmla="*/ 0 h 241300"/>
              <a:gd name="T4" fmla="*/ 0 w 276859"/>
              <a:gd name="T5" fmla="*/ 241199 h 241300"/>
              <a:gd name="T6" fmla="*/ 91875 w 276859"/>
              <a:gd name="T7" fmla="*/ 241199 h 241300"/>
              <a:gd name="T8" fmla="*/ 265459 w 276859"/>
              <a:gd name="T9" fmla="*/ 0 h 2413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6859" h="241300">
                <a:moveTo>
                  <a:pt x="276643" y="0"/>
                </a:moveTo>
                <a:lnTo>
                  <a:pt x="180898" y="0"/>
                </a:lnTo>
                <a:lnTo>
                  <a:pt x="0" y="241199"/>
                </a:lnTo>
                <a:lnTo>
                  <a:pt x="95745" y="241199"/>
                </a:lnTo>
                <a:lnTo>
                  <a:pt x="276643" y="0"/>
                </a:lnTo>
                <a:close/>
              </a:path>
            </a:pathLst>
          </a:custGeom>
          <a:solidFill>
            <a:srgbClr val="0081C9"/>
          </a:solidFill>
          <a:ln w="9525">
            <a:noFill/>
            <a:round/>
            <a:headEnd/>
            <a:tailEnd/>
          </a:ln>
        </p:spPr>
        <p:txBody>
          <a:bodyPr lIns="0" tIns="0" rIns="0" bIns="0"/>
          <a:lstStyle/>
          <a:p>
            <a:pPr>
              <a:defRPr/>
            </a:pPr>
            <a:endParaRPr lang="ru-RU">
              <a:latin typeface="Calibri" charset="0"/>
            </a:endParaRPr>
          </a:p>
        </p:txBody>
      </p:sp>
      <p:sp>
        <p:nvSpPr>
          <p:cNvPr id="13" name="bk object 24"/>
          <p:cNvSpPr>
            <a:spLocks/>
          </p:cNvSpPr>
          <p:nvPr/>
        </p:nvSpPr>
        <p:spPr bwMode="auto">
          <a:xfrm>
            <a:off x="8564563" y="6616700"/>
            <a:ext cx="277812" cy="241300"/>
          </a:xfrm>
          <a:custGeom>
            <a:avLst/>
            <a:gdLst>
              <a:gd name="T0" fmla="*/ 294295 w 276859"/>
              <a:gd name="T1" fmla="*/ 0 h 241300"/>
              <a:gd name="T2" fmla="*/ 192440 w 276859"/>
              <a:gd name="T3" fmla="*/ 0 h 241300"/>
              <a:gd name="T4" fmla="*/ 0 w 276859"/>
              <a:gd name="T5" fmla="*/ 241199 h 241300"/>
              <a:gd name="T6" fmla="*/ 101854 w 276859"/>
              <a:gd name="T7" fmla="*/ 241199 h 241300"/>
              <a:gd name="T8" fmla="*/ 294295 w 276859"/>
              <a:gd name="T9" fmla="*/ 0 h 2413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6859" h="241300">
                <a:moveTo>
                  <a:pt x="276643" y="0"/>
                </a:moveTo>
                <a:lnTo>
                  <a:pt x="180898" y="0"/>
                </a:lnTo>
                <a:lnTo>
                  <a:pt x="0" y="241199"/>
                </a:lnTo>
                <a:lnTo>
                  <a:pt x="95745" y="241199"/>
                </a:lnTo>
                <a:lnTo>
                  <a:pt x="276643" y="0"/>
                </a:lnTo>
                <a:close/>
              </a:path>
            </a:pathLst>
          </a:custGeom>
          <a:solidFill>
            <a:srgbClr val="0081C9"/>
          </a:solidFill>
          <a:ln w="9525">
            <a:noFill/>
            <a:round/>
            <a:headEnd/>
            <a:tailEnd/>
          </a:ln>
        </p:spPr>
        <p:txBody>
          <a:bodyPr lIns="0" tIns="0" rIns="0" bIns="0"/>
          <a:lstStyle/>
          <a:p>
            <a:pPr>
              <a:defRPr/>
            </a:pPr>
            <a:endParaRPr lang="ru-RU">
              <a:latin typeface="Calibri" charset="0"/>
            </a:endParaRPr>
          </a:p>
        </p:txBody>
      </p:sp>
      <p:sp>
        <p:nvSpPr>
          <p:cNvPr id="2" name="Holder 2"/>
          <p:cNvSpPr>
            <a:spLocks noGrp="1"/>
          </p:cNvSpPr>
          <p:nvPr>
            <p:ph type="title"/>
          </p:nvPr>
        </p:nvSpPr>
        <p:spPr>
          <a:xfrm>
            <a:off x="444500" y="1041400"/>
            <a:ext cx="8255000" cy="430887"/>
          </a:xfrm>
        </p:spPr>
        <p:txBody>
          <a:bodyPr/>
          <a:lstStyle>
            <a:lvl1pPr algn="l">
              <a:defRPr sz="2800" b="1" i="0">
                <a:solidFill>
                  <a:srgbClr val="0081C9"/>
                </a:solidFill>
                <a:latin typeface="Arial"/>
                <a:cs typeface="Arial"/>
              </a:defRPr>
            </a:lvl1pPr>
          </a:lstStyle>
          <a:p>
            <a:endParaRPr dirty="0"/>
          </a:p>
        </p:txBody>
      </p:sp>
      <p:sp>
        <p:nvSpPr>
          <p:cNvPr id="3" name="Holder 3"/>
          <p:cNvSpPr>
            <a:spLocks noGrp="1"/>
          </p:cNvSpPr>
          <p:nvPr>
            <p:ph sz="half" idx="2"/>
          </p:nvPr>
        </p:nvSpPr>
        <p:spPr>
          <a:xfrm>
            <a:off x="457200" y="1577340"/>
            <a:ext cx="3977640" cy="4526280"/>
          </a:xfrm>
          <a:prstGeom prst="rect">
            <a:avLst/>
          </a:prstGeom>
        </p:spPr>
        <p:txBody>
          <a:bodyPr/>
          <a:lstStyle>
            <a:lvl1pPr>
              <a:defRPr/>
            </a:lvl1pPr>
          </a:lstStyle>
          <a:p>
            <a:endParaRPr/>
          </a:p>
        </p:txBody>
      </p:sp>
      <p:sp>
        <p:nvSpPr>
          <p:cNvPr id="4" name="Holder 4"/>
          <p:cNvSpPr>
            <a:spLocks noGrp="1"/>
          </p:cNvSpPr>
          <p:nvPr>
            <p:ph sz="half" idx="3"/>
          </p:nvPr>
        </p:nvSpPr>
        <p:spPr>
          <a:xfrm>
            <a:off x="5034495" y="1663255"/>
            <a:ext cx="3854450" cy="3837940"/>
          </a:xfrm>
          <a:prstGeom prst="rect">
            <a:avLst/>
          </a:prstGeom>
        </p:spPr>
        <p:txBody>
          <a:bodyPr/>
          <a:lstStyle>
            <a:lvl1pPr>
              <a:defRPr sz="1400" b="1" i="0">
                <a:solidFill>
                  <a:schemeClr val="tx1"/>
                </a:solidFill>
                <a:latin typeface="Arial"/>
                <a:cs typeface="Arial"/>
              </a:defRPr>
            </a:lvl1pPr>
          </a:lstStyle>
          <a:p>
            <a:endParaRPr/>
          </a:p>
        </p:txBody>
      </p:sp>
      <p:sp>
        <p:nvSpPr>
          <p:cNvPr id="14" name="Holder 5"/>
          <p:cNvSpPr>
            <a:spLocks noGrp="1"/>
          </p:cNvSpPr>
          <p:nvPr>
            <p:ph type="ftr" sz="quarter" idx="10"/>
          </p:nvPr>
        </p:nvSpPr>
        <p:spPr/>
        <p:txBody>
          <a:bodyPr/>
          <a:lstStyle>
            <a:lvl1pPr>
              <a:defRPr/>
            </a:lvl1pPr>
          </a:lstStyle>
          <a:p>
            <a:pPr>
              <a:defRPr/>
            </a:pPr>
            <a:endParaRPr lang="ru-RU"/>
          </a:p>
        </p:txBody>
      </p:sp>
      <p:sp>
        <p:nvSpPr>
          <p:cNvPr id="15" name="Holder 6"/>
          <p:cNvSpPr>
            <a:spLocks noGrp="1"/>
          </p:cNvSpPr>
          <p:nvPr>
            <p:ph type="dt" sz="half" idx="11"/>
          </p:nvPr>
        </p:nvSpPr>
        <p:spPr/>
        <p:txBody>
          <a:bodyPr/>
          <a:lstStyle>
            <a:lvl1pPr>
              <a:defRPr/>
            </a:lvl1pPr>
          </a:lstStyle>
          <a:p>
            <a:pPr>
              <a:defRPr/>
            </a:pPr>
            <a:fld id="{DAE68FD8-9C76-4C0D-9ADB-968C5FD7FF59}" type="datetimeFigureOut">
              <a:rPr lang="en-US"/>
              <a:pPr>
                <a:defRPr/>
              </a:pPr>
              <a:t>5/14/2020</a:t>
            </a:fld>
            <a:endParaRPr lang="en-US"/>
          </a:p>
        </p:txBody>
      </p:sp>
      <p:sp>
        <p:nvSpPr>
          <p:cNvPr id="16" name="Holder 7"/>
          <p:cNvSpPr>
            <a:spLocks noGrp="1"/>
          </p:cNvSpPr>
          <p:nvPr>
            <p:ph type="sldNum" sz="quarter" idx="12"/>
          </p:nvPr>
        </p:nvSpPr>
        <p:spPr/>
        <p:txBody>
          <a:bodyPr/>
          <a:lstStyle>
            <a:lvl1pPr>
              <a:defRPr/>
            </a:lvl1pPr>
          </a:lstStyle>
          <a:p>
            <a:fld id="{ED2AF67B-F652-4F9C-8EB6-2EB2F84F8B1F}" type="slidenum">
              <a:rPr lang="ru-RU" altLang="ru-RU"/>
              <a:pPr/>
              <a:t>‹#›</a:t>
            </a:fld>
            <a:endParaRPr lang="ru-RU" altLang="ru-RU"/>
          </a:p>
        </p:txBody>
      </p:sp>
    </p:spTree>
    <p:extLst>
      <p:ext uri="{BB962C8B-B14F-4D97-AF65-F5344CB8AC3E}">
        <p14:creationId xmlns:p14="http://schemas.microsoft.com/office/powerpoint/2010/main" val="4308401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Заголовок и объект">
    <p:spTree>
      <p:nvGrpSpPr>
        <p:cNvPr id="1" name=""/>
        <p:cNvGrpSpPr/>
        <p:nvPr/>
      </p:nvGrpSpPr>
      <p:grpSpPr>
        <a:xfrm>
          <a:off x="0" y="0"/>
          <a:ext cx="0" cy="0"/>
          <a:chOff x="0" y="0"/>
          <a:chExt cx="0" cy="0"/>
        </a:xfrm>
      </p:grpSpPr>
      <p:sp>
        <p:nvSpPr>
          <p:cNvPr id="3" name="Объект 2"/>
          <p:cNvSpPr>
            <a:spLocks noGrp="1"/>
          </p:cNvSpPr>
          <p:nvPr>
            <p:ph idx="1"/>
          </p:nvPr>
        </p:nvSpPr>
        <p:spPr>
          <a:xfrm>
            <a:off x="457200" y="1340768"/>
            <a:ext cx="8229600" cy="4785396"/>
          </a:xfrm>
        </p:spPr>
        <p:txBody>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10"/>
          </p:nvPr>
        </p:nvSpPr>
        <p:spPr/>
        <p:txBody>
          <a:bodyPr/>
          <a:lstStyle/>
          <a:p>
            <a:pPr>
              <a:defRPr/>
            </a:pPr>
            <a:fld id="{E90454F2-9958-4024-BD6F-4C41ED5A1BA6}" type="datetime1">
              <a:rPr lang="ru-RU" smtClean="0"/>
              <a:pPr>
                <a:defRPr/>
              </a:pPr>
              <a:t>14.05.2020</a:t>
            </a:fld>
            <a:endParaRPr lang="ru-RU"/>
          </a:p>
        </p:txBody>
      </p:sp>
      <p:sp>
        <p:nvSpPr>
          <p:cNvPr id="6" name="Номер слайда 5"/>
          <p:cNvSpPr>
            <a:spLocks noGrp="1"/>
          </p:cNvSpPr>
          <p:nvPr>
            <p:ph type="sldNum" sz="quarter" idx="12"/>
          </p:nvPr>
        </p:nvSpPr>
        <p:spPr/>
        <p:txBody>
          <a:bodyPr/>
          <a:lstStyle/>
          <a:p>
            <a:pPr>
              <a:defRPr/>
            </a:pPr>
            <a:fld id="{61872D2F-E47D-443D-9395-A467EFEA2B80}" type="slidenum">
              <a:rPr lang="ru-RU" smtClean="0"/>
              <a:pPr>
                <a:defRPr/>
              </a:pPr>
              <a:t>‹#›</a:t>
            </a:fld>
            <a:endParaRPr lang="ru-RU"/>
          </a:p>
        </p:txBody>
      </p:sp>
      <p:sp>
        <p:nvSpPr>
          <p:cNvPr id="9" name="Заголовок 1"/>
          <p:cNvSpPr>
            <a:spLocks noGrp="1"/>
          </p:cNvSpPr>
          <p:nvPr>
            <p:ph type="title"/>
          </p:nvPr>
        </p:nvSpPr>
        <p:spPr>
          <a:xfrm>
            <a:off x="323528" y="-47653"/>
            <a:ext cx="8229600" cy="1051560"/>
          </a:xfrm>
          <a:prstGeom prst="rect">
            <a:avLst/>
          </a:prstGeom>
        </p:spPr>
        <p:txBody>
          <a:bodyPr vert="horz" lIns="91440" tIns="45720" rIns="91440" bIns="45720" rtlCol="0" anchor="ctr">
            <a:normAutofit/>
          </a:bodyPr>
          <a:lstStyle/>
          <a:p>
            <a:r>
              <a:rPr lang="ru-RU" dirty="0"/>
              <a:t>Образец заголовка</a:t>
            </a:r>
          </a:p>
        </p:txBody>
      </p:sp>
    </p:spTree>
    <p:extLst>
      <p:ext uri="{BB962C8B-B14F-4D97-AF65-F5344CB8AC3E}">
        <p14:creationId xmlns:p14="http://schemas.microsoft.com/office/powerpoint/2010/main" val="33596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solidFill>
                  <a:schemeClr val="accent5">
                    <a:lumMod val="50000"/>
                  </a:schemeClr>
                </a:solidFill>
              </a:defRPr>
            </a:lvl1pPr>
          </a:lstStyle>
          <a:p>
            <a:r>
              <a:rPr lang="ru-RU" dirty="0"/>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pPr>
              <a:defRPr/>
            </a:pPr>
            <a:fld id="{024513FA-7231-4028-BA1A-2E9A11403C78}" type="datetime1">
              <a:rPr lang="ru-RU" smtClean="0"/>
              <a:pPr>
                <a:defRPr/>
              </a:pPr>
              <a:t>14.05.2020</a:t>
            </a:fld>
            <a:endParaRPr lang="ru-RU"/>
          </a:p>
        </p:txBody>
      </p:sp>
      <p:sp>
        <p:nvSpPr>
          <p:cNvPr id="5" name="Нижний колонтитул 4"/>
          <p:cNvSpPr>
            <a:spLocks noGrp="1"/>
          </p:cNvSpPr>
          <p:nvPr>
            <p:ph type="ftr" sz="quarter" idx="11"/>
          </p:nvPr>
        </p:nvSpPr>
        <p:spPr>
          <a:xfrm>
            <a:off x="3124200" y="6356350"/>
            <a:ext cx="2895600" cy="365125"/>
          </a:xfrm>
          <a:prstGeom prst="rect">
            <a:avLst/>
          </a:prstGeom>
        </p:spPr>
        <p:txBody>
          <a:bodyPr/>
          <a:lstStyle/>
          <a:p>
            <a:pPr>
              <a:defRPr/>
            </a:pPr>
            <a:r>
              <a:rPr lang="en-US"/>
              <a:t>CARO-2018, Tashkent, Uzbekistan</a:t>
            </a:r>
            <a:endParaRPr lang="ru-RU"/>
          </a:p>
        </p:txBody>
      </p:sp>
      <p:sp>
        <p:nvSpPr>
          <p:cNvPr id="6" name="Номер слайда 5"/>
          <p:cNvSpPr>
            <a:spLocks noGrp="1"/>
          </p:cNvSpPr>
          <p:nvPr>
            <p:ph type="sldNum" sz="quarter" idx="12"/>
          </p:nvPr>
        </p:nvSpPr>
        <p:spPr/>
        <p:txBody>
          <a:bodyPr/>
          <a:lstStyle/>
          <a:p>
            <a:pPr>
              <a:defRPr/>
            </a:pPr>
            <a:fld id="{53C26FAF-6AA7-417E-95A6-FE3495DBA680}" type="slidenum">
              <a:rPr lang="ru-RU" smtClean="0"/>
              <a:pPr>
                <a:defRPr/>
              </a:pPr>
              <a:t>‹#›</a:t>
            </a:fld>
            <a:endParaRPr lang="ru-RU"/>
          </a:p>
        </p:txBody>
      </p:sp>
    </p:spTree>
    <p:extLst>
      <p:ext uri="{BB962C8B-B14F-4D97-AF65-F5344CB8AC3E}">
        <p14:creationId xmlns:p14="http://schemas.microsoft.com/office/powerpoint/2010/main" val="27875779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Два объекта">
    <p:spTree>
      <p:nvGrpSpPr>
        <p:cNvPr id="1" name=""/>
        <p:cNvGrpSpPr/>
        <p:nvPr/>
      </p:nvGrpSpPr>
      <p:grpSpPr>
        <a:xfrm>
          <a:off x="0" y="0"/>
          <a:ext cx="0" cy="0"/>
          <a:chOff x="0" y="0"/>
          <a:chExt cx="0" cy="0"/>
        </a:xfrm>
      </p:grpSpPr>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pPr>
              <a:defRPr/>
            </a:pPr>
            <a:fld id="{3EA64D3F-09FB-4CBC-8030-D99B966EF371}" type="datetime1">
              <a:rPr lang="ru-RU" smtClean="0"/>
              <a:pPr>
                <a:defRPr/>
              </a:pPr>
              <a:t>14.05.2020</a:t>
            </a:fld>
            <a:endParaRPr lang="ru-RU"/>
          </a:p>
        </p:txBody>
      </p:sp>
      <p:sp>
        <p:nvSpPr>
          <p:cNvPr id="6" name="Нижний колонтитул 5"/>
          <p:cNvSpPr>
            <a:spLocks noGrp="1"/>
          </p:cNvSpPr>
          <p:nvPr>
            <p:ph type="ftr" sz="quarter" idx="11"/>
          </p:nvPr>
        </p:nvSpPr>
        <p:spPr>
          <a:xfrm>
            <a:off x="3124200" y="6356350"/>
            <a:ext cx="2895600" cy="365125"/>
          </a:xfrm>
          <a:prstGeom prst="rect">
            <a:avLst/>
          </a:prstGeom>
        </p:spPr>
        <p:txBody>
          <a:bodyPr/>
          <a:lstStyle/>
          <a:p>
            <a:pPr>
              <a:defRPr/>
            </a:pPr>
            <a:r>
              <a:rPr lang="en-US"/>
              <a:t>CARO-2018, Tashkent, Uzbekistan</a:t>
            </a:r>
            <a:endParaRPr lang="ru-RU"/>
          </a:p>
        </p:txBody>
      </p:sp>
      <p:sp>
        <p:nvSpPr>
          <p:cNvPr id="7" name="Номер слайда 6"/>
          <p:cNvSpPr>
            <a:spLocks noGrp="1"/>
          </p:cNvSpPr>
          <p:nvPr>
            <p:ph type="sldNum" sz="quarter" idx="12"/>
          </p:nvPr>
        </p:nvSpPr>
        <p:spPr/>
        <p:txBody>
          <a:bodyPr/>
          <a:lstStyle/>
          <a:p>
            <a:pPr>
              <a:defRPr/>
            </a:pPr>
            <a:fld id="{D75EEEC5-7AD6-44C0-A971-5F7DEE462D07}" type="slidenum">
              <a:rPr lang="ru-RU" smtClean="0"/>
              <a:pPr>
                <a:defRPr/>
              </a:pPr>
              <a:t>‹#›</a:t>
            </a:fld>
            <a:endParaRPr lang="ru-RU"/>
          </a:p>
        </p:txBody>
      </p:sp>
      <p:sp>
        <p:nvSpPr>
          <p:cNvPr id="9" name="Заголовок 1"/>
          <p:cNvSpPr>
            <a:spLocks noGrp="1"/>
          </p:cNvSpPr>
          <p:nvPr>
            <p:ph type="title"/>
          </p:nvPr>
        </p:nvSpPr>
        <p:spPr>
          <a:xfrm>
            <a:off x="323528" y="-47653"/>
            <a:ext cx="8229600" cy="1051560"/>
          </a:xfrm>
          <a:prstGeom prst="rect">
            <a:avLst/>
          </a:prstGeom>
        </p:spPr>
        <p:txBody>
          <a:bodyPr vert="horz" lIns="91440" tIns="45720" rIns="91440" bIns="45720" rtlCol="0" anchor="ctr">
            <a:normAutofit/>
          </a:bodyPr>
          <a:lstStyle/>
          <a:p>
            <a:r>
              <a:rPr lang="ru-RU" dirty="0"/>
              <a:t>Образец заголовка</a:t>
            </a:r>
          </a:p>
        </p:txBody>
      </p:sp>
    </p:spTree>
    <p:extLst>
      <p:ext uri="{BB962C8B-B14F-4D97-AF65-F5344CB8AC3E}">
        <p14:creationId xmlns:p14="http://schemas.microsoft.com/office/powerpoint/2010/main" val="42339577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dirty="0"/>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pPr>
              <a:defRPr/>
            </a:pPr>
            <a:fld id="{E0B7F1DC-15D7-4C99-8383-F838CB5AA2BB}" type="datetime1">
              <a:rPr lang="ru-RU" smtClean="0"/>
              <a:pPr>
                <a:defRPr/>
              </a:pPr>
              <a:t>14.05.2020</a:t>
            </a:fld>
            <a:endParaRPr lang="ru-RU"/>
          </a:p>
        </p:txBody>
      </p:sp>
      <p:sp>
        <p:nvSpPr>
          <p:cNvPr id="8" name="Нижний колонтитул 7"/>
          <p:cNvSpPr>
            <a:spLocks noGrp="1"/>
          </p:cNvSpPr>
          <p:nvPr>
            <p:ph type="ftr" sz="quarter" idx="11"/>
          </p:nvPr>
        </p:nvSpPr>
        <p:spPr>
          <a:xfrm>
            <a:off x="3124200" y="6356350"/>
            <a:ext cx="2895600" cy="365125"/>
          </a:xfrm>
          <a:prstGeom prst="rect">
            <a:avLst/>
          </a:prstGeom>
        </p:spPr>
        <p:txBody>
          <a:bodyPr/>
          <a:lstStyle/>
          <a:p>
            <a:pPr>
              <a:defRPr/>
            </a:pPr>
            <a:r>
              <a:rPr lang="en-US"/>
              <a:t>CARO-2018, Tashkent, Uzbekistan</a:t>
            </a:r>
            <a:endParaRPr lang="ru-RU"/>
          </a:p>
        </p:txBody>
      </p:sp>
      <p:sp>
        <p:nvSpPr>
          <p:cNvPr id="9" name="Номер слайда 8"/>
          <p:cNvSpPr>
            <a:spLocks noGrp="1"/>
          </p:cNvSpPr>
          <p:nvPr>
            <p:ph type="sldNum" sz="quarter" idx="12"/>
          </p:nvPr>
        </p:nvSpPr>
        <p:spPr/>
        <p:txBody>
          <a:bodyPr/>
          <a:lstStyle/>
          <a:p>
            <a:pPr>
              <a:defRPr/>
            </a:pPr>
            <a:fld id="{96007F08-8F06-403A-9B80-DA19BF16F863}" type="slidenum">
              <a:rPr lang="ru-RU" smtClean="0"/>
              <a:pPr>
                <a:defRPr/>
              </a:pPr>
              <a:t>‹#›</a:t>
            </a:fld>
            <a:endParaRPr lang="ru-RU"/>
          </a:p>
        </p:txBody>
      </p:sp>
    </p:spTree>
    <p:extLst>
      <p:ext uri="{BB962C8B-B14F-4D97-AF65-F5344CB8AC3E}">
        <p14:creationId xmlns:p14="http://schemas.microsoft.com/office/powerpoint/2010/main" val="28544887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Образец заголовка</a:t>
            </a:r>
          </a:p>
        </p:txBody>
      </p:sp>
      <p:sp>
        <p:nvSpPr>
          <p:cNvPr id="3" name="Дата 2"/>
          <p:cNvSpPr>
            <a:spLocks noGrp="1"/>
          </p:cNvSpPr>
          <p:nvPr>
            <p:ph type="dt" sz="half" idx="10"/>
          </p:nvPr>
        </p:nvSpPr>
        <p:spPr/>
        <p:txBody>
          <a:bodyPr/>
          <a:lstStyle/>
          <a:p>
            <a:pPr>
              <a:defRPr/>
            </a:pPr>
            <a:fld id="{70D19CAC-752F-4CDD-A1AF-36642699CA53}" type="datetime1">
              <a:rPr lang="ru-RU" smtClean="0"/>
              <a:pPr>
                <a:defRPr/>
              </a:pPr>
              <a:t>14.05.2020</a:t>
            </a:fld>
            <a:endParaRPr lang="ru-RU"/>
          </a:p>
        </p:txBody>
      </p:sp>
      <p:sp>
        <p:nvSpPr>
          <p:cNvPr id="5" name="Номер слайда 4"/>
          <p:cNvSpPr>
            <a:spLocks noGrp="1"/>
          </p:cNvSpPr>
          <p:nvPr>
            <p:ph type="sldNum" sz="quarter" idx="12"/>
          </p:nvPr>
        </p:nvSpPr>
        <p:spPr/>
        <p:txBody>
          <a:bodyPr/>
          <a:lstStyle/>
          <a:p>
            <a:pPr>
              <a:defRPr/>
            </a:pPr>
            <a:fld id="{02FBD76A-01BD-4F97-816B-C3B193CE9A6A}" type="slidenum">
              <a:rPr lang="ru-RU" smtClean="0"/>
              <a:pPr>
                <a:defRPr/>
              </a:pPr>
              <a:t>‹#›</a:t>
            </a:fld>
            <a:endParaRPr lang="ru-RU"/>
          </a:p>
        </p:txBody>
      </p:sp>
    </p:spTree>
    <p:extLst>
      <p:ext uri="{BB962C8B-B14F-4D97-AF65-F5344CB8AC3E}">
        <p14:creationId xmlns:p14="http://schemas.microsoft.com/office/powerpoint/2010/main" val="5566798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a:defRPr/>
            </a:pPr>
            <a:fld id="{D1BFFDCC-EC04-4B96-B7A2-CDE2C193ACDE}" type="datetime1">
              <a:rPr lang="ru-RU" smtClean="0"/>
              <a:pPr>
                <a:defRPr/>
              </a:pPr>
              <a:t>14.05.2020</a:t>
            </a:fld>
            <a:endParaRPr lang="ru-RU"/>
          </a:p>
        </p:txBody>
      </p:sp>
      <p:sp>
        <p:nvSpPr>
          <p:cNvPr id="4" name="Номер слайда 3"/>
          <p:cNvSpPr>
            <a:spLocks noGrp="1"/>
          </p:cNvSpPr>
          <p:nvPr>
            <p:ph type="sldNum" sz="quarter" idx="12"/>
          </p:nvPr>
        </p:nvSpPr>
        <p:spPr/>
        <p:txBody>
          <a:bodyPr/>
          <a:lstStyle/>
          <a:p>
            <a:pPr>
              <a:defRPr/>
            </a:pPr>
            <a:fld id="{19FE5AA3-141C-4C6B-9F7D-A292A1834867}" type="slidenum">
              <a:rPr lang="ru-RU" smtClean="0"/>
              <a:pPr>
                <a:defRPr/>
              </a:pPr>
              <a:t>‹#›</a:t>
            </a:fld>
            <a:endParaRPr lang="ru-RU"/>
          </a:p>
        </p:txBody>
      </p:sp>
      <p:sp>
        <p:nvSpPr>
          <p:cNvPr id="6" name="Заголовок 1"/>
          <p:cNvSpPr>
            <a:spLocks noGrp="1"/>
          </p:cNvSpPr>
          <p:nvPr>
            <p:ph type="title"/>
          </p:nvPr>
        </p:nvSpPr>
        <p:spPr>
          <a:xfrm>
            <a:off x="323528" y="-47653"/>
            <a:ext cx="8229600" cy="1051560"/>
          </a:xfrm>
          <a:prstGeom prst="rect">
            <a:avLst/>
          </a:prstGeom>
        </p:spPr>
        <p:txBody>
          <a:bodyPr vert="horz" lIns="91440" tIns="45720" rIns="91440" bIns="45720" rtlCol="0" anchor="ctr">
            <a:normAutofit/>
          </a:bodyPr>
          <a:lstStyle/>
          <a:p>
            <a:r>
              <a:rPr lang="ru-RU" dirty="0"/>
              <a:t>Образец заголовка</a:t>
            </a:r>
          </a:p>
        </p:txBody>
      </p:sp>
    </p:spTree>
    <p:extLst>
      <p:ext uri="{BB962C8B-B14F-4D97-AF65-F5344CB8AC3E}">
        <p14:creationId xmlns:p14="http://schemas.microsoft.com/office/powerpoint/2010/main" val="5700922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pPr>
              <a:defRPr/>
            </a:pPr>
            <a:fld id="{A0F387C2-B1D0-4964-BEC0-74CB90BF59FB}" type="datetime1">
              <a:rPr lang="ru-RU" smtClean="0"/>
              <a:pPr>
                <a:defRPr/>
              </a:pPr>
              <a:t>14.05.2020</a:t>
            </a:fld>
            <a:endParaRPr lang="ru-RU"/>
          </a:p>
        </p:txBody>
      </p:sp>
      <p:sp>
        <p:nvSpPr>
          <p:cNvPr id="7" name="Номер слайда 6"/>
          <p:cNvSpPr>
            <a:spLocks noGrp="1"/>
          </p:cNvSpPr>
          <p:nvPr>
            <p:ph type="sldNum" sz="quarter" idx="12"/>
          </p:nvPr>
        </p:nvSpPr>
        <p:spPr/>
        <p:txBody>
          <a:bodyPr/>
          <a:lstStyle/>
          <a:p>
            <a:pPr>
              <a:defRPr/>
            </a:pPr>
            <a:fld id="{AFF45FFC-F296-415D-97B8-7600B4B57740}" type="slidenum">
              <a:rPr lang="ru-RU" smtClean="0"/>
              <a:pPr>
                <a:defRPr/>
              </a:pPr>
              <a:t>‹#›</a:t>
            </a:fld>
            <a:endParaRPr lang="ru-RU"/>
          </a:p>
        </p:txBody>
      </p:sp>
    </p:spTree>
    <p:extLst>
      <p:ext uri="{BB962C8B-B14F-4D97-AF65-F5344CB8AC3E}">
        <p14:creationId xmlns:p14="http://schemas.microsoft.com/office/powerpoint/2010/main" val="32562325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pPr>
              <a:defRPr/>
            </a:pPr>
            <a:fld id="{BFA63E56-9A0C-4FD6-8420-29B59C75013E}" type="datetime1">
              <a:rPr lang="ru-RU" smtClean="0"/>
              <a:pPr>
                <a:defRPr/>
              </a:pPr>
              <a:t>14.05.2020</a:t>
            </a:fld>
            <a:endParaRPr lang="ru-RU"/>
          </a:p>
        </p:txBody>
      </p:sp>
      <p:sp>
        <p:nvSpPr>
          <p:cNvPr id="7" name="Номер слайда 6"/>
          <p:cNvSpPr>
            <a:spLocks noGrp="1"/>
          </p:cNvSpPr>
          <p:nvPr>
            <p:ph type="sldNum" sz="quarter" idx="12"/>
          </p:nvPr>
        </p:nvSpPr>
        <p:spPr/>
        <p:txBody>
          <a:bodyPr/>
          <a:lstStyle/>
          <a:p>
            <a:pPr>
              <a:defRPr/>
            </a:pPr>
            <a:fld id="{5D212D67-942A-487D-9B16-F2A1A9332D5E}" type="slidenum">
              <a:rPr lang="ru-RU" smtClean="0"/>
              <a:pPr>
                <a:defRPr/>
              </a:pPr>
              <a:t>‹#›</a:t>
            </a:fld>
            <a:endParaRPr lang="ru-RU"/>
          </a:p>
        </p:txBody>
      </p:sp>
    </p:spTree>
    <p:extLst>
      <p:ext uri="{BB962C8B-B14F-4D97-AF65-F5344CB8AC3E}">
        <p14:creationId xmlns:p14="http://schemas.microsoft.com/office/powerpoint/2010/main" val="27306708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7000">
              <a:schemeClr val="accent1">
                <a:lumMod val="5000"/>
                <a:lumOff val="95000"/>
              </a:schemeClr>
            </a:gs>
            <a:gs pos="50000">
              <a:srgbClr val="E8F4F8"/>
            </a:gs>
            <a:gs pos="4000">
              <a:srgbClr val="D5E1EF"/>
            </a:gs>
            <a:gs pos="92000">
              <a:srgbClr val="F3F9FB"/>
            </a:gs>
          </a:gsLst>
          <a:lin ang="5400000" scaled="1"/>
          <a:tileRect/>
        </a:gradFill>
        <a:effectLst/>
      </p:bgPr>
    </p:bg>
    <p:spTree>
      <p:nvGrpSpPr>
        <p:cNvPr id="1" name=""/>
        <p:cNvGrpSpPr/>
        <p:nvPr/>
      </p:nvGrpSpPr>
      <p:grpSpPr>
        <a:xfrm>
          <a:off x="0" y="0"/>
          <a:ext cx="0" cy="0"/>
          <a:chOff x="0" y="0"/>
          <a:chExt cx="0" cy="0"/>
        </a:xfrm>
      </p:grpSpPr>
      <p:pic>
        <p:nvPicPr>
          <p:cNvPr id="8" name="Изображение 7"/>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0" y="-47653"/>
            <a:ext cx="9144000" cy="1051560"/>
          </a:xfrm>
          <a:prstGeom prst="rect">
            <a:avLst/>
          </a:prstGeom>
        </p:spPr>
      </p:pic>
      <p:sp>
        <p:nvSpPr>
          <p:cNvPr id="2" name="Заголовок 1"/>
          <p:cNvSpPr>
            <a:spLocks noGrp="1"/>
          </p:cNvSpPr>
          <p:nvPr>
            <p:ph type="title"/>
          </p:nvPr>
        </p:nvSpPr>
        <p:spPr>
          <a:xfrm>
            <a:off x="323528" y="-47653"/>
            <a:ext cx="8229600" cy="1051560"/>
          </a:xfrm>
          <a:prstGeom prst="rect">
            <a:avLst/>
          </a:prstGeom>
        </p:spPr>
        <p:txBody>
          <a:bodyPr vert="horz" lIns="91440" tIns="45720" rIns="91440" bIns="45720" rtlCol="0" anchor="ctr">
            <a:normAutofit/>
          </a:bodyPr>
          <a:lstStyle/>
          <a:p>
            <a:r>
              <a:rPr lang="ru-RU" dirty="0"/>
              <a:t>Образец заголовка</a:t>
            </a:r>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970840D1-0A27-4C0A-B3E7-809FE589D9F7}" type="datetime1">
              <a:rPr lang="ru-RU" smtClean="0"/>
              <a:pPr>
                <a:defRPr/>
              </a:pPr>
              <a:t>14.05.2020</a:t>
            </a:fld>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42336E7D-26B3-4746-8560-4640B30B7174}" type="slidenum">
              <a:rPr lang="ru-RU" smtClean="0"/>
              <a:pPr>
                <a:defRPr/>
              </a:pPr>
              <a:t>‹#›</a:t>
            </a:fld>
            <a:endParaRPr lang="ru-RU"/>
          </a:p>
        </p:txBody>
      </p:sp>
      <p:pic>
        <p:nvPicPr>
          <p:cNvPr id="9" name="Изображение 8"/>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6909816" y="5806440"/>
            <a:ext cx="2234184" cy="1051560"/>
          </a:xfrm>
          <a:prstGeom prst="rect">
            <a:avLst/>
          </a:prstGeom>
        </p:spPr>
      </p:pic>
    </p:spTree>
    <p:extLst>
      <p:ext uri="{BB962C8B-B14F-4D97-AF65-F5344CB8AC3E}">
        <p14:creationId xmlns:p14="http://schemas.microsoft.com/office/powerpoint/2010/main" val="747903749"/>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9" r:id="rId12"/>
    <p:sldLayoutId id="2147483740" r:id="rId13"/>
    <p:sldLayoutId id="2147483741" r:id="rId14"/>
    <p:sldLayoutId id="2147483742" r:id="rId15"/>
  </p:sldLayoutIdLst>
  <p:hf sldNum="0" hdr="0" dt="0"/>
  <p:txStyles>
    <p:titleStyle>
      <a:lvl1pPr algn="l" defTabSz="914400" rtl="0" eaLnBrk="1" latinLnBrk="0" hangingPunct="1">
        <a:lnSpc>
          <a:spcPts val="3200"/>
        </a:lnSpc>
        <a:spcBef>
          <a:spcPct val="0"/>
        </a:spcBef>
        <a:buNone/>
        <a:defRPr sz="3200" kern="1200" spc="-50" baseline="0">
          <a:solidFill>
            <a:schemeClr val="bg1"/>
          </a:solidFill>
          <a:effectLst/>
          <a:latin typeface="Cambria" charset="0"/>
          <a:ea typeface="Cambria" charset="0"/>
          <a:cs typeface="Cambria"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 Id="rId4" Type="http://schemas.openxmlformats.org/officeDocument/2006/relationships/image" Target="../media/image28.jpg"/></Relationships>
</file>

<file path=ppt/slides/_rels/slide1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6.xml"/><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hyperlink" Target="http://ru.wikipedia.org/wiki/%D0%9D%D0%BE%D0%B1%D0%B5%D0%BB%D0%B5%D0%B2%D1%81%D0%BA%D0%B0%D1%8F_%D0%BF%D1%80%D0%B5%D0%BC%D0%B8%D1%8F_%D0%BF%D0%BE_%D1%84%D0%B8%D0%B7%D0%B8%D0%BA%D0%B5" TargetMode="External"/><Relationship Id="rId7" Type="http://schemas.openxmlformats.org/officeDocument/2006/relationships/image" Target="../media/image36.jpe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image" Target="../media/image42.png"/><Relationship Id="rId1" Type="http://schemas.openxmlformats.org/officeDocument/2006/relationships/slideLayout" Target="../slideLayouts/slideLayout6.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png"/><Relationship Id="rId9" Type="http://schemas.openxmlformats.org/officeDocument/2006/relationships/image" Target="../media/image49.png"/></Relationships>
</file>

<file path=ppt/slides/_rels/slide2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6.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35.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63.png"/><Relationship Id="rId2" Type="http://schemas.openxmlformats.org/officeDocument/2006/relationships/image" Target="../media/image5.png"/><Relationship Id="rId1" Type="http://schemas.openxmlformats.org/officeDocument/2006/relationships/slideLayout" Target="../slideLayouts/slideLayout13.xml"/><Relationship Id="rId6" Type="http://schemas.openxmlformats.org/officeDocument/2006/relationships/image" Target="../media/image62.png"/><Relationship Id="rId5" Type="http://schemas.openxmlformats.org/officeDocument/2006/relationships/image" Target="../media/image8.png"/><Relationship Id="rId4" Type="http://schemas.openxmlformats.org/officeDocument/2006/relationships/image" Target="../media/image6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8.png"/><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49.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1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image" Target="../media/image77.png"/></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81.png"/></Relationships>
</file>

<file path=ppt/slides/_rels/slide5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Изображение 8"/>
          <p:cNvPicPr>
            <a:picLocks noChangeAspect="1"/>
          </p:cNvPicPr>
          <p:nvPr/>
        </p:nvPicPr>
        <p:blipFill rotWithShape="1">
          <a:blip r:embed="rId3" cstate="print">
            <a:extLst>
              <a:ext uri="{28A0092B-C50C-407E-A947-70E740481C1C}">
                <a14:useLocalDpi xmlns:a14="http://schemas.microsoft.com/office/drawing/2010/main" val="0"/>
              </a:ext>
            </a:extLst>
          </a:blip>
          <a:srcRect l="646"/>
          <a:stretch/>
        </p:blipFill>
        <p:spPr>
          <a:xfrm>
            <a:off x="0" y="-60031"/>
            <a:ext cx="9144000" cy="6902624"/>
          </a:xfrm>
          <a:prstGeom prst="rect">
            <a:avLst/>
          </a:prstGeom>
        </p:spPr>
      </p:pic>
      <p:sp>
        <p:nvSpPr>
          <p:cNvPr id="6" name="Заголовок 5"/>
          <p:cNvSpPr>
            <a:spLocks noGrp="1"/>
          </p:cNvSpPr>
          <p:nvPr>
            <p:ph type="ctrTitle"/>
          </p:nvPr>
        </p:nvSpPr>
        <p:spPr>
          <a:xfrm>
            <a:off x="4427984" y="404665"/>
            <a:ext cx="3672408" cy="1323439"/>
          </a:xfrm>
        </p:spPr>
        <p:txBody>
          <a:bodyPr wrap="square" anchor="t" anchorCtr="0">
            <a:spAutoFit/>
          </a:bodyPr>
          <a:lstStyle/>
          <a:p>
            <a:pPr>
              <a:lnSpc>
                <a:spcPts val="2400"/>
              </a:lnSpc>
              <a:spcBef>
                <a:spcPts val="600"/>
              </a:spcBef>
              <a:spcAft>
                <a:spcPts val="600"/>
              </a:spcAft>
            </a:pPr>
            <a:r>
              <a:rPr lang="ru-RU" b="1" dirty="0" smtClean="0">
                <a:solidFill>
                  <a:srgbClr val="FFFF00"/>
                </a:solidFill>
                <a:latin typeface="Arial" pitchFamily="34" charset="0"/>
                <a:cs typeface="Arial" pitchFamily="34" charset="0"/>
              </a:rPr>
              <a:t>ЯДЕРНАЯ ФИЗИКА в медицине</a:t>
            </a:r>
            <a:r>
              <a:rPr lang="en-US" b="1" dirty="0">
                <a:latin typeface="Times New Roman" panose="02020603050405020304" pitchFamily="18" charset="0"/>
                <a:cs typeface="Times New Roman" panose="02020603050405020304" pitchFamily="18" charset="0"/>
              </a:rPr>
              <a:t/>
            </a:r>
            <a:br>
              <a:rPr lang="en-US" b="1" dirty="0">
                <a:latin typeface="Times New Roman" panose="02020603050405020304" pitchFamily="18" charset="0"/>
                <a:cs typeface="Times New Roman" panose="02020603050405020304" pitchFamily="18" charset="0"/>
              </a:rPr>
            </a:br>
            <a:endParaRPr lang="ru-RU" b="1" dirty="0">
              <a:latin typeface="Times New Roman" panose="02020603050405020304" pitchFamily="18" charset="0"/>
              <a:cs typeface="Times New Roman" panose="02020603050405020304" pitchFamily="18" charset="0"/>
            </a:endParaRPr>
          </a:p>
        </p:txBody>
      </p:sp>
      <p:pic>
        <p:nvPicPr>
          <p:cNvPr id="13" name="Изображение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63888" y="404664"/>
            <a:ext cx="801748" cy="792088"/>
          </a:xfrm>
          <a:prstGeom prst="rect">
            <a:avLst/>
          </a:prstGeom>
        </p:spPr>
      </p:pic>
      <p:sp>
        <p:nvSpPr>
          <p:cNvPr id="7" name="Нижний колонтитул 2"/>
          <p:cNvSpPr txBox="1">
            <a:spLocks/>
          </p:cNvSpPr>
          <p:nvPr/>
        </p:nvSpPr>
        <p:spPr>
          <a:xfrm>
            <a:off x="2332112" y="5661248"/>
            <a:ext cx="5984304" cy="797173"/>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ru-RU" sz="2400" b="1" i="0" u="none" strike="noStrike" kern="1200" cap="none" spc="0" normalizeH="0" baseline="0" noProof="0" dirty="0">
                <a:ln>
                  <a:noFill/>
                </a:ln>
                <a:solidFill>
                  <a:srgbClr val="FFFF00"/>
                </a:solidFill>
                <a:effectLst/>
                <a:uLnTx/>
                <a:uFillTx/>
                <a:latin typeface="Arial" pitchFamily="34" charset="0"/>
                <a:cs typeface="Arial" pitchFamily="34" charset="0"/>
              </a:rPr>
              <a:t> ЧЕРНЯЕВ А.П.</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ru-RU" sz="2400" b="1" i="0" u="none" strike="noStrike" kern="1200" cap="none" spc="0" normalizeH="0" baseline="0" noProof="0" dirty="0" smtClean="0">
                <a:ln>
                  <a:noFill/>
                </a:ln>
                <a:solidFill>
                  <a:srgbClr val="FFFF00"/>
                </a:solidFill>
                <a:effectLst/>
                <a:uLnTx/>
                <a:uFillTx/>
                <a:latin typeface="Arial" pitchFamily="34" charset="0"/>
                <a:cs typeface="Arial" pitchFamily="34" charset="0"/>
              </a:rPr>
              <a:t>МГУ,  13 </a:t>
            </a:r>
            <a:r>
              <a:rPr kumimoji="0" lang="ru-RU" sz="2400" b="1" i="0" u="none" strike="noStrike" kern="1200" cap="none" spc="0" normalizeH="0" baseline="0" noProof="0" smtClean="0">
                <a:ln>
                  <a:noFill/>
                </a:ln>
                <a:solidFill>
                  <a:srgbClr val="FFFF00"/>
                </a:solidFill>
                <a:effectLst/>
                <a:uLnTx/>
                <a:uFillTx/>
                <a:latin typeface="Arial" pitchFamily="34" charset="0"/>
                <a:cs typeface="Arial" pitchFamily="34" charset="0"/>
              </a:rPr>
              <a:t>мая</a:t>
            </a:r>
            <a:r>
              <a:rPr kumimoji="0" lang="ru-RU" sz="2400" b="1" i="0" u="none" strike="noStrike" kern="1200" cap="none" spc="0" normalizeH="0" noProof="0" smtClean="0">
                <a:ln>
                  <a:noFill/>
                </a:ln>
                <a:solidFill>
                  <a:srgbClr val="FFFF00"/>
                </a:solidFill>
                <a:effectLst/>
                <a:uLnTx/>
                <a:uFillTx/>
                <a:latin typeface="Arial" pitchFamily="34" charset="0"/>
                <a:cs typeface="Arial" pitchFamily="34" charset="0"/>
              </a:rPr>
              <a:t> 2020</a:t>
            </a:r>
            <a:endParaRPr kumimoji="0" lang="ru-RU" sz="2400" b="1" i="0" u="none" strike="noStrike" kern="1200" cap="none" spc="0" normalizeH="0" baseline="0" noProof="0" dirty="0">
              <a:ln>
                <a:noFill/>
              </a:ln>
              <a:solidFill>
                <a:srgbClr val="FFFF00"/>
              </a:solidFill>
              <a:effectLst/>
              <a:uLnTx/>
              <a:uFillTx/>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b="1" dirty="0">
                <a:solidFill>
                  <a:srgbClr val="FFFF00"/>
                </a:solidFill>
              </a:rPr>
              <a:t>История развития лучевой терапии</a:t>
            </a:r>
            <a:endParaRPr lang="ru-RU" dirty="0">
              <a:solidFill>
                <a:srgbClr val="FFFF00"/>
              </a:solidFill>
            </a:endParaRPr>
          </a:p>
        </p:txBody>
      </p:sp>
      <p:sp>
        <p:nvSpPr>
          <p:cNvPr id="3" name="Объект 2"/>
          <p:cNvSpPr>
            <a:spLocks noGrp="1"/>
          </p:cNvSpPr>
          <p:nvPr>
            <p:ph sz="quarter" idx="1"/>
          </p:nvPr>
        </p:nvSpPr>
        <p:spPr>
          <a:xfrm>
            <a:off x="755576" y="4337720"/>
            <a:ext cx="7920880" cy="2520280"/>
          </a:xfrm>
        </p:spPr>
        <p:txBody>
          <a:bodyPr>
            <a:normAutofit/>
          </a:bodyPr>
          <a:lstStyle/>
          <a:p>
            <a:pPr marL="0" indent="0" algn="just">
              <a:buNone/>
            </a:pPr>
            <a:r>
              <a:rPr lang="ru-RU" sz="2600" dirty="0">
                <a:latin typeface="Times New Roman" pitchFamily="18" charset="0"/>
              </a:rPr>
              <a:t>Тем не менее параллельно с радиоактивными методами лечения активно развивалось другое направление лучевой терапии. Первую половину ХХ века можно назвать «эпохой </a:t>
            </a:r>
            <a:r>
              <a:rPr lang="ru-RU" sz="2600" dirty="0" err="1">
                <a:latin typeface="Times New Roman" pitchFamily="18" charset="0"/>
              </a:rPr>
              <a:t>киловольтов</a:t>
            </a:r>
            <a:r>
              <a:rPr lang="ru-RU" sz="2600" dirty="0">
                <a:latin typeface="Times New Roman" pitchFamily="18" charset="0"/>
              </a:rPr>
              <a:t>», а с </a:t>
            </a:r>
            <a:r>
              <a:rPr lang="ru-RU" sz="2600" b="1" dirty="0">
                <a:solidFill>
                  <a:srgbClr val="244FA6"/>
                </a:solidFill>
                <a:latin typeface="Times New Roman" pitchFamily="18" charset="0"/>
              </a:rPr>
              <a:t>1937</a:t>
            </a:r>
            <a:r>
              <a:rPr lang="ru-RU" sz="2600" dirty="0">
                <a:solidFill>
                  <a:srgbClr val="244FA6"/>
                </a:solidFill>
                <a:latin typeface="Times New Roman" pitchFamily="18" charset="0"/>
              </a:rPr>
              <a:t> г. </a:t>
            </a:r>
            <a:r>
              <a:rPr lang="ru-RU" sz="2600" dirty="0">
                <a:latin typeface="Times New Roman" pitchFamily="18" charset="0"/>
              </a:rPr>
              <a:t>началась «эпоха мегавольтов».</a:t>
            </a:r>
          </a:p>
        </p:txBody>
      </p:sp>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1800" y="1484784"/>
            <a:ext cx="3810000" cy="2743200"/>
          </a:xfrm>
          <a:prstGeom prst="rect">
            <a:avLst/>
          </a:prstGeom>
        </p:spPr>
      </p:pic>
    </p:spTree>
    <p:extLst>
      <p:ext uri="{BB962C8B-B14F-4D97-AF65-F5344CB8AC3E}">
        <p14:creationId xmlns:p14="http://schemas.microsoft.com/office/powerpoint/2010/main" val="10399382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323528" y="1340768"/>
            <a:ext cx="8640960" cy="2520280"/>
          </a:xfrm>
        </p:spPr>
        <p:txBody>
          <a:bodyPr>
            <a:normAutofit/>
          </a:bodyPr>
          <a:lstStyle/>
          <a:p>
            <a:pPr marL="0" indent="0" algn="just">
              <a:buNone/>
            </a:pPr>
            <a:r>
              <a:rPr lang="ru-RU" sz="2400" dirty="0">
                <a:latin typeface="Times New Roman" pitchFamily="18" charset="0"/>
              </a:rPr>
              <a:t>	Первый электронный ускоритель для лечения онкологических больных был установлен в Лондоне в госпитале Святого Варфоломея (</a:t>
            </a:r>
            <a:r>
              <a:rPr lang="ru-RU" sz="2400" dirty="0" err="1">
                <a:latin typeface="Times New Roman" pitchFamily="18" charset="0"/>
              </a:rPr>
              <a:t>St</a:t>
            </a:r>
            <a:r>
              <a:rPr lang="ru-RU" sz="2400" dirty="0">
                <a:latin typeface="Times New Roman" pitchFamily="18" charset="0"/>
              </a:rPr>
              <a:t>. </a:t>
            </a:r>
            <a:r>
              <a:rPr lang="ru-RU" sz="2400" dirty="0" err="1">
                <a:latin typeface="Times New Roman" pitchFamily="18" charset="0"/>
              </a:rPr>
              <a:t>Bartholomew’s</a:t>
            </a:r>
            <a:r>
              <a:rPr lang="ru-RU" sz="2400" dirty="0">
                <a:latin typeface="Times New Roman" pitchFamily="18" charset="0"/>
              </a:rPr>
              <a:t> </a:t>
            </a:r>
            <a:r>
              <a:rPr lang="ru-RU" sz="2400" dirty="0" err="1">
                <a:latin typeface="Times New Roman" pitchFamily="18" charset="0"/>
              </a:rPr>
              <a:t>Hospital</a:t>
            </a:r>
            <a:r>
              <a:rPr lang="ru-RU" sz="2400" dirty="0">
                <a:latin typeface="Times New Roman" pitchFamily="18" charset="0"/>
              </a:rPr>
              <a:t>) в </a:t>
            </a:r>
            <a:r>
              <a:rPr lang="ru-RU" sz="2400" b="1" dirty="0">
                <a:solidFill>
                  <a:srgbClr val="244FA6"/>
                </a:solidFill>
                <a:latin typeface="Times New Roman" pitchFamily="18" charset="0"/>
              </a:rPr>
              <a:t>1937</a:t>
            </a:r>
            <a:r>
              <a:rPr lang="ru-RU" sz="2400" dirty="0">
                <a:solidFill>
                  <a:srgbClr val="244FA6"/>
                </a:solidFill>
                <a:latin typeface="Times New Roman" pitchFamily="18" charset="0"/>
              </a:rPr>
              <a:t> г.</a:t>
            </a:r>
            <a:r>
              <a:rPr lang="ru-RU" sz="2400" dirty="0">
                <a:latin typeface="Times New Roman" pitchFamily="18" charset="0"/>
              </a:rPr>
              <a:t> Размеры установки достигали 10 м, максимальная энергия полученных на нем тормозных фотонов не превышала 1 МэВ. </a:t>
            </a:r>
          </a:p>
          <a:p>
            <a:endParaRPr lang="ru-RU" sz="2400" dirty="0">
              <a:latin typeface="Times New Roman" pitchFamily="18" charset="0"/>
              <a:cs typeface="Times New Roman" pitchFamily="18" charset="0"/>
            </a:endParaRPr>
          </a:p>
        </p:txBody>
      </p:sp>
      <p:sp>
        <p:nvSpPr>
          <p:cNvPr id="3" name="Заголовок 2"/>
          <p:cNvSpPr>
            <a:spLocks noGrp="1"/>
          </p:cNvSpPr>
          <p:nvPr>
            <p:ph type="title"/>
          </p:nvPr>
        </p:nvSpPr>
        <p:spPr/>
        <p:txBody>
          <a:bodyPr/>
          <a:lstStyle/>
          <a:p>
            <a:r>
              <a:rPr lang="ru-RU" altLang="ru-RU" b="1" dirty="0">
                <a:solidFill>
                  <a:srgbClr val="FFFF00"/>
                </a:solidFill>
              </a:rPr>
              <a:t>ПЕРВЫЕ УСКОРИТЕЛИ В МЕДИЦИНЕ</a:t>
            </a:r>
            <a:endParaRPr lang="ru-RU" b="1" dirty="0"/>
          </a:p>
        </p:txBody>
      </p:sp>
      <p:pic>
        <p:nvPicPr>
          <p:cNvPr id="2050" name="Picture 2" descr="https://physics.illinois.edu/images/history/Kerst_with2betatrons_s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112" y="3717032"/>
            <a:ext cx="3253953" cy="24482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39552" y="3717032"/>
            <a:ext cx="4968552" cy="2308324"/>
          </a:xfrm>
          <a:prstGeom prst="rect">
            <a:avLst/>
          </a:prstGeom>
          <a:noFill/>
        </p:spPr>
        <p:txBody>
          <a:bodyPr wrap="square" rtlCol="0">
            <a:spAutoFit/>
          </a:bodyPr>
          <a:lstStyle/>
          <a:p>
            <a:r>
              <a:rPr lang="ru-RU" sz="2400" b="0" dirty="0"/>
              <a:t>	В США и Канаде применялись бетатроны с энергией 13–25 МэВ, а также высоковольтные трансформаторы и генераторы Ван-де-Графа с номинальной энергией тормозных фотонов 1–4 МэВ</a:t>
            </a:r>
          </a:p>
        </p:txBody>
      </p:sp>
    </p:spTree>
    <p:extLst>
      <p:ext uri="{BB962C8B-B14F-4D97-AF65-F5344CB8AC3E}">
        <p14:creationId xmlns:p14="http://schemas.microsoft.com/office/powerpoint/2010/main" val="28883130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323528" y="1340768"/>
            <a:ext cx="8640960" cy="5112568"/>
          </a:xfrm>
        </p:spPr>
        <p:txBody>
          <a:bodyPr>
            <a:normAutofit fontScale="25000" lnSpcReduction="20000"/>
          </a:bodyPr>
          <a:lstStyle/>
          <a:p>
            <a:pPr algn="just">
              <a:lnSpc>
                <a:spcPct val="120000"/>
              </a:lnSpc>
              <a:spcBef>
                <a:spcPts val="0"/>
              </a:spcBef>
            </a:pPr>
            <a:r>
              <a:rPr lang="ru-RU" sz="8000" dirty="0">
                <a:latin typeface="Times New Roman" pitchFamily="18" charset="0"/>
              </a:rPr>
              <a:t>В </a:t>
            </a:r>
            <a:r>
              <a:rPr lang="ru-RU" sz="8000" b="1" dirty="0">
                <a:solidFill>
                  <a:srgbClr val="244FA6"/>
                </a:solidFill>
                <a:latin typeface="Times New Roman" pitchFamily="18" charset="0"/>
              </a:rPr>
              <a:t>1924</a:t>
            </a:r>
            <a:r>
              <a:rPr lang="ru-RU" sz="8000" dirty="0">
                <a:solidFill>
                  <a:srgbClr val="244FA6"/>
                </a:solidFill>
                <a:latin typeface="Times New Roman" pitchFamily="18" charset="0"/>
              </a:rPr>
              <a:t> г. </a:t>
            </a:r>
            <a:r>
              <a:rPr lang="ru-RU" sz="8000" b="1" i="1" dirty="0">
                <a:latin typeface="Times New Roman" pitchFamily="18" charset="0"/>
              </a:rPr>
              <a:t>Дж. </a:t>
            </a:r>
            <a:r>
              <a:rPr lang="ru-RU" sz="8000" b="1" i="1" dirty="0" err="1">
                <a:latin typeface="Times New Roman" pitchFamily="18" charset="0"/>
              </a:rPr>
              <a:t>Хэвеши</a:t>
            </a:r>
            <a:r>
              <a:rPr lang="ru-RU" sz="8000" b="1" i="1" dirty="0">
                <a:latin typeface="Times New Roman" pitchFamily="18" charset="0"/>
              </a:rPr>
              <a:t> </a:t>
            </a:r>
            <a:r>
              <a:rPr lang="ru-RU" sz="8000" dirty="0">
                <a:latin typeface="Times New Roman" pitchFamily="18" charset="0"/>
              </a:rPr>
              <a:t>с помощью 214</a:t>
            </a:r>
            <a:r>
              <a:rPr lang="en-US" sz="8000" dirty="0">
                <a:latin typeface="Times New Roman" pitchFamily="18" charset="0"/>
              </a:rPr>
              <a:t>Bi</a:t>
            </a:r>
            <a:r>
              <a:rPr lang="ru-RU" sz="8000" dirty="0">
                <a:latin typeface="Times New Roman" pitchFamily="18" charset="0"/>
              </a:rPr>
              <a:t> (радий-С)   изучал </a:t>
            </a:r>
            <a:r>
              <a:rPr lang="ru-RU" sz="8000" dirty="0" err="1">
                <a:latin typeface="Times New Roman" pitchFamily="18" charset="0"/>
              </a:rPr>
              <a:t>гемоциркуляцию</a:t>
            </a:r>
            <a:r>
              <a:rPr lang="ru-RU" sz="8000" dirty="0">
                <a:latin typeface="Times New Roman" pitchFamily="18" charset="0"/>
              </a:rPr>
              <a:t> у животных. Он стал автором метода меченых атомов, в будущем ставшим   основой ядерной медицины. </a:t>
            </a:r>
          </a:p>
          <a:p>
            <a:pPr algn="just">
              <a:lnSpc>
                <a:spcPct val="120000"/>
              </a:lnSpc>
              <a:spcBef>
                <a:spcPts val="0"/>
              </a:spcBef>
            </a:pPr>
            <a:endParaRPr lang="ru-RU" sz="8000" dirty="0">
              <a:latin typeface="Times New Roman" pitchFamily="18" charset="0"/>
            </a:endParaRPr>
          </a:p>
          <a:p>
            <a:pPr algn="just">
              <a:lnSpc>
                <a:spcPct val="120000"/>
              </a:lnSpc>
              <a:spcBef>
                <a:spcPts val="0"/>
              </a:spcBef>
            </a:pPr>
            <a:r>
              <a:rPr lang="ru-RU" sz="8000" dirty="0">
                <a:latin typeface="Times New Roman" pitchFamily="18" charset="0"/>
              </a:rPr>
              <a:t>В </a:t>
            </a:r>
            <a:r>
              <a:rPr lang="ru-RU" sz="8000" b="1" dirty="0">
                <a:solidFill>
                  <a:srgbClr val="244FA6"/>
                </a:solidFill>
                <a:latin typeface="Times New Roman" pitchFamily="18" charset="0"/>
              </a:rPr>
              <a:t>1937</a:t>
            </a:r>
            <a:r>
              <a:rPr lang="ru-RU" sz="8000" dirty="0">
                <a:solidFill>
                  <a:srgbClr val="244FA6"/>
                </a:solidFill>
                <a:latin typeface="Times New Roman" pitchFamily="18" charset="0"/>
              </a:rPr>
              <a:t> г.</a:t>
            </a:r>
            <a:r>
              <a:rPr lang="ru-RU" sz="8000" dirty="0">
                <a:latin typeface="Times New Roman" pitchFamily="18" charset="0"/>
              </a:rPr>
              <a:t> в лаборатории </a:t>
            </a:r>
            <a:r>
              <a:rPr lang="ru-RU" sz="8000" b="1" i="1" dirty="0">
                <a:latin typeface="Times New Roman" pitchFamily="18" charset="0"/>
              </a:rPr>
              <a:t>Э. Ферми </a:t>
            </a:r>
            <a:r>
              <a:rPr lang="ru-RU" sz="8000" dirty="0">
                <a:latin typeface="Times New Roman" pitchFamily="18" charset="0"/>
              </a:rPr>
              <a:t>впервые синтезировали радионуклид 99</a:t>
            </a:r>
            <a:r>
              <a:rPr lang="en-US" sz="8000" dirty="0" err="1">
                <a:latin typeface="Times New Roman" pitchFamily="18" charset="0"/>
              </a:rPr>
              <a:t>mTc</a:t>
            </a:r>
            <a:r>
              <a:rPr lang="ru-RU" sz="8000" dirty="0">
                <a:latin typeface="Times New Roman" pitchFamily="18" charset="0"/>
              </a:rPr>
              <a:t>. В настоящее время 80–90% всех радиодиагностических исследований во всем мире проводят с </a:t>
            </a:r>
            <a:r>
              <a:rPr lang="ru-RU" sz="8000" dirty="0" err="1">
                <a:latin typeface="Times New Roman" pitchFamily="18" charset="0"/>
              </a:rPr>
              <a:t>радиофармпрепаратами</a:t>
            </a:r>
            <a:r>
              <a:rPr lang="ru-RU" sz="8000" dirty="0">
                <a:latin typeface="Times New Roman" pitchFamily="18" charset="0"/>
              </a:rPr>
              <a:t> (РФП), меченными 99</a:t>
            </a:r>
            <a:r>
              <a:rPr lang="en-US" sz="8000" dirty="0" err="1">
                <a:latin typeface="Times New Roman" pitchFamily="18" charset="0"/>
              </a:rPr>
              <a:t>mTc</a:t>
            </a:r>
            <a:r>
              <a:rPr lang="ru-RU" sz="8000" dirty="0">
                <a:latin typeface="Times New Roman" pitchFamily="18" charset="0"/>
              </a:rPr>
              <a:t>.</a:t>
            </a:r>
          </a:p>
          <a:p>
            <a:pPr algn="just">
              <a:lnSpc>
                <a:spcPct val="120000"/>
              </a:lnSpc>
              <a:spcBef>
                <a:spcPts val="0"/>
              </a:spcBef>
            </a:pPr>
            <a:endParaRPr lang="ru-RU" sz="8000" dirty="0">
              <a:latin typeface="Times New Roman" pitchFamily="18" charset="0"/>
            </a:endParaRPr>
          </a:p>
          <a:p>
            <a:pPr algn="just">
              <a:lnSpc>
                <a:spcPct val="120000"/>
              </a:lnSpc>
              <a:spcBef>
                <a:spcPts val="0"/>
              </a:spcBef>
            </a:pPr>
            <a:r>
              <a:rPr lang="ru-RU" sz="8000" dirty="0">
                <a:latin typeface="Times New Roman" pitchFamily="18" charset="0"/>
              </a:rPr>
              <a:t>В </a:t>
            </a:r>
            <a:r>
              <a:rPr lang="ru-RU" sz="8000" b="1" dirty="0">
                <a:solidFill>
                  <a:srgbClr val="244FA6"/>
                </a:solidFill>
                <a:latin typeface="Times New Roman" pitchFamily="18" charset="0"/>
              </a:rPr>
              <a:t>1940</a:t>
            </a:r>
            <a:r>
              <a:rPr lang="ru-RU" sz="8000" dirty="0">
                <a:solidFill>
                  <a:srgbClr val="244FA6"/>
                </a:solidFill>
                <a:latin typeface="Times New Roman" pitchFamily="18" charset="0"/>
              </a:rPr>
              <a:t> г. </a:t>
            </a:r>
            <a:r>
              <a:rPr lang="ru-RU" sz="8000" b="1" i="1" dirty="0">
                <a:latin typeface="Times New Roman" pitchFamily="18" charset="0"/>
              </a:rPr>
              <a:t>Гамильтон</a:t>
            </a:r>
            <a:r>
              <a:rPr lang="ru-RU" sz="8000" dirty="0">
                <a:latin typeface="Times New Roman" pitchFamily="18" charset="0"/>
              </a:rPr>
              <a:t>   впервые исследовал функцию щитовидной железы по гамма-излучению радиоизотопа 131I, полученного искусственным образом на циклотроне.</a:t>
            </a:r>
          </a:p>
          <a:p>
            <a:pPr algn="just">
              <a:lnSpc>
                <a:spcPct val="120000"/>
              </a:lnSpc>
              <a:spcBef>
                <a:spcPts val="0"/>
              </a:spcBef>
            </a:pPr>
            <a:endParaRPr lang="ru-RU" sz="8000" dirty="0">
              <a:latin typeface="Times New Roman" pitchFamily="18" charset="0"/>
            </a:endParaRPr>
          </a:p>
          <a:p>
            <a:pPr algn="just">
              <a:lnSpc>
                <a:spcPct val="120000"/>
              </a:lnSpc>
              <a:spcBef>
                <a:spcPts val="0"/>
              </a:spcBef>
            </a:pPr>
            <a:r>
              <a:rPr lang="ru-RU" sz="8000" dirty="0">
                <a:latin typeface="Times New Roman" pitchFamily="18" charset="0"/>
              </a:rPr>
              <a:t>В </a:t>
            </a:r>
            <a:r>
              <a:rPr lang="ru-RU" sz="8000" b="1" dirty="0">
                <a:solidFill>
                  <a:srgbClr val="244FA6"/>
                </a:solidFill>
                <a:latin typeface="Times New Roman" pitchFamily="18" charset="0"/>
              </a:rPr>
              <a:t>1946</a:t>
            </a:r>
            <a:r>
              <a:rPr lang="ru-RU" sz="8000" dirty="0">
                <a:solidFill>
                  <a:srgbClr val="244FA6"/>
                </a:solidFill>
                <a:latin typeface="Times New Roman" pitchFamily="18" charset="0"/>
              </a:rPr>
              <a:t> г.</a:t>
            </a:r>
            <a:r>
              <a:rPr lang="ru-RU" sz="8000" dirty="0">
                <a:latin typeface="Times New Roman" pitchFamily="18" charset="0"/>
              </a:rPr>
              <a:t>  начались поставки радиоизотопов в медицинские учреждения для диагностики и терапии. Этот год считают датой зарождения современной ядерной медицины.</a:t>
            </a:r>
          </a:p>
          <a:p>
            <a:pPr algn="just"/>
            <a:endParaRPr lang="ru-RU" dirty="0"/>
          </a:p>
          <a:p>
            <a:endParaRPr lang="ru-RU" dirty="0">
              <a:latin typeface="Times New Roman" pitchFamily="18" charset="0"/>
              <a:cs typeface="Times New Roman" pitchFamily="18" charset="0"/>
            </a:endParaRPr>
          </a:p>
          <a:p>
            <a:endParaRPr lang="ru-RU" dirty="0">
              <a:latin typeface="Times New Roman" pitchFamily="18" charset="0"/>
              <a:cs typeface="Times New Roman" pitchFamily="18" charset="0"/>
            </a:endParaRPr>
          </a:p>
          <a:p>
            <a:endParaRPr lang="ru-RU" dirty="0">
              <a:latin typeface="Times New Roman" pitchFamily="18" charset="0"/>
              <a:cs typeface="Times New Roman" pitchFamily="18" charset="0"/>
            </a:endParaRPr>
          </a:p>
        </p:txBody>
      </p:sp>
      <p:sp>
        <p:nvSpPr>
          <p:cNvPr id="3" name="Заголовок 2"/>
          <p:cNvSpPr>
            <a:spLocks noGrp="1"/>
          </p:cNvSpPr>
          <p:nvPr>
            <p:ph type="title"/>
          </p:nvPr>
        </p:nvSpPr>
        <p:spPr/>
        <p:txBody>
          <a:bodyPr/>
          <a:lstStyle/>
          <a:p>
            <a:r>
              <a:rPr lang="ru-RU" altLang="ru-RU" b="1" dirty="0">
                <a:solidFill>
                  <a:srgbClr val="FFFF00"/>
                </a:solidFill>
              </a:rPr>
              <a:t>ВОЗНИКНОВЕНИЕ ЯДЕРНОЙ МЕДИЦИНЫ</a:t>
            </a:r>
            <a:endParaRPr lang="ru-RU" b="1" dirty="0"/>
          </a:p>
        </p:txBody>
      </p:sp>
    </p:spTree>
    <p:extLst>
      <p:ext uri="{BB962C8B-B14F-4D97-AF65-F5344CB8AC3E}">
        <p14:creationId xmlns:p14="http://schemas.microsoft.com/office/powerpoint/2010/main" val="14169527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Объект 2">
            <a:extLst>
              <a:ext uri="{FF2B5EF4-FFF2-40B4-BE49-F238E27FC236}">
                <a16:creationId xmlns:a16="http://schemas.microsoft.com/office/drawing/2014/main" id="{A2A311BF-3500-4FAD-9561-C146703A48C5}"/>
              </a:ext>
            </a:extLst>
          </p:cNvPr>
          <p:cNvSpPr txBox="1">
            <a:spLocks/>
          </p:cNvSpPr>
          <p:nvPr/>
        </p:nvSpPr>
        <p:spPr>
          <a:xfrm>
            <a:off x="457200" y="1268760"/>
            <a:ext cx="8435280" cy="46355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r>
              <a:rPr lang="ru-RU" sz="2400" dirty="0"/>
              <a:t> </a:t>
            </a:r>
          </a:p>
        </p:txBody>
      </p:sp>
      <p:sp>
        <p:nvSpPr>
          <p:cNvPr id="7" name="object 2"/>
          <p:cNvSpPr txBox="1">
            <a:spLocks noChangeArrowheads="1"/>
          </p:cNvSpPr>
          <p:nvPr/>
        </p:nvSpPr>
        <p:spPr bwMode="auto">
          <a:xfrm>
            <a:off x="545852" y="332656"/>
            <a:ext cx="7914580" cy="443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2700" rIns="0" bIns="0">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spcBef>
                <a:spcPts val="100"/>
              </a:spcBef>
            </a:pPr>
            <a:r>
              <a:rPr lang="ru-RU" altLang="ru-RU" sz="2800" dirty="0">
                <a:solidFill>
                  <a:srgbClr val="FFFF00"/>
                </a:solidFill>
              </a:rPr>
              <a:t>ВОЗНИКНОВЕНИЕ ПРОТОННОЙ ЛУЧЕВОЙ ТЕРАПИИ</a:t>
            </a:r>
            <a:endParaRPr lang="ru-RU" altLang="ru-RU" sz="2800" dirty="0">
              <a:solidFill>
                <a:srgbClr val="FFFF00"/>
              </a:solidFill>
              <a:latin typeface="Arial" panose="020B0604020202020204" pitchFamily="34" charset="0"/>
              <a:cs typeface="Arial" panose="020B0604020202020204" pitchFamily="34" charset="0"/>
            </a:endParaRPr>
          </a:p>
        </p:txBody>
      </p:sp>
      <p:sp>
        <p:nvSpPr>
          <p:cNvPr id="2" name="Прямоугольник 1"/>
          <p:cNvSpPr/>
          <p:nvPr/>
        </p:nvSpPr>
        <p:spPr>
          <a:xfrm>
            <a:off x="382970" y="1484784"/>
            <a:ext cx="8077462" cy="4832092"/>
          </a:xfrm>
          <a:prstGeom prst="rect">
            <a:avLst/>
          </a:prstGeom>
        </p:spPr>
        <p:txBody>
          <a:bodyPr wrap="square" anchor="t">
            <a:spAutoFit/>
          </a:bodyPr>
          <a:lstStyle/>
          <a:p>
            <a:pPr marL="342900" indent="-342900" algn="just">
              <a:buFont typeface="Arial" panose="020B0604020202020204" pitchFamily="34" charset="0"/>
              <a:buChar char="•"/>
            </a:pPr>
            <a:r>
              <a:rPr lang="ru-RU" sz="2200" b="0" dirty="0"/>
              <a:t>В конце </a:t>
            </a:r>
            <a:r>
              <a:rPr lang="ru-RU" sz="2200" dirty="0">
                <a:solidFill>
                  <a:srgbClr val="244FA6"/>
                </a:solidFill>
              </a:rPr>
              <a:t>1950</a:t>
            </a:r>
            <a:r>
              <a:rPr lang="ru-RU" sz="2200" b="0" dirty="0">
                <a:solidFill>
                  <a:srgbClr val="244FA6"/>
                </a:solidFill>
              </a:rPr>
              <a:t> – начале </a:t>
            </a:r>
            <a:r>
              <a:rPr lang="ru-RU" sz="2200" dirty="0">
                <a:solidFill>
                  <a:srgbClr val="244FA6"/>
                </a:solidFill>
              </a:rPr>
              <a:t>1960-</a:t>
            </a:r>
            <a:r>
              <a:rPr lang="ru-RU" sz="2200" b="0" dirty="0">
                <a:solidFill>
                  <a:srgbClr val="244FA6"/>
                </a:solidFill>
              </a:rPr>
              <a:t>х </a:t>
            </a:r>
            <a:r>
              <a:rPr lang="ru-RU" sz="2200" b="0" dirty="0" err="1">
                <a:solidFill>
                  <a:srgbClr val="244FA6"/>
                </a:solidFill>
              </a:rPr>
              <a:t>гг</a:t>
            </a:r>
            <a:r>
              <a:rPr lang="ru-RU" sz="2200" b="0" dirty="0"/>
              <a:t> проведены первые эксперименты по терапии онкологических больных протонами в Беркли (США) и Упсала (Швеция). В России созданы три центра протонной лучевой терапии:</a:t>
            </a:r>
          </a:p>
          <a:p>
            <a:r>
              <a:rPr lang="ru-RU" sz="2200" b="0" dirty="0"/>
              <a:t>	</a:t>
            </a:r>
            <a:r>
              <a:rPr lang="ru-RU" sz="2200" b="0" dirty="0">
                <a:solidFill>
                  <a:srgbClr val="244FA6"/>
                </a:solidFill>
              </a:rPr>
              <a:t>-  в </a:t>
            </a:r>
            <a:r>
              <a:rPr lang="ru-RU" sz="2200" dirty="0">
                <a:solidFill>
                  <a:srgbClr val="244FA6"/>
                </a:solidFill>
              </a:rPr>
              <a:t>1967</a:t>
            </a:r>
            <a:r>
              <a:rPr lang="ru-RU" sz="2200" b="0" dirty="0">
                <a:solidFill>
                  <a:srgbClr val="244FA6"/>
                </a:solidFill>
              </a:rPr>
              <a:t> г. в ОИЯИ (Дубна), </a:t>
            </a:r>
          </a:p>
          <a:p>
            <a:r>
              <a:rPr lang="ru-RU" sz="2200" b="0" dirty="0">
                <a:solidFill>
                  <a:srgbClr val="244FA6"/>
                </a:solidFill>
              </a:rPr>
              <a:t>	-  в </a:t>
            </a:r>
            <a:r>
              <a:rPr lang="ru-RU" sz="2200" dirty="0">
                <a:solidFill>
                  <a:srgbClr val="244FA6"/>
                </a:solidFill>
              </a:rPr>
              <a:t>1969</a:t>
            </a:r>
            <a:r>
              <a:rPr lang="ru-RU" sz="2200" b="0" dirty="0">
                <a:solidFill>
                  <a:srgbClr val="244FA6"/>
                </a:solidFill>
              </a:rPr>
              <a:t> г.   в ИТЭФ (Москва),   </a:t>
            </a:r>
          </a:p>
          <a:p>
            <a:r>
              <a:rPr lang="ru-RU" sz="2200" b="0" dirty="0">
                <a:solidFill>
                  <a:srgbClr val="244FA6"/>
                </a:solidFill>
                <a:latin typeface="Times New Roman"/>
                <a:cs typeface="Times New Roman"/>
              </a:rPr>
              <a:t>	-  в </a:t>
            </a:r>
            <a:r>
              <a:rPr lang="ru-RU" sz="2200" dirty="0">
                <a:solidFill>
                  <a:srgbClr val="244FA6"/>
                </a:solidFill>
                <a:latin typeface="Times New Roman"/>
                <a:cs typeface="Times New Roman"/>
              </a:rPr>
              <a:t>1975</a:t>
            </a:r>
            <a:r>
              <a:rPr lang="ru-RU" sz="2200" b="0" dirty="0">
                <a:solidFill>
                  <a:srgbClr val="244FA6"/>
                </a:solidFill>
                <a:latin typeface="Times New Roman"/>
                <a:cs typeface="Times New Roman"/>
              </a:rPr>
              <a:t> г. в   ЛИЯФ (Гатчина).</a:t>
            </a:r>
          </a:p>
          <a:p>
            <a:pPr marL="342900" indent="-342900">
              <a:buFont typeface="Arial" panose="020B0604020202020204" pitchFamily="34" charset="0"/>
              <a:buChar char="•"/>
            </a:pPr>
            <a:endParaRPr lang="ru-RU" sz="2200" b="0" dirty="0">
              <a:solidFill>
                <a:srgbClr val="244FA6"/>
              </a:solidFill>
              <a:latin typeface="Times New Roman"/>
              <a:cs typeface="Times New Roman"/>
            </a:endParaRPr>
          </a:p>
          <a:p>
            <a:pPr marL="342900" indent="-342900">
              <a:buFont typeface="Arial" panose="020B0604020202020204" pitchFamily="34" charset="0"/>
              <a:buChar char="•"/>
            </a:pPr>
            <a:r>
              <a:rPr lang="ru-RU" sz="2200" b="0" dirty="0"/>
              <a:t>В </a:t>
            </a:r>
            <a:r>
              <a:rPr lang="ru-RU" sz="2200" dirty="0">
                <a:solidFill>
                  <a:srgbClr val="244FA6"/>
                </a:solidFill>
              </a:rPr>
              <a:t>1990</a:t>
            </a:r>
            <a:r>
              <a:rPr lang="ru-RU" sz="2200" b="0" dirty="0">
                <a:solidFill>
                  <a:srgbClr val="244FA6"/>
                </a:solidFill>
              </a:rPr>
              <a:t> г</a:t>
            </a:r>
            <a:r>
              <a:rPr lang="ru-RU" sz="2200" b="0" dirty="0"/>
              <a:t> в   Лома-Линде  (США) запущен первый медицинский протонный ускоритель. </a:t>
            </a:r>
          </a:p>
          <a:p>
            <a:pPr marL="342900" indent="-342900">
              <a:buFont typeface="Arial" panose="020B0604020202020204" pitchFamily="34" charset="0"/>
              <a:buChar char="•"/>
            </a:pPr>
            <a:endParaRPr lang="ru-RU" sz="2200" b="0" dirty="0"/>
          </a:p>
          <a:p>
            <a:pPr marL="342900" indent="-342900">
              <a:buFont typeface="Arial" panose="020B0604020202020204" pitchFamily="34" charset="0"/>
              <a:buChar char="•"/>
            </a:pPr>
            <a:r>
              <a:rPr lang="ru-RU" sz="2200" b="0" dirty="0"/>
              <a:t> </a:t>
            </a:r>
            <a:r>
              <a:rPr lang="ru-RU" sz="2200" dirty="0">
                <a:solidFill>
                  <a:srgbClr val="244FA6"/>
                </a:solidFill>
              </a:rPr>
              <a:t>2019 </a:t>
            </a:r>
            <a:r>
              <a:rPr lang="ru-RU" sz="2200" b="0" dirty="0">
                <a:solidFill>
                  <a:srgbClr val="244FA6"/>
                </a:solidFill>
              </a:rPr>
              <a:t>г.</a:t>
            </a:r>
            <a:r>
              <a:rPr lang="ru-RU" sz="2200" b="0" dirty="0"/>
              <a:t> В мире действует 84 и находится в стадии строительства и проектирования  еще 52 специализированных госпитальных центров протонной лучевой терапии.</a:t>
            </a:r>
          </a:p>
        </p:txBody>
      </p:sp>
      <p:pic>
        <p:nvPicPr>
          <p:cNvPr id="3" name="Рисунок 3" descr="Изображение выглядит как внутренний, потолок, белый, стол&#10;&#10;Описание создано с очень высокой степенью достоверности">
            <a:extLst>
              <a:ext uri="{FF2B5EF4-FFF2-40B4-BE49-F238E27FC236}">
                <a16:creationId xmlns:a16="http://schemas.microsoft.com/office/drawing/2014/main" id="{CED58CEF-BC90-47D7-9201-F8122B947DC7}"/>
              </a:ext>
            </a:extLst>
          </p:cNvPr>
          <p:cNvPicPr>
            <a:picLocks noChangeAspect="1"/>
          </p:cNvPicPr>
          <p:nvPr/>
        </p:nvPicPr>
        <p:blipFill>
          <a:blip r:embed="rId2"/>
          <a:stretch>
            <a:fillRect/>
          </a:stretch>
        </p:blipFill>
        <p:spPr>
          <a:xfrm>
            <a:off x="6484568" y="2780928"/>
            <a:ext cx="1944254" cy="1296169"/>
          </a:xfrm>
          <a:prstGeom prst="rect">
            <a:avLst/>
          </a:prstGeom>
        </p:spPr>
      </p:pic>
    </p:spTree>
    <p:extLst>
      <p:ext uri="{BB962C8B-B14F-4D97-AF65-F5344CB8AC3E}">
        <p14:creationId xmlns:p14="http://schemas.microsoft.com/office/powerpoint/2010/main" val="42173485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Объект 2">
            <a:extLst>
              <a:ext uri="{FF2B5EF4-FFF2-40B4-BE49-F238E27FC236}">
                <a16:creationId xmlns:a16="http://schemas.microsoft.com/office/drawing/2014/main" id="{A2A311BF-3500-4FAD-9561-C146703A48C5}"/>
              </a:ext>
            </a:extLst>
          </p:cNvPr>
          <p:cNvSpPr txBox="1">
            <a:spLocks/>
          </p:cNvSpPr>
          <p:nvPr/>
        </p:nvSpPr>
        <p:spPr>
          <a:xfrm>
            <a:off x="457200" y="1268760"/>
            <a:ext cx="8435280" cy="46355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r>
              <a:rPr lang="ru-RU" sz="2400" dirty="0"/>
              <a:t> </a:t>
            </a:r>
          </a:p>
        </p:txBody>
      </p:sp>
      <p:sp>
        <p:nvSpPr>
          <p:cNvPr id="7" name="object 2"/>
          <p:cNvSpPr txBox="1">
            <a:spLocks noChangeArrowheads="1"/>
          </p:cNvSpPr>
          <p:nvPr/>
        </p:nvSpPr>
        <p:spPr bwMode="auto">
          <a:xfrm>
            <a:off x="685564" y="374388"/>
            <a:ext cx="7914580" cy="443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2700" rIns="0" bIns="0">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spcBef>
                <a:spcPts val="100"/>
              </a:spcBef>
            </a:pPr>
            <a:r>
              <a:rPr lang="ru-RU" altLang="ru-RU" sz="2800" dirty="0">
                <a:solidFill>
                  <a:srgbClr val="FFFF00"/>
                </a:solidFill>
              </a:rPr>
              <a:t>КОБАЛЬТОВЫЕ УСТАНОВКИ</a:t>
            </a:r>
            <a:endParaRPr lang="ru-RU" altLang="ru-RU" sz="2800" dirty="0">
              <a:solidFill>
                <a:srgbClr val="FFFF00"/>
              </a:solidFill>
              <a:latin typeface="Arial" panose="020B0604020202020204" pitchFamily="34" charset="0"/>
              <a:cs typeface="Arial" panose="020B0604020202020204" pitchFamily="34" charset="0"/>
            </a:endParaRPr>
          </a:p>
        </p:txBody>
      </p:sp>
      <p:sp>
        <p:nvSpPr>
          <p:cNvPr id="2" name="Прямоугольник 1"/>
          <p:cNvSpPr/>
          <p:nvPr/>
        </p:nvSpPr>
        <p:spPr>
          <a:xfrm>
            <a:off x="380888" y="1412776"/>
            <a:ext cx="8219256" cy="3416320"/>
          </a:xfrm>
          <a:prstGeom prst="rect">
            <a:avLst/>
          </a:prstGeom>
        </p:spPr>
        <p:txBody>
          <a:bodyPr wrap="square">
            <a:spAutoFit/>
          </a:bodyPr>
          <a:lstStyle/>
          <a:p>
            <a:endParaRPr lang="ru-RU" b="0" dirty="0"/>
          </a:p>
          <a:p>
            <a:pPr marL="342900" indent="-342900">
              <a:spcAft>
                <a:spcPts val="600"/>
              </a:spcAft>
              <a:buClr>
                <a:schemeClr val="tx1"/>
              </a:buClr>
              <a:buFont typeface="Arial" panose="020B0604020202020204" pitchFamily="34" charset="0"/>
              <a:buChar char="•"/>
            </a:pPr>
            <a:r>
              <a:rPr lang="ru-RU" sz="2200" dirty="0">
                <a:solidFill>
                  <a:srgbClr val="244FA6"/>
                </a:solidFill>
              </a:rPr>
              <a:t>1951 </a:t>
            </a:r>
            <a:r>
              <a:rPr lang="ru-RU" sz="2200" b="0" dirty="0">
                <a:solidFill>
                  <a:srgbClr val="244FA6"/>
                </a:solidFill>
              </a:rPr>
              <a:t>г</a:t>
            </a:r>
            <a:r>
              <a:rPr lang="ru-RU" sz="2200" b="0" dirty="0"/>
              <a:t>. В Канаде фирмой, имеющей современное название MDS </a:t>
            </a:r>
            <a:r>
              <a:rPr lang="ru-RU" sz="2200" b="0" dirty="0" err="1"/>
              <a:t>Nordion</a:t>
            </a:r>
            <a:r>
              <a:rPr lang="ru-RU" sz="2200" b="0" dirty="0"/>
              <a:t> запущен первый аппарат для лучевой терапии с источником 60Со. </a:t>
            </a:r>
          </a:p>
          <a:p>
            <a:pPr marL="342900" indent="-342900">
              <a:spcAft>
                <a:spcPts val="600"/>
              </a:spcAft>
              <a:buClr>
                <a:schemeClr val="tx1"/>
              </a:buClr>
              <a:buFont typeface="Arial" panose="020B0604020202020204" pitchFamily="34" charset="0"/>
              <a:buChar char="•"/>
            </a:pPr>
            <a:r>
              <a:rPr lang="ru-RU" sz="2200" dirty="0">
                <a:solidFill>
                  <a:srgbClr val="244FA6"/>
                </a:solidFill>
              </a:rPr>
              <a:t>1970</a:t>
            </a:r>
            <a:r>
              <a:rPr lang="ru-RU" sz="2200" b="0" dirty="0">
                <a:solidFill>
                  <a:srgbClr val="244FA6"/>
                </a:solidFill>
              </a:rPr>
              <a:t>-е годы</a:t>
            </a:r>
            <a:r>
              <a:rPr lang="ru-RU" sz="2200" b="0" dirty="0"/>
              <a:t>. Их число достигало 17 тысяч.</a:t>
            </a:r>
          </a:p>
          <a:p>
            <a:pPr marL="342900" indent="-342900">
              <a:spcAft>
                <a:spcPts val="600"/>
              </a:spcAft>
              <a:buClr>
                <a:schemeClr val="tx1"/>
              </a:buClr>
              <a:buFont typeface="Arial" panose="020B0604020202020204" pitchFamily="34" charset="0"/>
              <a:buChar char="•"/>
            </a:pPr>
            <a:r>
              <a:rPr lang="ru-RU" sz="2200" dirty="0">
                <a:solidFill>
                  <a:srgbClr val="244FA6"/>
                </a:solidFill>
              </a:rPr>
              <a:t>2019</a:t>
            </a:r>
            <a:r>
              <a:rPr lang="ru-RU" sz="2200" b="0" dirty="0">
                <a:solidFill>
                  <a:srgbClr val="244FA6"/>
                </a:solidFill>
              </a:rPr>
              <a:t> г.</a:t>
            </a:r>
            <a:r>
              <a:rPr lang="ru-RU" sz="2200" b="0" dirty="0"/>
              <a:t> В мире действует 2000 кобальтовых установок,</a:t>
            </a:r>
          </a:p>
          <a:p>
            <a:pPr>
              <a:spcAft>
                <a:spcPts val="600"/>
              </a:spcAft>
            </a:pPr>
            <a:r>
              <a:rPr lang="ru-RU" sz="2200" b="0" dirty="0"/>
              <a:t>      в России – 237</a:t>
            </a:r>
          </a:p>
          <a:p>
            <a:pPr marL="342900" indent="-342900">
              <a:buFontTx/>
              <a:buChar char="-"/>
            </a:pPr>
            <a:endParaRPr lang="ru-RU" sz="2200" b="0" dirty="0"/>
          </a:p>
          <a:p>
            <a:pPr marL="342900" indent="-342900">
              <a:buFontTx/>
              <a:buChar char="-"/>
            </a:pPr>
            <a:endParaRPr lang="ru-RU" sz="2200" b="0" dirty="0"/>
          </a:p>
        </p:txBody>
      </p:sp>
      <p:pic>
        <p:nvPicPr>
          <p:cNvPr id="3" name="Рисунок 3" descr="Изображение выглядит как внутренний, прибор, стол, сидит&#10;&#10;Описание создано с очень высокой степенью достоверности">
            <a:extLst>
              <a:ext uri="{FF2B5EF4-FFF2-40B4-BE49-F238E27FC236}">
                <a16:creationId xmlns:a16="http://schemas.microsoft.com/office/drawing/2014/main" id="{0CE77991-5169-4541-912B-66BA87A9CDC7}"/>
              </a:ext>
            </a:extLst>
          </p:cNvPr>
          <p:cNvPicPr>
            <a:picLocks noChangeAspect="1"/>
          </p:cNvPicPr>
          <p:nvPr/>
        </p:nvPicPr>
        <p:blipFill>
          <a:blip r:embed="rId2"/>
          <a:stretch>
            <a:fillRect/>
          </a:stretch>
        </p:blipFill>
        <p:spPr>
          <a:xfrm>
            <a:off x="3419872" y="3861048"/>
            <a:ext cx="5057954" cy="2550543"/>
          </a:xfrm>
          <a:prstGeom prst="rect">
            <a:avLst/>
          </a:prstGeom>
        </p:spPr>
      </p:pic>
    </p:spTree>
    <p:extLst>
      <p:ext uri="{BB962C8B-B14F-4D97-AF65-F5344CB8AC3E}">
        <p14:creationId xmlns:p14="http://schemas.microsoft.com/office/powerpoint/2010/main" val="14173596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2"/>
          <p:cNvSpPr txBox="1">
            <a:spLocks noChangeArrowheads="1"/>
          </p:cNvSpPr>
          <p:nvPr/>
        </p:nvSpPr>
        <p:spPr bwMode="auto">
          <a:xfrm>
            <a:off x="545852" y="332656"/>
            <a:ext cx="7914580" cy="443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2700" rIns="0" bIns="0">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ts val="100"/>
              </a:spcBef>
            </a:pPr>
            <a:r>
              <a:rPr lang="ru-RU" sz="2800" dirty="0">
                <a:solidFill>
                  <a:srgbClr val="FFFF00"/>
                </a:solidFill>
              </a:rPr>
              <a:t>ЛАЗЕРЫ В МЕДИЦИНЕ</a:t>
            </a:r>
            <a:endParaRPr lang="ru-RU" altLang="ru-RU" sz="2800" dirty="0">
              <a:solidFill>
                <a:srgbClr val="FFFF00"/>
              </a:solidFill>
              <a:latin typeface="Arial" panose="020B0604020202020204" pitchFamily="34" charset="0"/>
              <a:cs typeface="Arial" panose="020B0604020202020204" pitchFamily="34" charset="0"/>
            </a:endParaRPr>
          </a:p>
        </p:txBody>
      </p:sp>
      <p:sp>
        <p:nvSpPr>
          <p:cNvPr id="2" name="Прямоугольник 1"/>
          <p:cNvSpPr/>
          <p:nvPr/>
        </p:nvSpPr>
        <p:spPr>
          <a:xfrm>
            <a:off x="342185" y="1432128"/>
            <a:ext cx="8570974" cy="5324535"/>
          </a:xfrm>
          <a:prstGeom prst="rect">
            <a:avLst/>
          </a:prstGeom>
        </p:spPr>
        <p:txBody>
          <a:bodyPr wrap="square">
            <a:spAutoFit/>
          </a:bodyPr>
          <a:lstStyle/>
          <a:p>
            <a:r>
              <a:rPr lang="ru-RU" dirty="0">
                <a:solidFill>
                  <a:srgbClr val="244FA6"/>
                </a:solidFill>
              </a:rPr>
              <a:t>1954 </a:t>
            </a:r>
            <a:r>
              <a:rPr lang="ru-RU" dirty="0" err="1">
                <a:solidFill>
                  <a:srgbClr val="244FA6"/>
                </a:solidFill>
              </a:rPr>
              <a:t>г</a:t>
            </a:r>
            <a:r>
              <a:rPr lang="ru-RU" b="0" dirty="0" err="1"/>
              <a:t>о</a:t>
            </a:r>
            <a:r>
              <a:rPr lang="ru-RU" b="0" dirty="0"/>
              <a:t>  Лазер. советскими физиками </a:t>
            </a:r>
            <a:r>
              <a:rPr lang="ru-RU" i="1" dirty="0"/>
              <a:t>А.М. Прохоровым и Н.Г. Басовым </a:t>
            </a:r>
            <a:r>
              <a:rPr lang="ru-RU" b="0" dirty="0"/>
              <a:t>одновременно с американским физиком </a:t>
            </a:r>
            <a:r>
              <a:rPr lang="ru-RU" i="1" dirty="0"/>
              <a:t>Ч. </a:t>
            </a:r>
            <a:r>
              <a:rPr lang="ru-RU" i="1" dirty="0" err="1"/>
              <a:t>Таунсом</a:t>
            </a:r>
            <a:r>
              <a:rPr lang="ru-RU" i="1" dirty="0"/>
              <a:t>  </a:t>
            </a:r>
            <a:r>
              <a:rPr lang="ru-RU" b="0" dirty="0"/>
              <a:t>создан лазер.</a:t>
            </a:r>
          </a:p>
          <a:p>
            <a:endParaRPr lang="ru-RU" b="0" dirty="0"/>
          </a:p>
          <a:p>
            <a:r>
              <a:rPr lang="ru-RU" b="0" dirty="0">
                <a:solidFill>
                  <a:srgbClr val="244FA6"/>
                </a:solidFill>
              </a:rPr>
              <a:t>Конец  </a:t>
            </a:r>
            <a:r>
              <a:rPr lang="ru-RU" dirty="0">
                <a:solidFill>
                  <a:srgbClr val="244FA6"/>
                </a:solidFill>
              </a:rPr>
              <a:t>1960</a:t>
            </a:r>
            <a:r>
              <a:rPr lang="ru-RU" b="0" dirty="0">
                <a:solidFill>
                  <a:srgbClr val="244FA6"/>
                </a:solidFill>
              </a:rPr>
              <a:t>-х годов</a:t>
            </a:r>
            <a:r>
              <a:rPr lang="ru-RU" b="0" dirty="0"/>
              <a:t>. в СССР возникла лазерная терапия. </a:t>
            </a:r>
          </a:p>
          <a:p>
            <a:r>
              <a:rPr lang="ru-RU" b="0" dirty="0"/>
              <a:t>В это же время был создан институт лазерной медицины.</a:t>
            </a:r>
          </a:p>
          <a:p>
            <a:endParaRPr lang="ru-RU" b="0" dirty="0"/>
          </a:p>
          <a:p>
            <a:r>
              <a:rPr lang="ru-RU" dirty="0">
                <a:solidFill>
                  <a:srgbClr val="244FA6"/>
                </a:solidFill>
              </a:rPr>
              <a:t>1970-</a:t>
            </a:r>
            <a:r>
              <a:rPr lang="ru-RU" b="0" dirty="0">
                <a:solidFill>
                  <a:srgbClr val="244FA6"/>
                </a:solidFill>
              </a:rPr>
              <a:t>е годы </a:t>
            </a:r>
            <a:r>
              <a:rPr lang="ru-RU" b="0" dirty="0"/>
              <a:t>Возникла лазерная хирургия.</a:t>
            </a:r>
          </a:p>
          <a:p>
            <a:endParaRPr lang="ru-RU" b="0" dirty="0"/>
          </a:p>
          <a:p>
            <a:r>
              <a:rPr lang="ru-RU" dirty="0">
                <a:solidFill>
                  <a:srgbClr val="244FA6"/>
                </a:solidFill>
              </a:rPr>
              <a:t>2003 </a:t>
            </a:r>
            <a:r>
              <a:rPr lang="ru-RU" b="0" dirty="0">
                <a:solidFill>
                  <a:srgbClr val="244FA6"/>
                </a:solidFill>
              </a:rPr>
              <a:t>г</a:t>
            </a:r>
            <a:r>
              <a:rPr lang="ru-RU" b="0" dirty="0"/>
              <a:t>. Россия. Физики и медики из </a:t>
            </a:r>
          </a:p>
          <a:p>
            <a:r>
              <a:rPr lang="ru-RU" b="0" i="1" dirty="0"/>
              <a:t>Нижнего Новгорода  </a:t>
            </a:r>
            <a:r>
              <a:rPr lang="ru-RU" b="0" dirty="0"/>
              <a:t>первыми в мире </a:t>
            </a:r>
          </a:p>
          <a:p>
            <a:r>
              <a:rPr lang="ru-RU" b="0" dirty="0"/>
              <a:t>составили атласы оптических </a:t>
            </a:r>
          </a:p>
          <a:p>
            <a:r>
              <a:rPr lang="ru-RU" b="0" dirty="0" err="1"/>
              <a:t>томограмм</a:t>
            </a:r>
            <a:r>
              <a:rPr lang="ru-RU" b="0" dirty="0"/>
              <a:t> практически всех </a:t>
            </a:r>
          </a:p>
          <a:p>
            <a:r>
              <a:rPr lang="ru-RU" b="0" dirty="0"/>
              <a:t>внутренних органов.</a:t>
            </a:r>
          </a:p>
          <a:p>
            <a:endParaRPr lang="ru-RU" b="0" dirty="0"/>
          </a:p>
          <a:p>
            <a:endParaRPr lang="ru-RU" b="0" dirty="0"/>
          </a:p>
          <a:p>
            <a:endParaRPr lang="ru-RU" b="0" dirty="0"/>
          </a:p>
          <a:p>
            <a:endParaRPr lang="ru-RU" b="0" dirty="0"/>
          </a:p>
        </p:txBody>
      </p:sp>
      <p:pic>
        <p:nvPicPr>
          <p:cNvPr id="4" name="Picture 3"/>
          <p:cNvPicPr>
            <a:picLocks noChangeAspect="1" noChangeArrowheads="1"/>
          </p:cNvPicPr>
          <p:nvPr/>
        </p:nvPicPr>
        <p:blipFill>
          <a:blip r:embed="rId2"/>
          <a:srcRect/>
          <a:stretch>
            <a:fillRect/>
          </a:stretch>
        </p:blipFill>
        <p:spPr bwMode="auto">
          <a:xfrm>
            <a:off x="5148064" y="3717032"/>
            <a:ext cx="3464706" cy="2318867"/>
          </a:xfrm>
          <a:prstGeom prst="rect">
            <a:avLst/>
          </a:prstGeom>
          <a:noFill/>
          <a:ln w="9525">
            <a:noFill/>
            <a:miter lim="800000"/>
            <a:headEnd/>
            <a:tailEnd/>
          </a:ln>
        </p:spPr>
      </p:pic>
    </p:spTree>
    <p:extLst>
      <p:ext uri="{BB962C8B-B14F-4D97-AF65-F5344CB8AC3E}">
        <p14:creationId xmlns:p14="http://schemas.microsoft.com/office/powerpoint/2010/main" val="23726124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79512" y="1340768"/>
            <a:ext cx="5256584" cy="5170646"/>
          </a:xfrm>
          <a:prstGeom prst="rect">
            <a:avLst/>
          </a:prstGeom>
        </p:spPr>
        <p:txBody>
          <a:bodyPr wrap="square">
            <a:spAutoFit/>
          </a:bodyPr>
          <a:lstStyle/>
          <a:p>
            <a:endParaRPr lang="ru-RU" sz="2200" b="0" dirty="0"/>
          </a:p>
          <a:p>
            <a:r>
              <a:rPr lang="ru-RU" sz="2200" dirty="0">
                <a:solidFill>
                  <a:srgbClr val="244FA6"/>
                </a:solidFill>
              </a:rPr>
              <a:t>1970-</a:t>
            </a:r>
            <a:r>
              <a:rPr lang="ru-RU" sz="2200" b="0" dirty="0">
                <a:solidFill>
                  <a:srgbClr val="244FA6"/>
                </a:solidFill>
              </a:rPr>
              <a:t>е годы</a:t>
            </a:r>
            <a:r>
              <a:rPr lang="ru-RU" sz="2200" b="0" dirty="0"/>
              <a:t>. Возникла лазерная хирургия.</a:t>
            </a:r>
          </a:p>
          <a:p>
            <a:r>
              <a:rPr lang="ru-RU" sz="2200" b="0" dirty="0"/>
              <a:t> </a:t>
            </a:r>
            <a:endParaRPr lang="en-US" sz="2200" b="0" dirty="0"/>
          </a:p>
          <a:p>
            <a:pPr indent="715963"/>
            <a:endParaRPr lang="ru-RU" sz="2200" b="0" dirty="0"/>
          </a:p>
          <a:p>
            <a:pPr indent="715963" algn="just"/>
            <a:r>
              <a:rPr lang="ru-RU" sz="2200" b="0" dirty="0"/>
              <a:t>В медицине лазерное излучение находит все более широкое применение. Наша страна первой в мире стала развивать методы лечения и диагностики в медицине с использованием лазерного излучения. К методам применения лазерного излучения в медицине относится хирургия, терапия внутренних органов и диагностика.</a:t>
            </a:r>
          </a:p>
          <a:p>
            <a:endParaRPr lang="ru-RU" sz="2200" b="0" dirty="0"/>
          </a:p>
          <a:p>
            <a:endParaRPr lang="ru-RU" sz="2200" b="0" dirty="0"/>
          </a:p>
        </p:txBody>
      </p:sp>
      <p:pic>
        <p:nvPicPr>
          <p:cNvPr id="5" name="Picture 7"/>
          <p:cNvPicPr>
            <a:picLocks noChangeAspect="1" noChangeArrowheads="1"/>
          </p:cNvPicPr>
          <p:nvPr/>
        </p:nvPicPr>
        <p:blipFill>
          <a:blip r:embed="rId2"/>
          <a:srcRect/>
          <a:stretch>
            <a:fillRect/>
          </a:stretch>
        </p:blipFill>
        <p:spPr bwMode="auto">
          <a:xfrm>
            <a:off x="5796136" y="1484784"/>
            <a:ext cx="3121893" cy="4263429"/>
          </a:xfrm>
          <a:prstGeom prst="rect">
            <a:avLst/>
          </a:prstGeom>
          <a:noFill/>
          <a:ln w="9525">
            <a:noFill/>
            <a:miter lim="800000"/>
            <a:headEnd/>
            <a:tailEnd/>
          </a:ln>
        </p:spPr>
      </p:pic>
      <p:sp>
        <p:nvSpPr>
          <p:cNvPr id="6" name="object 2"/>
          <p:cNvSpPr txBox="1">
            <a:spLocks noGrp="1" noChangeArrowheads="1"/>
          </p:cNvSpPr>
          <p:nvPr>
            <p:ph type="title"/>
          </p:nvPr>
        </p:nvSpPr>
        <p:spPr bwMode="auto">
          <a:xfrm>
            <a:off x="323528" y="266530"/>
            <a:ext cx="8229600" cy="423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2700" rIns="0" bIns="0">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spcBef>
                <a:spcPts val="100"/>
              </a:spcBef>
            </a:pPr>
            <a:r>
              <a:rPr lang="ru-RU" sz="2800" b="1" dirty="0">
                <a:solidFill>
                  <a:srgbClr val="FFFF00"/>
                </a:solidFill>
              </a:rPr>
              <a:t>ЛАЗЕРЫ В МЕДИЦИНЕ</a:t>
            </a:r>
            <a:endParaRPr lang="ru-RU" altLang="ru-RU" sz="2800" b="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798097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Объект 2">
            <a:extLst>
              <a:ext uri="{FF2B5EF4-FFF2-40B4-BE49-F238E27FC236}">
                <a16:creationId xmlns:a16="http://schemas.microsoft.com/office/drawing/2014/main" id="{A2A311BF-3500-4FAD-9561-C146703A48C5}"/>
              </a:ext>
            </a:extLst>
          </p:cNvPr>
          <p:cNvSpPr txBox="1">
            <a:spLocks/>
          </p:cNvSpPr>
          <p:nvPr/>
        </p:nvSpPr>
        <p:spPr>
          <a:xfrm>
            <a:off x="457200" y="1268760"/>
            <a:ext cx="8435280" cy="46355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r>
              <a:rPr lang="ru-RU" sz="2400" dirty="0"/>
              <a:t> </a:t>
            </a:r>
          </a:p>
        </p:txBody>
      </p:sp>
      <p:sp>
        <p:nvSpPr>
          <p:cNvPr id="7" name="object 2"/>
          <p:cNvSpPr txBox="1">
            <a:spLocks noChangeArrowheads="1"/>
          </p:cNvSpPr>
          <p:nvPr/>
        </p:nvSpPr>
        <p:spPr bwMode="auto">
          <a:xfrm>
            <a:off x="683568" y="207150"/>
            <a:ext cx="7914580" cy="443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2700" rIns="0" bIns="0">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ts val="100"/>
              </a:spcBef>
            </a:pPr>
            <a:r>
              <a:rPr lang="ru-RU" altLang="ru-RU" sz="2800" dirty="0">
                <a:solidFill>
                  <a:srgbClr val="FFFF00"/>
                </a:solidFill>
              </a:rPr>
              <a:t>Стереотаксическая хирургия</a:t>
            </a:r>
            <a:endParaRPr lang="ru-RU" altLang="ru-RU" sz="2800" dirty="0">
              <a:solidFill>
                <a:srgbClr val="FFFF00"/>
              </a:solidFill>
              <a:latin typeface="Arial" panose="020B0604020202020204" pitchFamily="34" charset="0"/>
              <a:cs typeface="Arial" panose="020B0604020202020204" pitchFamily="34" charset="0"/>
            </a:endParaRPr>
          </a:p>
        </p:txBody>
      </p:sp>
      <p:sp>
        <p:nvSpPr>
          <p:cNvPr id="2" name="Прямоугольник 1"/>
          <p:cNvSpPr/>
          <p:nvPr/>
        </p:nvSpPr>
        <p:spPr>
          <a:xfrm>
            <a:off x="467544" y="1268760"/>
            <a:ext cx="2304256" cy="707886"/>
          </a:xfrm>
          <a:prstGeom prst="rect">
            <a:avLst/>
          </a:prstGeom>
        </p:spPr>
        <p:txBody>
          <a:bodyPr wrap="square">
            <a:spAutoFit/>
          </a:bodyPr>
          <a:lstStyle/>
          <a:p>
            <a:pPr algn="ctr"/>
            <a:r>
              <a:rPr lang="ru-RU" dirty="0">
                <a:solidFill>
                  <a:srgbClr val="244FA6"/>
                </a:solidFill>
              </a:rPr>
              <a:t>ГАММА-НОЖ </a:t>
            </a:r>
          </a:p>
          <a:p>
            <a:pPr algn="ctr"/>
            <a:r>
              <a:rPr lang="ru-RU" dirty="0">
                <a:solidFill>
                  <a:srgbClr val="244FA6"/>
                </a:solidFill>
              </a:rPr>
              <a:t>Конец 1940-х гг. </a:t>
            </a:r>
          </a:p>
        </p:txBody>
      </p:sp>
      <p:sp>
        <p:nvSpPr>
          <p:cNvPr id="3" name="TextBox 2"/>
          <p:cNvSpPr txBox="1"/>
          <p:nvPr/>
        </p:nvSpPr>
        <p:spPr>
          <a:xfrm>
            <a:off x="3347864" y="1268760"/>
            <a:ext cx="1944216" cy="707886"/>
          </a:xfrm>
          <a:prstGeom prst="rect">
            <a:avLst/>
          </a:prstGeom>
          <a:noFill/>
        </p:spPr>
        <p:txBody>
          <a:bodyPr wrap="square" rtlCol="0">
            <a:spAutoFit/>
          </a:bodyPr>
          <a:lstStyle/>
          <a:p>
            <a:pPr algn="ctr"/>
            <a:r>
              <a:rPr lang="ru-RU" dirty="0">
                <a:solidFill>
                  <a:srgbClr val="244FA6"/>
                </a:solidFill>
              </a:rPr>
              <a:t>КИБЕР-НОЖ</a:t>
            </a:r>
            <a:r>
              <a:rPr lang="ru-RU" i="1" dirty="0">
                <a:solidFill>
                  <a:srgbClr val="244FA6"/>
                </a:solidFill>
              </a:rPr>
              <a:t> </a:t>
            </a:r>
            <a:r>
              <a:rPr lang="ru-RU" dirty="0">
                <a:solidFill>
                  <a:srgbClr val="244FA6"/>
                </a:solidFill>
              </a:rPr>
              <a:t> 1992 год</a:t>
            </a:r>
          </a:p>
        </p:txBody>
      </p:sp>
      <p:sp>
        <p:nvSpPr>
          <p:cNvPr id="4" name="TextBox 3"/>
          <p:cNvSpPr txBox="1"/>
          <p:nvPr/>
        </p:nvSpPr>
        <p:spPr>
          <a:xfrm>
            <a:off x="5940152" y="1268760"/>
            <a:ext cx="2952328" cy="1015663"/>
          </a:xfrm>
          <a:prstGeom prst="rect">
            <a:avLst/>
          </a:prstGeom>
          <a:noFill/>
        </p:spPr>
        <p:txBody>
          <a:bodyPr wrap="square" rtlCol="0">
            <a:spAutoFit/>
          </a:bodyPr>
          <a:lstStyle/>
          <a:p>
            <a:pPr algn="ctr"/>
            <a:r>
              <a:rPr lang="ru-RU" dirty="0">
                <a:solidFill>
                  <a:srgbClr val="244FA6"/>
                </a:solidFill>
              </a:rPr>
              <a:t>ТОМОТЕРАПИЯ</a:t>
            </a:r>
          </a:p>
          <a:p>
            <a:pPr algn="ctr"/>
            <a:r>
              <a:rPr lang="ru-RU" dirty="0">
                <a:solidFill>
                  <a:srgbClr val="244FA6"/>
                </a:solidFill>
              </a:rPr>
              <a:t> 2000-е годы</a:t>
            </a:r>
          </a:p>
          <a:p>
            <a:endParaRPr lang="ru-RU" dirty="0"/>
          </a:p>
        </p:txBody>
      </p:sp>
      <p:pic>
        <p:nvPicPr>
          <p:cNvPr id="8" name="Picture 4"/>
          <p:cNvPicPr>
            <a:picLocks noChangeAspect="1" noChangeArrowheads="1"/>
          </p:cNvPicPr>
          <p:nvPr/>
        </p:nvPicPr>
        <p:blipFill>
          <a:blip r:embed="rId2"/>
          <a:srcRect/>
          <a:stretch>
            <a:fillRect/>
          </a:stretch>
        </p:blipFill>
        <p:spPr bwMode="auto">
          <a:xfrm>
            <a:off x="2394270" y="4149080"/>
            <a:ext cx="3553346" cy="2330418"/>
          </a:xfrm>
          <a:prstGeom prst="rect">
            <a:avLst/>
          </a:prstGeom>
          <a:noFill/>
          <a:ln w="9525">
            <a:noFill/>
            <a:miter lim="800000"/>
            <a:headEnd/>
            <a:tailEnd/>
          </a:ln>
        </p:spPr>
      </p:pic>
      <p:pic>
        <p:nvPicPr>
          <p:cNvPr id="9" name="Picture 3"/>
          <p:cNvPicPr>
            <a:picLocks noChangeAspect="1" noChangeArrowheads="1"/>
          </p:cNvPicPr>
          <p:nvPr/>
        </p:nvPicPr>
        <p:blipFill>
          <a:blip r:embed="rId3"/>
          <a:srcRect/>
          <a:stretch>
            <a:fillRect/>
          </a:stretch>
        </p:blipFill>
        <p:spPr bwMode="auto">
          <a:xfrm>
            <a:off x="51631" y="2060848"/>
            <a:ext cx="2864185" cy="2323281"/>
          </a:xfrm>
          <a:prstGeom prst="rect">
            <a:avLst/>
          </a:prstGeom>
          <a:noFill/>
          <a:ln w="9525">
            <a:noFill/>
            <a:miter lim="800000"/>
            <a:headEnd/>
            <a:tailEnd/>
          </a:ln>
        </p:spPr>
      </p:pic>
      <p:pic>
        <p:nvPicPr>
          <p:cNvPr id="10" name="Рисунок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2630" y="2060848"/>
            <a:ext cx="3627369" cy="2361550"/>
          </a:xfrm>
          <a:prstGeom prst="rect">
            <a:avLst/>
          </a:prstGeom>
        </p:spPr>
      </p:pic>
    </p:spTree>
    <p:extLst>
      <p:ext uri="{BB962C8B-B14F-4D97-AF65-F5344CB8AC3E}">
        <p14:creationId xmlns:p14="http://schemas.microsoft.com/office/powerpoint/2010/main" val="2399593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2"/>
          <p:cNvSpPr txBox="1">
            <a:spLocks noChangeArrowheads="1"/>
          </p:cNvSpPr>
          <p:nvPr/>
        </p:nvSpPr>
        <p:spPr bwMode="auto">
          <a:xfrm>
            <a:off x="685564" y="374388"/>
            <a:ext cx="7914580" cy="443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2700" rIns="0" bIns="0">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spcBef>
                <a:spcPts val="100"/>
              </a:spcBef>
            </a:pPr>
            <a:r>
              <a:rPr lang="ru-RU" altLang="ru-RU" sz="2800" dirty="0">
                <a:solidFill>
                  <a:srgbClr val="FFFF00"/>
                </a:solidFill>
              </a:rPr>
              <a:t>РЕНТГЕНОДИАГНОСТИКА</a:t>
            </a:r>
            <a:endParaRPr lang="ru-RU" altLang="ru-RU" sz="2800" dirty="0">
              <a:solidFill>
                <a:srgbClr val="FFFF00"/>
              </a:solidFill>
              <a:latin typeface="Arial" panose="020B0604020202020204" pitchFamily="34" charset="0"/>
              <a:cs typeface="Arial" panose="020B0604020202020204" pitchFamily="34" charset="0"/>
            </a:endParaRPr>
          </a:p>
        </p:txBody>
      </p:sp>
      <p:sp>
        <p:nvSpPr>
          <p:cNvPr id="2" name="Прямоугольник 1"/>
          <p:cNvSpPr/>
          <p:nvPr/>
        </p:nvSpPr>
        <p:spPr>
          <a:xfrm>
            <a:off x="377707" y="1196752"/>
            <a:ext cx="8219256" cy="5478423"/>
          </a:xfrm>
          <a:prstGeom prst="rect">
            <a:avLst/>
          </a:prstGeom>
        </p:spPr>
        <p:txBody>
          <a:bodyPr wrap="square">
            <a:spAutoFit/>
          </a:bodyPr>
          <a:lstStyle/>
          <a:p>
            <a:r>
              <a:rPr lang="ru-RU" sz="2200" dirty="0">
                <a:solidFill>
                  <a:srgbClr val="0067B4"/>
                </a:solidFill>
              </a:rPr>
              <a:t>Компьютерная  томография</a:t>
            </a:r>
            <a:r>
              <a:rPr lang="ru-RU" sz="2200" b="0" dirty="0">
                <a:solidFill>
                  <a:srgbClr val="0067B4"/>
                </a:solidFill>
              </a:rPr>
              <a:t>. </a:t>
            </a:r>
          </a:p>
          <a:p>
            <a:r>
              <a:rPr lang="ru-RU" sz="2200" b="0" dirty="0"/>
              <a:t>В </a:t>
            </a:r>
            <a:r>
              <a:rPr lang="ru-RU" sz="2200" dirty="0">
                <a:solidFill>
                  <a:srgbClr val="0067B4"/>
                </a:solidFill>
              </a:rPr>
              <a:t>1972</a:t>
            </a:r>
            <a:r>
              <a:rPr lang="ru-RU" sz="2200" b="0" dirty="0">
                <a:solidFill>
                  <a:srgbClr val="0067B4"/>
                </a:solidFill>
              </a:rPr>
              <a:t> г.</a:t>
            </a:r>
            <a:r>
              <a:rPr lang="ru-RU" sz="2200" b="0" dirty="0">
                <a:solidFill>
                  <a:srgbClr val="0070C0"/>
                </a:solidFill>
              </a:rPr>
              <a:t> </a:t>
            </a:r>
            <a:r>
              <a:rPr lang="ru-RU" sz="2200" b="0" dirty="0"/>
              <a:t>английским физиком </a:t>
            </a:r>
            <a:r>
              <a:rPr lang="ru-RU" sz="2200" i="1" dirty="0"/>
              <a:t>Годфри </a:t>
            </a:r>
            <a:r>
              <a:rPr lang="ru-RU" sz="2200" i="1" dirty="0" err="1"/>
              <a:t>Хаунсфилдом</a:t>
            </a:r>
            <a:r>
              <a:rPr lang="ru-RU" sz="2200" i="1" dirty="0"/>
              <a:t> </a:t>
            </a:r>
            <a:r>
              <a:rPr lang="ru-RU" sz="2200" b="0" dirty="0"/>
              <a:t>был создан первый такой прибор и опробован в клинике.   </a:t>
            </a:r>
          </a:p>
          <a:p>
            <a:endParaRPr lang="ru-RU" sz="2200" b="0" dirty="0"/>
          </a:p>
          <a:p>
            <a:endParaRPr lang="ru-RU" sz="2200" b="0" dirty="0"/>
          </a:p>
          <a:p>
            <a:endParaRPr lang="ru-RU" sz="2200" b="0" dirty="0"/>
          </a:p>
          <a:p>
            <a:endParaRPr lang="ru-RU" sz="2200" b="0" dirty="0"/>
          </a:p>
          <a:p>
            <a:endParaRPr lang="ru-RU" sz="2200" b="0" dirty="0"/>
          </a:p>
          <a:p>
            <a:endParaRPr lang="ru-RU" sz="2200" b="0" dirty="0"/>
          </a:p>
          <a:p>
            <a:endParaRPr lang="ru-RU" sz="2200" b="0" dirty="0"/>
          </a:p>
          <a:p>
            <a:endParaRPr lang="ru-RU" sz="2200" b="0" dirty="0"/>
          </a:p>
          <a:p>
            <a:endParaRPr lang="ru-RU" sz="2200" b="0" dirty="0"/>
          </a:p>
          <a:p>
            <a:endParaRPr lang="ru-RU" sz="2200" b="0" dirty="0"/>
          </a:p>
          <a:p>
            <a:endParaRPr lang="ru-RU" sz="2200" b="0" dirty="0"/>
          </a:p>
          <a:p>
            <a:r>
              <a:rPr lang="ru-RU" sz="2200" b="0" dirty="0"/>
              <a:t>за последующие 45 лет  создано  </a:t>
            </a:r>
            <a:r>
              <a:rPr lang="ru-RU" sz="2200" dirty="0">
                <a:solidFill>
                  <a:srgbClr val="0067B4"/>
                </a:solidFill>
              </a:rPr>
              <a:t>семь поколений </a:t>
            </a:r>
            <a:r>
              <a:rPr lang="ru-RU" sz="2200" b="0" dirty="0"/>
              <a:t>КТ-томографов</a:t>
            </a:r>
            <a:r>
              <a:rPr lang="ru-RU" b="0" dirty="0"/>
              <a:t>. </a:t>
            </a:r>
          </a:p>
          <a:p>
            <a:endParaRPr lang="ru-RU" b="0" dirty="0"/>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9712" y="2492896"/>
            <a:ext cx="4261104" cy="3139440"/>
          </a:xfrm>
          <a:prstGeom prst="rect">
            <a:avLst/>
          </a:prstGeom>
        </p:spPr>
      </p:pic>
    </p:spTree>
    <p:extLst>
      <p:ext uri="{BB962C8B-B14F-4D97-AF65-F5344CB8AC3E}">
        <p14:creationId xmlns:p14="http://schemas.microsoft.com/office/powerpoint/2010/main" val="12778907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Объект 2">
            <a:extLst>
              <a:ext uri="{FF2B5EF4-FFF2-40B4-BE49-F238E27FC236}">
                <a16:creationId xmlns:a16="http://schemas.microsoft.com/office/drawing/2014/main" id="{A2A311BF-3500-4FAD-9561-C146703A48C5}"/>
              </a:ext>
            </a:extLst>
          </p:cNvPr>
          <p:cNvSpPr txBox="1">
            <a:spLocks/>
          </p:cNvSpPr>
          <p:nvPr/>
        </p:nvSpPr>
        <p:spPr>
          <a:xfrm>
            <a:off x="179512" y="1268760"/>
            <a:ext cx="8712968" cy="5472608"/>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just"/>
            <a:r>
              <a:rPr lang="ru-RU" sz="2400" dirty="0"/>
              <a:t> </a:t>
            </a:r>
          </a:p>
        </p:txBody>
      </p:sp>
      <p:sp>
        <p:nvSpPr>
          <p:cNvPr id="7" name="object 2"/>
          <p:cNvSpPr txBox="1">
            <a:spLocks noChangeArrowheads="1"/>
          </p:cNvSpPr>
          <p:nvPr/>
        </p:nvSpPr>
        <p:spPr bwMode="auto">
          <a:xfrm>
            <a:off x="685564" y="374388"/>
            <a:ext cx="7914580" cy="443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2700" rIns="0" bIns="0">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ts val="100"/>
              </a:spcBef>
            </a:pPr>
            <a:r>
              <a:rPr lang="ru-RU" altLang="ru-RU" sz="2800" dirty="0">
                <a:solidFill>
                  <a:srgbClr val="FFFF00"/>
                </a:solidFill>
              </a:rPr>
              <a:t>РАДИОНУКЛИДНАЯ ДИАГНОСТИКА</a:t>
            </a:r>
            <a:endParaRPr lang="ru-RU" altLang="ru-RU" sz="2800" dirty="0">
              <a:solidFill>
                <a:srgbClr val="FFFF00"/>
              </a:solidFill>
              <a:latin typeface="Arial" panose="020B0604020202020204" pitchFamily="34" charset="0"/>
              <a:cs typeface="Arial" panose="020B0604020202020204" pitchFamily="34" charset="0"/>
            </a:endParaRPr>
          </a:p>
        </p:txBody>
      </p:sp>
      <p:sp>
        <p:nvSpPr>
          <p:cNvPr id="2" name="Прямоугольник 1"/>
          <p:cNvSpPr/>
          <p:nvPr/>
        </p:nvSpPr>
        <p:spPr>
          <a:xfrm>
            <a:off x="380888" y="1268760"/>
            <a:ext cx="1598824" cy="1015663"/>
          </a:xfrm>
          <a:prstGeom prst="rect">
            <a:avLst/>
          </a:prstGeom>
        </p:spPr>
        <p:txBody>
          <a:bodyPr wrap="square">
            <a:spAutoFit/>
          </a:bodyPr>
          <a:lstStyle/>
          <a:p>
            <a:pPr algn="ctr"/>
            <a:r>
              <a:rPr lang="ru-RU" dirty="0">
                <a:solidFill>
                  <a:srgbClr val="0067B4"/>
                </a:solidFill>
              </a:rPr>
              <a:t>В 1949 г. Гамма-камера</a:t>
            </a: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0480" y="4149080"/>
            <a:ext cx="3117644" cy="2319526"/>
          </a:xfrm>
          <a:prstGeom prst="rect">
            <a:avLst/>
          </a:prstGeom>
        </p:spPr>
      </p:pic>
      <p:sp>
        <p:nvSpPr>
          <p:cNvPr id="3" name="TextBox 2"/>
          <p:cNvSpPr txBox="1"/>
          <p:nvPr/>
        </p:nvSpPr>
        <p:spPr>
          <a:xfrm>
            <a:off x="3383868" y="1268760"/>
            <a:ext cx="2304256" cy="1323439"/>
          </a:xfrm>
          <a:prstGeom prst="rect">
            <a:avLst/>
          </a:prstGeom>
          <a:noFill/>
        </p:spPr>
        <p:txBody>
          <a:bodyPr wrap="square" rtlCol="0">
            <a:spAutoFit/>
          </a:bodyPr>
          <a:lstStyle/>
          <a:p>
            <a:pPr algn="ctr"/>
            <a:r>
              <a:rPr lang="ru-RU" dirty="0">
                <a:solidFill>
                  <a:srgbClr val="0067B4"/>
                </a:solidFill>
              </a:rPr>
              <a:t>Середина 1960-х годов. </a:t>
            </a:r>
          </a:p>
          <a:p>
            <a:pPr algn="ctr"/>
            <a:r>
              <a:rPr lang="ru-RU" dirty="0">
                <a:solidFill>
                  <a:srgbClr val="0067B4"/>
                </a:solidFill>
              </a:rPr>
              <a:t>ОФЭКТ</a:t>
            </a:r>
          </a:p>
          <a:p>
            <a:endParaRPr lang="ru-RU" dirty="0"/>
          </a:p>
        </p:txBody>
      </p:sp>
      <p:sp>
        <p:nvSpPr>
          <p:cNvPr id="4" name="TextBox 3"/>
          <p:cNvSpPr txBox="1"/>
          <p:nvPr/>
        </p:nvSpPr>
        <p:spPr>
          <a:xfrm>
            <a:off x="6588224" y="1196752"/>
            <a:ext cx="2304256" cy="1323439"/>
          </a:xfrm>
          <a:prstGeom prst="rect">
            <a:avLst/>
          </a:prstGeom>
          <a:noFill/>
        </p:spPr>
        <p:txBody>
          <a:bodyPr wrap="square" rtlCol="0">
            <a:spAutoFit/>
          </a:bodyPr>
          <a:lstStyle/>
          <a:p>
            <a:r>
              <a:rPr lang="ru-RU" dirty="0">
                <a:solidFill>
                  <a:srgbClr val="0067B4"/>
                </a:solidFill>
              </a:rPr>
              <a:t>1970 год </a:t>
            </a:r>
          </a:p>
          <a:p>
            <a:r>
              <a:rPr lang="ru-RU" dirty="0">
                <a:solidFill>
                  <a:srgbClr val="0067B4"/>
                </a:solidFill>
              </a:rPr>
              <a:t>Создан первый опытный образец ПЭТ-сканера</a:t>
            </a:r>
            <a:r>
              <a:rPr lang="ru-RU" dirty="0"/>
              <a:t>. 	</a:t>
            </a:r>
          </a:p>
        </p:txBody>
      </p:sp>
      <p:pic>
        <p:nvPicPr>
          <p:cNvPr id="8" name="Picture 3" descr="PET-schema"/>
          <p:cNvPicPr>
            <a:picLocks noChangeAspect="1" noChangeArrowheads="1"/>
          </p:cNvPicPr>
          <p:nvPr/>
        </p:nvPicPr>
        <p:blipFill>
          <a:blip r:embed="rId3"/>
          <a:srcRect/>
          <a:stretch>
            <a:fillRect/>
          </a:stretch>
        </p:blipFill>
        <p:spPr bwMode="auto">
          <a:xfrm>
            <a:off x="5679534" y="2708920"/>
            <a:ext cx="3370067" cy="2173363"/>
          </a:xfrm>
          <a:prstGeom prst="rect">
            <a:avLst/>
          </a:prstGeom>
          <a:noFill/>
          <a:ln w="9525">
            <a:noFill/>
            <a:miter lim="800000"/>
            <a:headEnd/>
            <a:tailEnd/>
          </a:ln>
        </p:spPr>
      </p:pic>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730" y="2284423"/>
            <a:ext cx="3002746" cy="2008673"/>
          </a:xfrm>
          <a:prstGeom prst="rect">
            <a:avLst/>
          </a:prstGeom>
        </p:spPr>
      </p:pic>
    </p:spTree>
    <p:extLst>
      <p:ext uri="{BB962C8B-B14F-4D97-AF65-F5344CB8AC3E}">
        <p14:creationId xmlns:p14="http://schemas.microsoft.com/office/powerpoint/2010/main" val="2700651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544425" cy="836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Объект 2">
            <a:extLst>
              <a:ext uri="{FF2B5EF4-FFF2-40B4-BE49-F238E27FC236}">
                <a16:creationId xmlns:a16="http://schemas.microsoft.com/office/drawing/2014/main" id="{A2A311BF-3500-4FAD-9561-C146703A48C5}"/>
              </a:ext>
            </a:extLst>
          </p:cNvPr>
          <p:cNvSpPr txBox="1">
            <a:spLocks/>
          </p:cNvSpPr>
          <p:nvPr/>
        </p:nvSpPr>
        <p:spPr>
          <a:xfrm>
            <a:off x="457200" y="1268760"/>
            <a:ext cx="8435280" cy="46355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r>
              <a:rPr lang="ru-RU" sz="8000" dirty="0">
                <a:solidFill>
                  <a:schemeClr val="accent6"/>
                </a:solidFill>
                <a:latin typeface="Times New Roman" panose="02020603050405020304" pitchFamily="18" charset="0"/>
                <a:cs typeface="Times New Roman" panose="02020603050405020304" pitchFamily="18" charset="0"/>
              </a:rPr>
              <a:t>ИСТОРИЯ</a:t>
            </a:r>
          </a:p>
        </p:txBody>
      </p:sp>
      <p:sp>
        <p:nvSpPr>
          <p:cNvPr id="7" name="object 2"/>
          <p:cNvSpPr txBox="1">
            <a:spLocks noChangeArrowheads="1"/>
          </p:cNvSpPr>
          <p:nvPr/>
        </p:nvSpPr>
        <p:spPr bwMode="auto">
          <a:xfrm>
            <a:off x="685564" y="818099"/>
            <a:ext cx="7914580" cy="443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2700" rIns="0" bIns="0">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ts val="100"/>
              </a:spcBef>
            </a:pPr>
            <a:r>
              <a:rPr lang="ru-RU" altLang="ru-RU" sz="2800" dirty="0">
                <a:solidFill>
                  <a:srgbClr val="FFFF00"/>
                </a:solidFill>
              </a:rPr>
              <a:t>МЕДИЦИНСКАЯ ФИЗИКА</a:t>
            </a:r>
            <a:endParaRPr lang="ru-RU" altLang="ru-RU" sz="2800" dirty="0">
              <a:solidFill>
                <a:srgbClr val="FFFF00"/>
              </a:solidFill>
              <a:latin typeface="Arial" panose="020B0604020202020204" pitchFamily="34" charset="0"/>
              <a:cs typeface="Arial" panose="020B0604020202020204" pitchFamily="34" charset="0"/>
            </a:endParaRPr>
          </a:p>
        </p:txBody>
      </p:sp>
      <p:sp>
        <p:nvSpPr>
          <p:cNvPr id="2" name="Прямоугольник 1"/>
          <p:cNvSpPr/>
          <p:nvPr/>
        </p:nvSpPr>
        <p:spPr>
          <a:xfrm>
            <a:off x="380888" y="1268760"/>
            <a:ext cx="8219256" cy="400110"/>
          </a:xfrm>
          <a:prstGeom prst="rect">
            <a:avLst/>
          </a:prstGeom>
        </p:spPr>
        <p:txBody>
          <a:bodyPr wrap="square">
            <a:spAutoFit/>
          </a:bodyPr>
          <a:lstStyle/>
          <a:p>
            <a:r>
              <a:rPr lang="ru-RU" dirty="0"/>
              <a:t> </a:t>
            </a:r>
          </a:p>
        </p:txBody>
      </p:sp>
    </p:spTree>
    <p:extLst>
      <p:ext uri="{BB962C8B-B14F-4D97-AF65-F5344CB8AC3E}">
        <p14:creationId xmlns:p14="http://schemas.microsoft.com/office/powerpoint/2010/main" val="40543760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288293" y="2754521"/>
            <a:ext cx="3855707" cy="1815882"/>
          </a:xfrm>
          <a:prstGeom prst="rect">
            <a:avLst/>
          </a:prstGeom>
        </p:spPr>
        <p:txBody>
          <a:bodyPr wrap="square">
            <a:spAutoFit/>
          </a:bodyPr>
          <a:lstStyle/>
          <a:p>
            <a:pPr algn="just" fontAlgn="auto">
              <a:spcBef>
                <a:spcPts val="0"/>
              </a:spcBef>
              <a:spcAft>
                <a:spcPts val="0"/>
              </a:spcAft>
              <a:buFont typeface="Wingdings" pitchFamily="2" charset="2"/>
              <a:buChar char="v"/>
              <a:defRPr/>
            </a:pPr>
            <a:r>
              <a:rPr lang="ru-RU" sz="1500" dirty="0">
                <a:latin typeface="+mn-lt"/>
              </a:rPr>
              <a:t> </a:t>
            </a:r>
            <a:r>
              <a:rPr lang="ru-RU" sz="1600" i="1" dirty="0">
                <a:solidFill>
                  <a:srgbClr val="0070C0"/>
                </a:solidFill>
                <a:cs typeface="Times New Roman" panose="02020603050405020304" pitchFamily="18" charset="0"/>
              </a:rPr>
              <a:t>Нобелевская премия по химии за 2002 г. </a:t>
            </a:r>
            <a:r>
              <a:rPr lang="ru-RU" sz="1600" dirty="0">
                <a:latin typeface="+mn-lt"/>
              </a:rPr>
              <a:t>(</a:t>
            </a:r>
            <a:r>
              <a:rPr lang="ru-RU" sz="1600" b="0" dirty="0">
                <a:cs typeface="Times New Roman" panose="02020603050405020304" pitchFamily="18" charset="0"/>
              </a:rPr>
              <a:t>1/2 часть) была присуждена </a:t>
            </a:r>
            <a:r>
              <a:rPr lang="ru-RU" sz="1600" i="1" dirty="0" err="1">
                <a:cs typeface="Times New Roman" panose="02020603050405020304" pitchFamily="18" charset="0"/>
              </a:rPr>
              <a:t>К.Вютриху</a:t>
            </a:r>
            <a:r>
              <a:rPr lang="ru-RU" sz="1600" dirty="0">
                <a:latin typeface="+mn-lt"/>
              </a:rPr>
              <a:t> </a:t>
            </a:r>
            <a:r>
              <a:rPr lang="ru-RU" sz="1600" dirty="0">
                <a:solidFill>
                  <a:srgbClr val="0070C0"/>
                </a:solidFill>
                <a:latin typeface="+mn-lt"/>
              </a:rPr>
              <a:t>«</a:t>
            </a:r>
            <a:r>
              <a:rPr lang="ru-RU" sz="1600" i="1" dirty="0">
                <a:solidFill>
                  <a:srgbClr val="0070C0"/>
                </a:solidFill>
                <a:cs typeface="Times New Roman" panose="02020603050405020304" pitchFamily="18" charset="0"/>
              </a:rPr>
              <a:t>За разработку применения ЯМР-спектроскопии для определения трехмерной структуры биологических макромолекул в растворе».</a:t>
            </a:r>
          </a:p>
        </p:txBody>
      </p:sp>
      <p:sp>
        <p:nvSpPr>
          <p:cNvPr id="3" name="TextBox 2"/>
          <p:cNvSpPr txBox="1">
            <a:spLocks noChangeArrowheads="1"/>
          </p:cNvSpPr>
          <p:nvPr/>
        </p:nvSpPr>
        <p:spPr bwMode="auto">
          <a:xfrm>
            <a:off x="565720" y="93408"/>
            <a:ext cx="7477206" cy="523220"/>
          </a:xfrm>
          <a:prstGeom prst="rect">
            <a:avLst/>
          </a:prstGeom>
          <a:noFill/>
          <a:ln w="9525">
            <a:noFill/>
            <a:miter lim="800000"/>
            <a:headEnd/>
            <a:tailEnd/>
          </a:ln>
        </p:spPr>
        <p:txBody>
          <a:bodyPr wrap="square">
            <a:spAutoFit/>
          </a:bodyPr>
          <a:lstStyle/>
          <a:p>
            <a:pPr marL="12700" algn="ctr">
              <a:spcBef>
                <a:spcPts val="100"/>
              </a:spcBef>
            </a:pPr>
            <a:r>
              <a:rPr lang="ru-RU" sz="2800" dirty="0">
                <a:solidFill>
                  <a:srgbClr val="FFFF00"/>
                </a:solidFill>
                <a:latin typeface="Calibri" panose="020F0502020204030204" pitchFamily="34" charset="0"/>
              </a:rPr>
              <a:t>Магнитно-резонансная томография</a:t>
            </a:r>
          </a:p>
        </p:txBody>
      </p:sp>
      <p:sp>
        <p:nvSpPr>
          <p:cNvPr id="5" name="Прямоугольник 4"/>
          <p:cNvSpPr>
            <a:spLocks noChangeArrowheads="1"/>
          </p:cNvSpPr>
          <p:nvPr/>
        </p:nvSpPr>
        <p:spPr bwMode="auto">
          <a:xfrm>
            <a:off x="1453546" y="1177678"/>
            <a:ext cx="2506748" cy="1815882"/>
          </a:xfrm>
          <a:prstGeom prst="rect">
            <a:avLst/>
          </a:prstGeom>
          <a:noFill/>
          <a:ln w="9525">
            <a:noFill/>
            <a:miter lim="800000"/>
            <a:headEnd/>
            <a:tailEnd/>
          </a:ln>
        </p:spPr>
        <p:txBody>
          <a:bodyPr wrap="square">
            <a:spAutoFit/>
          </a:bodyPr>
          <a:lstStyle/>
          <a:p>
            <a:pPr algn="just">
              <a:buFont typeface="Wingdings" pitchFamily="2" charset="2"/>
              <a:buChar char="v"/>
            </a:pPr>
            <a:r>
              <a:rPr lang="ru-RU" sz="1600" b="1" dirty="0">
                <a:solidFill>
                  <a:srgbClr val="0070C0"/>
                </a:solidFill>
                <a:cs typeface="Times New Roman" panose="02020603050405020304" pitchFamily="18" charset="0"/>
              </a:rPr>
              <a:t>Ядерный магнитный  резонанс   </a:t>
            </a:r>
            <a:r>
              <a:rPr lang="ru-RU" sz="1600" dirty="0">
                <a:solidFill>
                  <a:srgbClr val="0070C0"/>
                </a:solidFill>
                <a:cs typeface="Times New Roman" panose="02020603050405020304" pitchFamily="18" charset="0"/>
              </a:rPr>
              <a:t>   </a:t>
            </a:r>
            <a:r>
              <a:rPr lang="ru-RU" sz="1600" b="0" dirty="0">
                <a:cs typeface="Times New Roman" panose="02020603050405020304" pitchFamily="18" charset="0"/>
              </a:rPr>
              <a:t>(ЯМР) был    открыт в </a:t>
            </a:r>
            <a:r>
              <a:rPr lang="ru-RU" sz="1600" dirty="0">
                <a:solidFill>
                  <a:srgbClr val="244FA6"/>
                </a:solidFill>
                <a:cs typeface="Times New Roman" panose="02020603050405020304" pitchFamily="18" charset="0"/>
              </a:rPr>
              <a:t>1938</a:t>
            </a:r>
            <a:r>
              <a:rPr lang="ru-RU" sz="1600" b="0" dirty="0">
                <a:cs typeface="Times New Roman" panose="02020603050405020304" pitchFamily="18" charset="0"/>
              </a:rPr>
              <a:t> году </a:t>
            </a:r>
            <a:r>
              <a:rPr lang="ru-RU" sz="1600" i="1" dirty="0" err="1">
                <a:cs typeface="Times New Roman" panose="02020603050405020304" pitchFamily="18" charset="0"/>
              </a:rPr>
              <a:t>И.Раби</a:t>
            </a:r>
            <a:r>
              <a:rPr lang="ru-RU" sz="1600" i="1" dirty="0">
                <a:cs typeface="Times New Roman" panose="02020603050405020304" pitchFamily="18" charset="0"/>
              </a:rPr>
              <a:t>,</a:t>
            </a:r>
            <a:r>
              <a:rPr lang="ru-RU" sz="1600" b="0" dirty="0">
                <a:cs typeface="Times New Roman" panose="02020603050405020304" pitchFamily="18" charset="0"/>
              </a:rPr>
              <a:t>  за что в </a:t>
            </a:r>
            <a:r>
              <a:rPr lang="ru-RU" sz="1600" dirty="0">
                <a:solidFill>
                  <a:srgbClr val="244FA6"/>
                </a:solidFill>
                <a:cs typeface="Times New Roman" panose="02020603050405020304" pitchFamily="18" charset="0"/>
              </a:rPr>
              <a:t>1944</a:t>
            </a:r>
            <a:r>
              <a:rPr lang="ru-RU" sz="1600" b="0" dirty="0">
                <a:cs typeface="Times New Roman" panose="02020603050405020304" pitchFamily="18" charset="0"/>
              </a:rPr>
              <a:t> году  он   был   удостоен   </a:t>
            </a:r>
            <a:r>
              <a:rPr lang="ru-RU" sz="1600" i="1" dirty="0">
                <a:solidFill>
                  <a:srgbClr val="0070C0"/>
                </a:solidFill>
                <a:cs typeface="Times New Roman" panose="02020603050405020304" pitchFamily="18" charset="0"/>
              </a:rPr>
              <a:t>Нобелевской   </a:t>
            </a:r>
          </a:p>
          <a:p>
            <a:pPr algn="just"/>
            <a:r>
              <a:rPr lang="ru-RU" sz="1600" i="1" dirty="0">
                <a:solidFill>
                  <a:srgbClr val="0070C0"/>
                </a:solidFill>
                <a:cs typeface="Times New Roman" panose="02020603050405020304" pitchFamily="18" charset="0"/>
              </a:rPr>
              <a:t>    премии.</a:t>
            </a:r>
            <a:r>
              <a:rPr lang="ru-RU" sz="1600" i="1" dirty="0">
                <a:solidFill>
                  <a:srgbClr val="0070C0"/>
                </a:solidFill>
                <a:cs typeface="Times New Roman" panose="02020603050405020304" pitchFamily="18" charset="0"/>
                <a:hlinkClick r:id="rId3" tooltip="Нобелевская премия по физике"/>
              </a:rPr>
              <a:t>  </a:t>
            </a:r>
            <a:endParaRPr lang="ru-RU" sz="1600" i="1" dirty="0">
              <a:solidFill>
                <a:srgbClr val="0070C0"/>
              </a:solidFill>
              <a:cs typeface="Times New Roman" panose="02020603050405020304" pitchFamily="18" charset="0"/>
            </a:endParaRPr>
          </a:p>
        </p:txBody>
      </p:sp>
      <p:sp>
        <p:nvSpPr>
          <p:cNvPr id="4" name="Прямоугольник 3"/>
          <p:cNvSpPr/>
          <p:nvPr/>
        </p:nvSpPr>
        <p:spPr>
          <a:xfrm>
            <a:off x="4304323" y="1117546"/>
            <a:ext cx="3229065" cy="1569660"/>
          </a:xfrm>
          <a:prstGeom prst="rect">
            <a:avLst/>
          </a:prstGeom>
        </p:spPr>
        <p:txBody>
          <a:bodyPr wrap="square">
            <a:spAutoFit/>
          </a:bodyPr>
          <a:lstStyle/>
          <a:p>
            <a:pPr fontAlgn="auto">
              <a:spcBef>
                <a:spcPts val="0"/>
              </a:spcBef>
              <a:spcAft>
                <a:spcPts val="0"/>
              </a:spcAft>
              <a:buFont typeface="Wingdings" pitchFamily="2" charset="2"/>
              <a:buChar char="v"/>
              <a:defRPr/>
            </a:pPr>
            <a:r>
              <a:rPr lang="ru-RU" sz="1600" dirty="0">
                <a:solidFill>
                  <a:schemeClr val="bg1"/>
                </a:solidFill>
                <a:latin typeface="+mn-lt"/>
              </a:rPr>
              <a:t> </a:t>
            </a:r>
            <a:r>
              <a:rPr lang="ru-RU" sz="1600" i="1" dirty="0">
                <a:solidFill>
                  <a:srgbClr val="0070C0"/>
                </a:solidFill>
                <a:cs typeface="Times New Roman" panose="02020603050405020304" pitchFamily="18" charset="0"/>
              </a:rPr>
              <a:t>Нобелевская премия по химии за 1991 г. </a:t>
            </a:r>
            <a:r>
              <a:rPr lang="ru-RU" sz="1600" b="0" dirty="0">
                <a:cs typeface="Times New Roman" panose="02020603050405020304" pitchFamily="18" charset="0"/>
              </a:rPr>
              <a:t>была присуждена</a:t>
            </a:r>
            <a:r>
              <a:rPr lang="ru-RU" sz="1600" dirty="0">
                <a:solidFill>
                  <a:srgbClr val="0070C0"/>
                </a:solidFill>
                <a:latin typeface="+mn-lt"/>
              </a:rPr>
              <a:t> </a:t>
            </a:r>
            <a:r>
              <a:rPr lang="ru-RU" sz="1600" i="1" dirty="0" err="1">
                <a:cs typeface="Times New Roman" panose="02020603050405020304" pitchFamily="18" charset="0"/>
              </a:rPr>
              <a:t>Р.Эрнсту</a:t>
            </a:r>
            <a:r>
              <a:rPr lang="ru-RU" sz="1600" i="1" dirty="0">
                <a:solidFill>
                  <a:srgbClr val="C00000"/>
                </a:solidFill>
                <a:cs typeface="Times New Roman" panose="02020603050405020304" pitchFamily="18" charset="0"/>
              </a:rPr>
              <a:t> </a:t>
            </a:r>
            <a:r>
              <a:rPr lang="ru-RU" sz="1600" i="1" dirty="0">
                <a:solidFill>
                  <a:srgbClr val="0070C0"/>
                </a:solidFill>
                <a:cs typeface="Times New Roman" panose="02020603050405020304" pitchFamily="18" charset="0"/>
              </a:rPr>
              <a:t>«За вклад в развитие методологии ядерной магнитной резонансной </a:t>
            </a:r>
            <a:r>
              <a:rPr lang="ru-RU" sz="1600" i="1" dirty="0" err="1">
                <a:solidFill>
                  <a:srgbClr val="0070C0"/>
                </a:solidFill>
                <a:cs typeface="Times New Roman" panose="02020603050405020304" pitchFamily="18" charset="0"/>
              </a:rPr>
              <a:t>спектро</a:t>
            </a:r>
            <a:r>
              <a:rPr lang="ru-RU" sz="1600" i="1" dirty="0">
                <a:solidFill>
                  <a:srgbClr val="0070C0"/>
                </a:solidFill>
                <a:cs typeface="Times New Roman" panose="02020603050405020304" pitchFamily="18" charset="0"/>
              </a:rPr>
              <a:t>-скопии высокого</a:t>
            </a:r>
            <a:r>
              <a:rPr lang="en-US" sz="1600" i="1" dirty="0">
                <a:solidFill>
                  <a:srgbClr val="0070C0"/>
                </a:solidFill>
                <a:cs typeface="Times New Roman" panose="02020603050405020304" pitchFamily="18" charset="0"/>
              </a:rPr>
              <a:t> </a:t>
            </a:r>
            <a:r>
              <a:rPr lang="ru-RU" sz="1600" i="1" dirty="0">
                <a:solidFill>
                  <a:srgbClr val="0070C0"/>
                </a:solidFill>
                <a:cs typeface="Times New Roman" panose="02020603050405020304" pitchFamily="18" charset="0"/>
              </a:rPr>
              <a:t>разрешения».</a:t>
            </a:r>
          </a:p>
        </p:txBody>
      </p:sp>
      <p:pic>
        <p:nvPicPr>
          <p:cNvPr id="3078" name="Picture 6" descr="Richard R Ernst.jpg"/>
          <p:cNvPicPr>
            <a:picLocks noChangeAspect="1" noChangeArrowheads="1"/>
          </p:cNvPicPr>
          <p:nvPr/>
        </p:nvPicPr>
        <p:blipFill>
          <a:blip r:embed="rId4"/>
          <a:srcRect/>
          <a:stretch>
            <a:fillRect/>
          </a:stretch>
        </p:blipFill>
        <p:spPr bwMode="auto">
          <a:xfrm rot="60000">
            <a:off x="7483571" y="1261638"/>
            <a:ext cx="1558925" cy="1498600"/>
          </a:xfrm>
          <a:prstGeom prst="rect">
            <a:avLst/>
          </a:prstGeom>
          <a:noFill/>
          <a:ln w="9525">
            <a:noFill/>
            <a:miter lim="800000"/>
            <a:headEnd/>
            <a:tailEnd/>
          </a:ln>
        </p:spPr>
      </p:pic>
      <p:pic>
        <p:nvPicPr>
          <p:cNvPr id="11" name="Рисунок 10" descr="200px-II_Rabi.jpg"/>
          <p:cNvPicPr>
            <a:picLocks noChangeAspect="1"/>
          </p:cNvPicPr>
          <p:nvPr/>
        </p:nvPicPr>
        <p:blipFill>
          <a:blip r:embed="rId5"/>
          <a:srcRect/>
          <a:stretch>
            <a:fillRect/>
          </a:stretch>
        </p:blipFill>
        <p:spPr bwMode="auto">
          <a:xfrm>
            <a:off x="188960" y="1177678"/>
            <a:ext cx="1150938" cy="1657350"/>
          </a:xfrm>
          <a:prstGeom prst="rect">
            <a:avLst/>
          </a:prstGeom>
          <a:noFill/>
          <a:ln w="9525">
            <a:noFill/>
            <a:miter lim="800000"/>
            <a:headEnd/>
            <a:tailEnd/>
          </a:ln>
        </p:spPr>
      </p:pic>
      <p:pic>
        <p:nvPicPr>
          <p:cNvPr id="13" name="Picture 8" descr="http://mrimaster.com/images/mri%20home%20page/flex%20bloch%20and%20Edward%20Mills%20Purcell.jpg"/>
          <p:cNvPicPr>
            <a:picLocks noChangeAspect="1" noChangeArrowheads="1"/>
          </p:cNvPicPr>
          <p:nvPr/>
        </p:nvPicPr>
        <p:blipFill>
          <a:blip r:embed="rId6"/>
          <a:srcRect/>
          <a:stretch>
            <a:fillRect/>
          </a:stretch>
        </p:blipFill>
        <p:spPr bwMode="auto">
          <a:xfrm>
            <a:off x="-1" y="4751968"/>
            <a:ext cx="3946657" cy="1776367"/>
          </a:xfrm>
          <a:prstGeom prst="rect">
            <a:avLst/>
          </a:prstGeom>
          <a:noFill/>
          <a:ln w="9525">
            <a:noFill/>
            <a:miter lim="800000"/>
            <a:headEnd/>
            <a:tailEnd/>
          </a:ln>
        </p:spPr>
      </p:pic>
      <p:pic>
        <p:nvPicPr>
          <p:cNvPr id="14" name="Picture 2" descr="http://img1.liveinternet.ru/images/attach/c/1/49/451/49451594_Wtrich.jpg"/>
          <p:cNvPicPr>
            <a:picLocks noChangeAspect="1" noChangeArrowheads="1"/>
          </p:cNvPicPr>
          <p:nvPr/>
        </p:nvPicPr>
        <p:blipFill>
          <a:blip r:embed="rId7"/>
          <a:srcRect/>
          <a:stretch>
            <a:fillRect/>
          </a:stretch>
        </p:blipFill>
        <p:spPr bwMode="auto">
          <a:xfrm>
            <a:off x="3961701" y="3003914"/>
            <a:ext cx="1212850" cy="1573213"/>
          </a:xfrm>
          <a:prstGeom prst="rect">
            <a:avLst/>
          </a:prstGeom>
          <a:noFill/>
          <a:ln w="9525">
            <a:noFill/>
            <a:miter lim="800000"/>
            <a:headEnd/>
            <a:tailEnd/>
          </a:ln>
        </p:spPr>
      </p:pic>
      <p:pic>
        <p:nvPicPr>
          <p:cNvPr id="15" name="Picture 10" descr="http://mrimaster.com/images/mri%20home%20page/mansfield%20and%20Paul%20Lauterbur.jpg"/>
          <p:cNvPicPr>
            <a:picLocks noChangeAspect="1" noChangeArrowheads="1"/>
          </p:cNvPicPr>
          <p:nvPr/>
        </p:nvPicPr>
        <p:blipFill>
          <a:blip r:embed="rId8"/>
          <a:srcRect/>
          <a:stretch>
            <a:fillRect/>
          </a:stretch>
        </p:blipFill>
        <p:spPr bwMode="auto">
          <a:xfrm rot="60000">
            <a:off x="5184387" y="4481915"/>
            <a:ext cx="3150682" cy="1338264"/>
          </a:xfrm>
          <a:prstGeom prst="rect">
            <a:avLst/>
          </a:prstGeom>
          <a:noFill/>
          <a:ln w="9525">
            <a:noFill/>
            <a:miter lim="800000"/>
            <a:headEnd/>
            <a:tailEnd/>
          </a:ln>
        </p:spPr>
      </p:pic>
      <p:sp>
        <p:nvSpPr>
          <p:cNvPr id="16" name="TextBox 15"/>
          <p:cNvSpPr txBox="1">
            <a:spLocks noChangeArrowheads="1"/>
          </p:cNvSpPr>
          <p:nvPr/>
        </p:nvSpPr>
        <p:spPr bwMode="auto">
          <a:xfrm>
            <a:off x="2522380" y="594326"/>
            <a:ext cx="3816423" cy="523220"/>
          </a:xfrm>
          <a:prstGeom prst="rect">
            <a:avLst/>
          </a:prstGeom>
          <a:noFill/>
          <a:ln w="9525">
            <a:noFill/>
            <a:miter lim="800000"/>
            <a:headEnd/>
            <a:tailEnd/>
          </a:ln>
        </p:spPr>
        <p:txBody>
          <a:bodyPr wrap="square">
            <a:spAutoFit/>
          </a:bodyPr>
          <a:lstStyle/>
          <a:p>
            <a:pPr algn="ctr"/>
            <a:r>
              <a:rPr lang="ru-RU" sz="2800" dirty="0">
                <a:solidFill>
                  <a:srgbClr val="FFFF00"/>
                </a:solidFill>
                <a:latin typeface="Calibri" panose="020F0502020204030204" pitchFamily="34" charset="0"/>
              </a:rPr>
              <a:t>5 Нобелевских премий</a:t>
            </a:r>
          </a:p>
        </p:txBody>
      </p:sp>
      <p:sp>
        <p:nvSpPr>
          <p:cNvPr id="10" name="Прямоугольник 9"/>
          <p:cNvSpPr/>
          <p:nvPr/>
        </p:nvSpPr>
        <p:spPr>
          <a:xfrm>
            <a:off x="3961701" y="5640151"/>
            <a:ext cx="4925661" cy="1031051"/>
          </a:xfrm>
          <a:prstGeom prst="rect">
            <a:avLst/>
          </a:prstGeom>
        </p:spPr>
        <p:txBody>
          <a:bodyPr wrap="square">
            <a:spAutoFit/>
          </a:bodyPr>
          <a:lstStyle/>
          <a:p>
            <a:pPr algn="just" fontAlgn="auto">
              <a:spcBef>
                <a:spcPts val="0"/>
              </a:spcBef>
              <a:spcAft>
                <a:spcPts val="0"/>
              </a:spcAft>
              <a:buFont typeface="Wingdings" pitchFamily="2" charset="2"/>
              <a:buChar char="v"/>
              <a:defRPr/>
            </a:pPr>
            <a:r>
              <a:rPr lang="ru-RU" sz="1400" dirty="0">
                <a:latin typeface="+mn-lt"/>
              </a:rPr>
              <a:t> </a:t>
            </a:r>
            <a:r>
              <a:rPr lang="ru-RU" sz="1500" i="1" dirty="0">
                <a:solidFill>
                  <a:srgbClr val="0070C0"/>
                </a:solidFill>
                <a:cs typeface="Times New Roman" panose="02020603050405020304" pitchFamily="18" charset="0"/>
              </a:rPr>
              <a:t>Нобелевская премия по физиологии и </a:t>
            </a:r>
            <a:r>
              <a:rPr lang="ru-RU" sz="1500" i="1" dirty="0" err="1">
                <a:solidFill>
                  <a:srgbClr val="0070C0"/>
                </a:solidFill>
                <a:cs typeface="Times New Roman" panose="02020603050405020304" pitchFamily="18" charset="0"/>
              </a:rPr>
              <a:t>медицине</a:t>
            </a:r>
            <a:r>
              <a:rPr lang="ru-RU" sz="1600" i="1" dirty="0" err="1">
                <a:cs typeface="Times New Roman" panose="02020603050405020304" pitchFamily="18" charset="0"/>
              </a:rPr>
              <a:t>П.Лотербуру</a:t>
            </a:r>
            <a:r>
              <a:rPr lang="ru-RU" sz="1600" i="1" dirty="0">
                <a:cs typeface="Times New Roman" panose="02020603050405020304" pitchFamily="18" charset="0"/>
              </a:rPr>
              <a:t> и </a:t>
            </a:r>
            <a:r>
              <a:rPr lang="ru-RU" sz="1600" i="1" dirty="0" err="1">
                <a:cs typeface="Times New Roman" panose="02020603050405020304" pitchFamily="18" charset="0"/>
              </a:rPr>
              <a:t>П.Мэнсфилду</a:t>
            </a:r>
            <a:r>
              <a:rPr lang="ru-RU" sz="1500" i="1" dirty="0">
                <a:solidFill>
                  <a:srgbClr val="0070C0"/>
                </a:solidFill>
                <a:cs typeface="Times New Roman" panose="02020603050405020304" pitchFamily="18" charset="0"/>
              </a:rPr>
              <a:t> за 2003г. </a:t>
            </a:r>
            <a:r>
              <a:rPr lang="ru-RU" sz="1400" b="0" dirty="0">
                <a:cs typeface="Times New Roman" panose="02020603050405020304" pitchFamily="18" charset="0"/>
              </a:rPr>
              <a:t>Была присуждена</a:t>
            </a:r>
            <a:r>
              <a:rPr lang="ru-RU" sz="1400" dirty="0">
                <a:latin typeface="+mn-lt"/>
              </a:rPr>
              <a:t> </a:t>
            </a:r>
            <a:r>
              <a:rPr lang="ru-RU" sz="1400" dirty="0">
                <a:cs typeface="Times New Roman" panose="02020603050405020304" pitchFamily="18" charset="0"/>
              </a:rPr>
              <a:t> </a:t>
            </a:r>
            <a:r>
              <a:rPr lang="ru-RU" sz="1400" dirty="0">
                <a:latin typeface="+mn-lt"/>
              </a:rPr>
              <a:t>«</a:t>
            </a:r>
            <a:r>
              <a:rPr lang="ru-RU" sz="1500" i="1" dirty="0">
                <a:solidFill>
                  <a:srgbClr val="0070C0"/>
                </a:solidFill>
                <a:cs typeface="Times New Roman" panose="02020603050405020304" pitchFamily="18" charset="0"/>
              </a:rPr>
              <a:t>За изобретение метода магнитно-резонансной томографии».</a:t>
            </a:r>
          </a:p>
        </p:txBody>
      </p:sp>
      <p:sp>
        <p:nvSpPr>
          <p:cNvPr id="12" name="Прямоугольник 11"/>
          <p:cNvSpPr>
            <a:spLocks noChangeArrowheads="1"/>
          </p:cNvSpPr>
          <p:nvPr/>
        </p:nvSpPr>
        <p:spPr bwMode="auto">
          <a:xfrm>
            <a:off x="188959" y="3099397"/>
            <a:ext cx="3623839" cy="1815882"/>
          </a:xfrm>
          <a:prstGeom prst="rect">
            <a:avLst/>
          </a:prstGeom>
          <a:noFill/>
          <a:ln w="9525">
            <a:noFill/>
            <a:miter lim="800000"/>
            <a:headEnd/>
            <a:tailEnd/>
          </a:ln>
        </p:spPr>
        <p:txBody>
          <a:bodyPr wrap="square">
            <a:spAutoFit/>
          </a:bodyPr>
          <a:lstStyle/>
          <a:p>
            <a:pPr>
              <a:buFont typeface="Wingdings" pitchFamily="2" charset="2"/>
              <a:buChar char="v"/>
            </a:pPr>
            <a:r>
              <a:rPr lang="ru-RU" sz="1600" i="1" dirty="0">
                <a:solidFill>
                  <a:srgbClr val="0070C0"/>
                </a:solidFill>
                <a:cs typeface="Times New Roman" panose="02020603050405020304" pitchFamily="18" charset="0"/>
              </a:rPr>
              <a:t>Нобелевская премия по физике за 1952 г. </a:t>
            </a:r>
            <a:r>
              <a:rPr lang="ru-RU" sz="1600" b="0" dirty="0">
                <a:cs typeface="Times New Roman" panose="02020603050405020304" pitchFamily="18" charset="0"/>
              </a:rPr>
              <a:t>была присуждена </a:t>
            </a:r>
          </a:p>
          <a:p>
            <a:r>
              <a:rPr lang="ru-RU" sz="1600" i="1" dirty="0">
                <a:cs typeface="Times New Roman" panose="02020603050405020304" pitchFamily="18" charset="0"/>
              </a:rPr>
              <a:t>Ф. Блоху и Э.М. </a:t>
            </a:r>
            <a:r>
              <a:rPr lang="ru-RU" sz="1600" i="1" dirty="0" err="1">
                <a:cs typeface="Times New Roman" panose="02020603050405020304" pitchFamily="18" charset="0"/>
              </a:rPr>
              <a:t>Пёрселлу</a:t>
            </a:r>
            <a:endParaRPr lang="ru-RU" sz="1600" i="1" dirty="0">
              <a:cs typeface="Times New Roman" panose="02020603050405020304" pitchFamily="18" charset="0"/>
            </a:endParaRPr>
          </a:p>
          <a:p>
            <a:pPr algn="just"/>
            <a:r>
              <a:rPr lang="ru-RU" sz="1600" i="1" dirty="0">
                <a:solidFill>
                  <a:srgbClr val="0070C0"/>
                </a:solidFill>
                <a:cs typeface="Times New Roman" panose="02020603050405020304" pitchFamily="18" charset="0"/>
              </a:rPr>
              <a:t>«За развитие новых методов   для точных    ядерных магнитных измерений и    связанные с этим открытия».</a:t>
            </a:r>
          </a:p>
        </p:txBody>
      </p:sp>
    </p:spTree>
    <p:extLst>
      <p:ext uri="{BB962C8B-B14F-4D97-AF65-F5344CB8AC3E}">
        <p14:creationId xmlns:p14="http://schemas.microsoft.com/office/powerpoint/2010/main" val="36629907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p:stCondLst>
                              <p:cond delay="1000"/>
                            </p:stCondLst>
                            <p:childTnLst>
                              <p:par>
                                <p:cTn id="11" presetID="23" presetClass="entr" presetSubtype="16"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fltVal val="0"/>
                                          </p:val>
                                        </p:tav>
                                        <p:tav tm="100000">
                                          <p:val>
                                            <p:strVal val="#ppt_h"/>
                                          </p:val>
                                        </p:tav>
                                      </p:tavLst>
                                    </p:anim>
                                  </p:childTnLst>
                                </p:cTn>
                              </p:par>
                            </p:childTnLst>
                          </p:cTn>
                        </p:par>
                        <p:par>
                          <p:cTn id="15" fill="hold">
                            <p:stCondLst>
                              <p:cond delay="1500"/>
                            </p:stCondLst>
                            <p:childTnLst>
                              <p:par>
                                <p:cTn id="16" presetID="29"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1000" fill="hold"/>
                                        <p:tgtEl>
                                          <p:spTgt spid="5"/>
                                        </p:tgtEl>
                                        <p:attrNameLst>
                                          <p:attrName>ppt_x</p:attrName>
                                        </p:attrNameLst>
                                      </p:cBhvr>
                                      <p:tavLst>
                                        <p:tav tm="0">
                                          <p:val>
                                            <p:strVal val="#ppt_x-.2"/>
                                          </p:val>
                                        </p:tav>
                                        <p:tav tm="100000">
                                          <p:val>
                                            <p:strVal val="#ppt_x"/>
                                          </p:val>
                                        </p:tav>
                                      </p:tavLst>
                                    </p:anim>
                                    <p:anim calcmode="lin" valueType="num">
                                      <p:cBhvr>
                                        <p:cTn id="19"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20" dur="1000"/>
                                        <p:tgtEl>
                                          <p:spTgt spid="5"/>
                                        </p:tgtEl>
                                      </p:cBhvr>
                                    </p:animEffect>
                                  </p:childTnLst>
                                </p:cTn>
                              </p:par>
                              <p:par>
                                <p:cTn id="21" presetID="29"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1000" fill="hold"/>
                                        <p:tgtEl>
                                          <p:spTgt spid="11"/>
                                        </p:tgtEl>
                                        <p:attrNameLst>
                                          <p:attrName>ppt_x</p:attrName>
                                        </p:attrNameLst>
                                      </p:cBhvr>
                                      <p:tavLst>
                                        <p:tav tm="0">
                                          <p:val>
                                            <p:strVal val="#ppt_x-.2"/>
                                          </p:val>
                                        </p:tav>
                                        <p:tav tm="100000">
                                          <p:val>
                                            <p:strVal val="#ppt_x"/>
                                          </p:val>
                                        </p:tav>
                                      </p:tavLst>
                                    </p:anim>
                                    <p:anim calcmode="lin" valueType="num">
                                      <p:cBhvr>
                                        <p:cTn id="24"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25" dur="1000"/>
                                        <p:tgtEl>
                                          <p:spTgt spid="11"/>
                                        </p:tgtEl>
                                      </p:cBhvr>
                                    </p:animEffect>
                                  </p:childTnLst>
                                </p:cTn>
                              </p:par>
                            </p:childTnLst>
                          </p:cTn>
                        </p:par>
                        <p:par>
                          <p:cTn id="26" fill="hold">
                            <p:stCondLst>
                              <p:cond delay="2500"/>
                            </p:stCondLst>
                            <p:childTnLst>
                              <p:par>
                                <p:cTn id="27" presetID="29" presetClass="entr" presetSubtype="0"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1000" fill="hold"/>
                                        <p:tgtEl>
                                          <p:spTgt spid="12"/>
                                        </p:tgtEl>
                                        <p:attrNameLst>
                                          <p:attrName>ppt_x</p:attrName>
                                        </p:attrNameLst>
                                      </p:cBhvr>
                                      <p:tavLst>
                                        <p:tav tm="0">
                                          <p:val>
                                            <p:strVal val="#ppt_x-.2"/>
                                          </p:val>
                                        </p:tav>
                                        <p:tav tm="100000">
                                          <p:val>
                                            <p:strVal val="#ppt_x"/>
                                          </p:val>
                                        </p:tav>
                                      </p:tavLst>
                                    </p:anim>
                                    <p:anim calcmode="lin" valueType="num">
                                      <p:cBhvr>
                                        <p:cTn id="30"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31" dur="1000"/>
                                        <p:tgtEl>
                                          <p:spTgt spid="12"/>
                                        </p:tgtEl>
                                      </p:cBhvr>
                                    </p:animEffect>
                                  </p:childTnLst>
                                </p:cTn>
                              </p:par>
                              <p:par>
                                <p:cTn id="32" presetID="2" presetClass="entr" presetSubtype="4"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additive="base">
                                        <p:cTn id="34" dur="500" fill="hold"/>
                                        <p:tgtEl>
                                          <p:spTgt spid="13"/>
                                        </p:tgtEl>
                                        <p:attrNameLst>
                                          <p:attrName>ppt_x</p:attrName>
                                        </p:attrNameLst>
                                      </p:cBhvr>
                                      <p:tavLst>
                                        <p:tav tm="0">
                                          <p:val>
                                            <p:strVal val="#ppt_x"/>
                                          </p:val>
                                        </p:tav>
                                        <p:tav tm="100000">
                                          <p:val>
                                            <p:strVal val="#ppt_x"/>
                                          </p:val>
                                        </p:tav>
                                      </p:tavLst>
                                    </p:anim>
                                    <p:anim calcmode="lin" valueType="num">
                                      <p:cBhvr additive="base">
                                        <p:cTn id="35" dur="500" fill="hold"/>
                                        <p:tgtEl>
                                          <p:spTgt spid="13"/>
                                        </p:tgtEl>
                                        <p:attrNameLst>
                                          <p:attrName>ppt_y</p:attrName>
                                        </p:attrNameLst>
                                      </p:cBhvr>
                                      <p:tavLst>
                                        <p:tav tm="0">
                                          <p:val>
                                            <p:strVal val="1+#ppt_h/2"/>
                                          </p:val>
                                        </p:tav>
                                        <p:tav tm="100000">
                                          <p:val>
                                            <p:strVal val="#ppt_y"/>
                                          </p:val>
                                        </p:tav>
                                      </p:tavLst>
                                    </p:anim>
                                  </p:childTnLst>
                                </p:cTn>
                              </p:par>
                            </p:childTnLst>
                          </p:cTn>
                        </p:par>
                        <p:par>
                          <p:cTn id="36" fill="hold">
                            <p:stCondLst>
                              <p:cond delay="3500"/>
                            </p:stCondLst>
                            <p:childTnLst>
                              <p:par>
                                <p:cTn id="37" presetID="29" presetClass="entr" presetSubtype="0" fill="hold" grpId="0" nodeType="after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p:cTn id="39" dur="1000" fill="hold"/>
                                        <p:tgtEl>
                                          <p:spTgt spid="4"/>
                                        </p:tgtEl>
                                        <p:attrNameLst>
                                          <p:attrName>ppt_x</p:attrName>
                                        </p:attrNameLst>
                                      </p:cBhvr>
                                      <p:tavLst>
                                        <p:tav tm="0">
                                          <p:val>
                                            <p:strVal val="#ppt_x-.2"/>
                                          </p:val>
                                        </p:tav>
                                        <p:tav tm="100000">
                                          <p:val>
                                            <p:strVal val="#ppt_x"/>
                                          </p:val>
                                        </p:tav>
                                      </p:tavLst>
                                    </p:anim>
                                    <p:anim calcmode="lin" valueType="num">
                                      <p:cBhvr>
                                        <p:cTn id="40"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41" dur="1000"/>
                                        <p:tgtEl>
                                          <p:spTgt spid="4"/>
                                        </p:tgtEl>
                                      </p:cBhvr>
                                    </p:animEffect>
                                  </p:childTnLst>
                                </p:cTn>
                              </p:par>
                              <p:par>
                                <p:cTn id="42" presetID="2" presetClass="entr" presetSubtype="4" fill="hold" nodeType="withEffect">
                                  <p:stCondLst>
                                    <p:cond delay="0"/>
                                  </p:stCondLst>
                                  <p:childTnLst>
                                    <p:set>
                                      <p:cBhvr>
                                        <p:cTn id="43" dur="1" fill="hold">
                                          <p:stCondLst>
                                            <p:cond delay="0"/>
                                          </p:stCondLst>
                                        </p:cTn>
                                        <p:tgtEl>
                                          <p:spTgt spid="3078"/>
                                        </p:tgtEl>
                                        <p:attrNameLst>
                                          <p:attrName>style.visibility</p:attrName>
                                        </p:attrNameLst>
                                      </p:cBhvr>
                                      <p:to>
                                        <p:strVal val="visible"/>
                                      </p:to>
                                    </p:set>
                                    <p:anim calcmode="lin" valueType="num">
                                      <p:cBhvr additive="base">
                                        <p:cTn id="44" dur="500" fill="hold"/>
                                        <p:tgtEl>
                                          <p:spTgt spid="3078"/>
                                        </p:tgtEl>
                                        <p:attrNameLst>
                                          <p:attrName>ppt_x</p:attrName>
                                        </p:attrNameLst>
                                      </p:cBhvr>
                                      <p:tavLst>
                                        <p:tav tm="0">
                                          <p:val>
                                            <p:strVal val="#ppt_x"/>
                                          </p:val>
                                        </p:tav>
                                        <p:tav tm="100000">
                                          <p:val>
                                            <p:strVal val="#ppt_x"/>
                                          </p:val>
                                        </p:tav>
                                      </p:tavLst>
                                    </p:anim>
                                    <p:anim calcmode="lin" valueType="num">
                                      <p:cBhvr additive="base">
                                        <p:cTn id="45" dur="500" fill="hold"/>
                                        <p:tgtEl>
                                          <p:spTgt spid="3078"/>
                                        </p:tgtEl>
                                        <p:attrNameLst>
                                          <p:attrName>ppt_y</p:attrName>
                                        </p:attrNameLst>
                                      </p:cBhvr>
                                      <p:tavLst>
                                        <p:tav tm="0">
                                          <p:val>
                                            <p:strVal val="1+#ppt_h/2"/>
                                          </p:val>
                                        </p:tav>
                                        <p:tav tm="100000">
                                          <p:val>
                                            <p:strVal val="#ppt_y"/>
                                          </p:val>
                                        </p:tav>
                                      </p:tavLst>
                                    </p:anim>
                                  </p:childTnLst>
                                </p:cTn>
                              </p:par>
                            </p:childTnLst>
                          </p:cTn>
                        </p:par>
                        <p:par>
                          <p:cTn id="46" fill="hold">
                            <p:stCondLst>
                              <p:cond delay="4500"/>
                            </p:stCondLst>
                            <p:childTnLst>
                              <p:par>
                                <p:cTn id="47" presetID="29" presetClass="entr" presetSubtype="0" fill="hold" grpId="0" nodeType="afterEffect">
                                  <p:stCondLst>
                                    <p:cond delay="0"/>
                                  </p:stCondLst>
                                  <p:childTnLst>
                                    <p:set>
                                      <p:cBhvr>
                                        <p:cTn id="48" dur="1" fill="hold">
                                          <p:stCondLst>
                                            <p:cond delay="0"/>
                                          </p:stCondLst>
                                        </p:cTn>
                                        <p:tgtEl>
                                          <p:spTgt spid="2"/>
                                        </p:tgtEl>
                                        <p:attrNameLst>
                                          <p:attrName>style.visibility</p:attrName>
                                        </p:attrNameLst>
                                      </p:cBhvr>
                                      <p:to>
                                        <p:strVal val="visible"/>
                                      </p:to>
                                    </p:set>
                                    <p:anim calcmode="lin" valueType="num">
                                      <p:cBhvr>
                                        <p:cTn id="49" dur="1000" fill="hold"/>
                                        <p:tgtEl>
                                          <p:spTgt spid="2"/>
                                        </p:tgtEl>
                                        <p:attrNameLst>
                                          <p:attrName>ppt_x</p:attrName>
                                        </p:attrNameLst>
                                      </p:cBhvr>
                                      <p:tavLst>
                                        <p:tav tm="0">
                                          <p:val>
                                            <p:strVal val="#ppt_x-.2"/>
                                          </p:val>
                                        </p:tav>
                                        <p:tav tm="100000">
                                          <p:val>
                                            <p:strVal val="#ppt_x"/>
                                          </p:val>
                                        </p:tav>
                                      </p:tavLst>
                                    </p:anim>
                                    <p:anim calcmode="lin" valueType="num">
                                      <p:cBhvr>
                                        <p:cTn id="50"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51" dur="1000"/>
                                        <p:tgtEl>
                                          <p:spTgt spid="2"/>
                                        </p:tgtEl>
                                      </p:cBhvr>
                                    </p:animEffect>
                                  </p:childTnLst>
                                </p:cTn>
                              </p:par>
                              <p:par>
                                <p:cTn id="52" presetID="2" presetClass="entr" presetSubtype="4" fill="hold" nodeType="with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additive="base">
                                        <p:cTn id="54" dur="500" fill="hold"/>
                                        <p:tgtEl>
                                          <p:spTgt spid="14"/>
                                        </p:tgtEl>
                                        <p:attrNameLst>
                                          <p:attrName>ppt_x</p:attrName>
                                        </p:attrNameLst>
                                      </p:cBhvr>
                                      <p:tavLst>
                                        <p:tav tm="0">
                                          <p:val>
                                            <p:strVal val="#ppt_x"/>
                                          </p:val>
                                        </p:tav>
                                        <p:tav tm="100000">
                                          <p:val>
                                            <p:strVal val="#ppt_x"/>
                                          </p:val>
                                        </p:tav>
                                      </p:tavLst>
                                    </p:anim>
                                    <p:anim calcmode="lin" valueType="num">
                                      <p:cBhvr additive="base">
                                        <p:cTn id="55" dur="500" fill="hold"/>
                                        <p:tgtEl>
                                          <p:spTgt spid="14"/>
                                        </p:tgtEl>
                                        <p:attrNameLst>
                                          <p:attrName>ppt_y</p:attrName>
                                        </p:attrNameLst>
                                      </p:cBhvr>
                                      <p:tavLst>
                                        <p:tav tm="0">
                                          <p:val>
                                            <p:strVal val="1+#ppt_h/2"/>
                                          </p:val>
                                        </p:tav>
                                        <p:tav tm="100000">
                                          <p:val>
                                            <p:strVal val="#ppt_y"/>
                                          </p:val>
                                        </p:tav>
                                      </p:tavLst>
                                    </p:anim>
                                  </p:childTnLst>
                                </p:cTn>
                              </p:par>
                            </p:childTnLst>
                          </p:cTn>
                        </p:par>
                        <p:par>
                          <p:cTn id="56" fill="hold">
                            <p:stCondLst>
                              <p:cond delay="5500"/>
                            </p:stCondLst>
                            <p:childTnLst>
                              <p:par>
                                <p:cTn id="57" presetID="29" presetClass="entr" presetSubtype="0" fill="hold" nodeType="afterEffect">
                                  <p:stCondLst>
                                    <p:cond delay="0"/>
                                  </p:stCondLst>
                                  <p:childTnLst>
                                    <p:set>
                                      <p:cBhvr>
                                        <p:cTn id="58" dur="1" fill="hold">
                                          <p:stCondLst>
                                            <p:cond delay="0"/>
                                          </p:stCondLst>
                                        </p:cTn>
                                        <p:tgtEl>
                                          <p:spTgt spid="15"/>
                                        </p:tgtEl>
                                        <p:attrNameLst>
                                          <p:attrName>style.visibility</p:attrName>
                                        </p:attrNameLst>
                                      </p:cBhvr>
                                      <p:to>
                                        <p:strVal val="visible"/>
                                      </p:to>
                                    </p:set>
                                    <p:anim calcmode="lin" valueType="num">
                                      <p:cBhvr>
                                        <p:cTn id="59" dur="1000" fill="hold"/>
                                        <p:tgtEl>
                                          <p:spTgt spid="15"/>
                                        </p:tgtEl>
                                        <p:attrNameLst>
                                          <p:attrName>ppt_x</p:attrName>
                                        </p:attrNameLst>
                                      </p:cBhvr>
                                      <p:tavLst>
                                        <p:tav tm="0">
                                          <p:val>
                                            <p:strVal val="#ppt_x-.2"/>
                                          </p:val>
                                        </p:tav>
                                        <p:tav tm="100000">
                                          <p:val>
                                            <p:strVal val="#ppt_x"/>
                                          </p:val>
                                        </p:tav>
                                      </p:tavLst>
                                    </p:anim>
                                    <p:anim calcmode="lin" valueType="num">
                                      <p:cBhvr>
                                        <p:cTn id="60"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61" dur="1000"/>
                                        <p:tgtEl>
                                          <p:spTgt spid="15"/>
                                        </p:tgtEl>
                                      </p:cBhvr>
                                    </p:animEffect>
                                  </p:childTnLst>
                                </p:cTn>
                              </p:par>
                              <p:par>
                                <p:cTn id="62" presetID="29" presetClass="entr" presetSubtype="0" fill="hold" grpId="0" nodeType="withEffect">
                                  <p:stCondLst>
                                    <p:cond delay="0"/>
                                  </p:stCondLst>
                                  <p:childTnLst>
                                    <p:set>
                                      <p:cBhvr>
                                        <p:cTn id="63" dur="1" fill="hold">
                                          <p:stCondLst>
                                            <p:cond delay="0"/>
                                          </p:stCondLst>
                                        </p:cTn>
                                        <p:tgtEl>
                                          <p:spTgt spid="10"/>
                                        </p:tgtEl>
                                        <p:attrNameLst>
                                          <p:attrName>style.visibility</p:attrName>
                                        </p:attrNameLst>
                                      </p:cBhvr>
                                      <p:to>
                                        <p:strVal val="visible"/>
                                      </p:to>
                                    </p:set>
                                    <p:anim calcmode="lin" valueType="num">
                                      <p:cBhvr>
                                        <p:cTn id="64" dur="1000" fill="hold"/>
                                        <p:tgtEl>
                                          <p:spTgt spid="10"/>
                                        </p:tgtEl>
                                        <p:attrNameLst>
                                          <p:attrName>ppt_x</p:attrName>
                                        </p:attrNameLst>
                                      </p:cBhvr>
                                      <p:tavLst>
                                        <p:tav tm="0">
                                          <p:val>
                                            <p:strVal val="#ppt_x-.2"/>
                                          </p:val>
                                        </p:tav>
                                        <p:tav tm="100000">
                                          <p:val>
                                            <p:strVal val="#ppt_x"/>
                                          </p:val>
                                        </p:tav>
                                      </p:tavLst>
                                    </p:anim>
                                    <p:anim calcmode="lin" valueType="num">
                                      <p:cBhvr>
                                        <p:cTn id="65"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6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4" grpId="0"/>
      <p:bldP spid="16" grpId="0"/>
      <p:bldP spid="10"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sun9-4.userapi.com/c858124/v858124577/bad83/CKFSP6f_Jm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07"/>
            <a:ext cx="9151679" cy="6861607"/>
          </a:xfrm>
          <a:prstGeom prst="rect">
            <a:avLst/>
          </a:prstGeom>
          <a:noFill/>
          <a:extLst>
            <a:ext uri="{909E8E84-426E-40DD-AFC4-6F175D3DCCD1}">
              <a14:hiddenFill xmlns:a14="http://schemas.microsoft.com/office/drawing/2010/main">
                <a:solidFill>
                  <a:srgbClr val="FFFFFF"/>
                </a:solidFill>
              </a14:hiddenFill>
            </a:ext>
          </a:extLst>
        </p:spPr>
      </p:pic>
      <p:sp>
        <p:nvSpPr>
          <p:cNvPr id="6" name="Объект 2">
            <a:extLst>
              <a:ext uri="{FF2B5EF4-FFF2-40B4-BE49-F238E27FC236}">
                <a16:creationId xmlns:a16="http://schemas.microsoft.com/office/drawing/2014/main" id="{A2A311BF-3500-4FAD-9561-C146703A48C5}"/>
              </a:ext>
            </a:extLst>
          </p:cNvPr>
          <p:cNvSpPr txBox="1">
            <a:spLocks/>
          </p:cNvSpPr>
          <p:nvPr/>
        </p:nvSpPr>
        <p:spPr>
          <a:xfrm>
            <a:off x="457200" y="1268760"/>
            <a:ext cx="8435280" cy="46355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r>
              <a:rPr lang="ru-RU" sz="8000" dirty="0">
                <a:solidFill>
                  <a:schemeClr val="accent6"/>
                </a:solidFill>
                <a:latin typeface="Times New Roman" panose="02020603050405020304" pitchFamily="18" charset="0"/>
                <a:cs typeface="Times New Roman" panose="02020603050405020304" pitchFamily="18" charset="0"/>
              </a:rPr>
              <a:t>НАСТОЯЩЕЕ</a:t>
            </a:r>
          </a:p>
        </p:txBody>
      </p:sp>
      <p:sp>
        <p:nvSpPr>
          <p:cNvPr id="7" name="object 2"/>
          <p:cNvSpPr txBox="1">
            <a:spLocks noChangeArrowheads="1"/>
          </p:cNvSpPr>
          <p:nvPr/>
        </p:nvSpPr>
        <p:spPr bwMode="auto">
          <a:xfrm>
            <a:off x="656147" y="818099"/>
            <a:ext cx="7914580" cy="443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2700" rIns="0" bIns="0">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ts val="100"/>
              </a:spcBef>
            </a:pPr>
            <a:r>
              <a:rPr lang="ru-RU" altLang="ru-RU" sz="2800" dirty="0">
                <a:solidFill>
                  <a:srgbClr val="FFFF00"/>
                </a:solidFill>
              </a:rPr>
              <a:t>МЕДИЦИНСКАЯ ФИЗИКА</a:t>
            </a:r>
            <a:endParaRPr lang="ru-RU" altLang="ru-RU" sz="2800" dirty="0">
              <a:solidFill>
                <a:srgbClr val="FFFF00"/>
              </a:solidFill>
              <a:latin typeface="Arial" panose="020B0604020202020204" pitchFamily="34" charset="0"/>
              <a:cs typeface="Arial" panose="020B0604020202020204" pitchFamily="34" charset="0"/>
            </a:endParaRPr>
          </a:p>
        </p:txBody>
      </p:sp>
      <p:sp>
        <p:nvSpPr>
          <p:cNvPr id="2" name="Прямоугольник 1"/>
          <p:cNvSpPr/>
          <p:nvPr/>
        </p:nvSpPr>
        <p:spPr>
          <a:xfrm>
            <a:off x="380888" y="1268760"/>
            <a:ext cx="8219256" cy="400110"/>
          </a:xfrm>
          <a:prstGeom prst="rect">
            <a:avLst/>
          </a:prstGeom>
        </p:spPr>
        <p:txBody>
          <a:bodyPr wrap="square">
            <a:spAutoFit/>
          </a:bodyPr>
          <a:lstStyle/>
          <a:p>
            <a:r>
              <a:rPr lang="ru-RU" dirty="0"/>
              <a:t> </a:t>
            </a:r>
          </a:p>
        </p:txBody>
      </p:sp>
    </p:spTree>
    <p:extLst>
      <p:ext uri="{BB962C8B-B14F-4D97-AF65-F5344CB8AC3E}">
        <p14:creationId xmlns:p14="http://schemas.microsoft.com/office/powerpoint/2010/main" val="1219504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Рисунок 2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71938" y="4419600"/>
            <a:ext cx="3275012" cy="180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Рисунок 1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813" y="3694113"/>
            <a:ext cx="3378200" cy="225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Заголовок 1"/>
          <p:cNvSpPr>
            <a:spLocks noGrp="1"/>
          </p:cNvSpPr>
          <p:nvPr>
            <p:ph type="title"/>
          </p:nvPr>
        </p:nvSpPr>
        <p:spPr>
          <a:xfrm>
            <a:off x="304457" y="946993"/>
            <a:ext cx="8623300" cy="862013"/>
          </a:xfrm>
        </p:spPr>
        <p:txBody>
          <a:bodyPr>
            <a:normAutofit fontScale="90000"/>
          </a:bodyPr>
          <a:lstStyle/>
          <a:p>
            <a:pPr algn="just"/>
            <a:r>
              <a:rPr lang="ru-RU" altLang="ru-RU" b="1" spc="0" dirty="0">
                <a:solidFill>
                  <a:srgbClr val="0067B4"/>
                </a:solidFill>
                <a:latin typeface="Times New Roman" panose="02020603050405020304" pitchFamily="18" charset="0"/>
                <a:cs typeface="Times New Roman" panose="02020603050405020304" pitchFamily="18" charset="0"/>
              </a:rPr>
              <a:t>Радиационные  технологии в медицине в мире</a:t>
            </a:r>
          </a:p>
        </p:txBody>
      </p:sp>
      <p:sp>
        <p:nvSpPr>
          <p:cNvPr id="7" name="object 2"/>
          <p:cNvSpPr txBox="1">
            <a:spLocks noChangeArrowheads="1"/>
          </p:cNvSpPr>
          <p:nvPr/>
        </p:nvSpPr>
        <p:spPr bwMode="auto">
          <a:xfrm>
            <a:off x="545852" y="332656"/>
            <a:ext cx="7914580" cy="382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2700" rIns="0" bIns="0">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ts val="100"/>
              </a:spcBef>
            </a:pPr>
            <a:r>
              <a:rPr lang="ru-RU" altLang="ru-RU" sz="2400" b="1" dirty="0">
                <a:solidFill>
                  <a:srgbClr val="FFFF00"/>
                </a:solidFill>
                <a:latin typeface="Arial" panose="020B0604020202020204" pitchFamily="34" charset="0"/>
                <a:cs typeface="Arial" panose="020B0604020202020204" pitchFamily="34" charset="0"/>
              </a:rPr>
              <a:t>Радиационные</a:t>
            </a:r>
            <a:r>
              <a:rPr lang="en-US" altLang="ru-RU" sz="2400" dirty="0">
                <a:solidFill>
                  <a:srgbClr val="FFFF00"/>
                </a:solidFill>
                <a:latin typeface="Arial" panose="020B0604020202020204" pitchFamily="34" charset="0"/>
                <a:cs typeface="Arial" panose="020B0604020202020204" pitchFamily="34" charset="0"/>
              </a:rPr>
              <a:t> </a:t>
            </a:r>
            <a:r>
              <a:rPr lang="ru-RU" altLang="ru-RU" sz="2400" b="1" dirty="0">
                <a:solidFill>
                  <a:srgbClr val="FFFF00"/>
                </a:solidFill>
                <a:latin typeface="Arial" panose="020B0604020202020204" pitchFamily="34" charset="0"/>
                <a:cs typeface="Arial" panose="020B0604020202020204" pitchFamily="34" charset="0"/>
              </a:rPr>
              <a:t>технологии в медицине</a:t>
            </a:r>
            <a:endParaRPr lang="ru-RU" altLang="ru-RU" sz="2400" dirty="0">
              <a:solidFill>
                <a:srgbClr val="FFFF00"/>
              </a:solidFill>
              <a:latin typeface="Arial" panose="020B0604020202020204" pitchFamily="34" charset="0"/>
              <a:cs typeface="Arial" panose="020B0604020202020204" pitchFamily="34" charset="0"/>
            </a:endParaRPr>
          </a:p>
        </p:txBody>
      </p:sp>
      <p:grpSp>
        <p:nvGrpSpPr>
          <p:cNvPr id="8" name="Группа 5"/>
          <p:cNvGrpSpPr>
            <a:grpSpLocks/>
          </p:cNvGrpSpPr>
          <p:nvPr/>
        </p:nvGrpSpPr>
        <p:grpSpPr bwMode="auto">
          <a:xfrm>
            <a:off x="575742" y="1881014"/>
            <a:ext cx="323850" cy="323850"/>
            <a:chOff x="450850" y="1717675"/>
            <a:chExt cx="323850" cy="323850"/>
          </a:xfrm>
        </p:grpSpPr>
        <p:sp>
          <p:nvSpPr>
            <p:cNvPr id="9" name="object 15"/>
            <p:cNvSpPr>
              <a:spLocks/>
            </p:cNvSpPr>
            <p:nvPr/>
          </p:nvSpPr>
          <p:spPr bwMode="auto">
            <a:xfrm>
              <a:off x="450850" y="1717675"/>
              <a:ext cx="323850" cy="323850"/>
            </a:xfrm>
            <a:custGeom>
              <a:avLst/>
              <a:gdLst>
                <a:gd name="T0" fmla="*/ 161696 w 323850"/>
                <a:gd name="T1" fmla="*/ 0 h 323850"/>
                <a:gd name="T2" fmla="*/ 118709 w 323850"/>
                <a:gd name="T3" fmla="*/ 5775 h 323850"/>
                <a:gd name="T4" fmla="*/ 80083 w 323850"/>
                <a:gd name="T5" fmla="*/ 22075 h 323850"/>
                <a:gd name="T6" fmla="*/ 47358 w 323850"/>
                <a:gd name="T7" fmla="*/ 47358 h 323850"/>
                <a:gd name="T8" fmla="*/ 22075 w 323850"/>
                <a:gd name="T9" fmla="*/ 80083 h 323850"/>
                <a:gd name="T10" fmla="*/ 5775 w 323850"/>
                <a:gd name="T11" fmla="*/ 118709 h 323850"/>
                <a:gd name="T12" fmla="*/ 0 w 323850"/>
                <a:gd name="T13" fmla="*/ 161696 h 323850"/>
                <a:gd name="T14" fmla="*/ 5775 w 323850"/>
                <a:gd name="T15" fmla="*/ 204683 h 323850"/>
                <a:gd name="T16" fmla="*/ 22075 w 323850"/>
                <a:gd name="T17" fmla="*/ 243309 h 323850"/>
                <a:gd name="T18" fmla="*/ 47358 w 323850"/>
                <a:gd name="T19" fmla="*/ 276034 h 323850"/>
                <a:gd name="T20" fmla="*/ 80083 w 323850"/>
                <a:gd name="T21" fmla="*/ 301317 h 323850"/>
                <a:gd name="T22" fmla="*/ 118709 w 323850"/>
                <a:gd name="T23" fmla="*/ 317617 h 323850"/>
                <a:gd name="T24" fmla="*/ 161696 w 323850"/>
                <a:gd name="T25" fmla="*/ 323392 h 323850"/>
                <a:gd name="T26" fmla="*/ 204683 w 323850"/>
                <a:gd name="T27" fmla="*/ 317617 h 323850"/>
                <a:gd name="T28" fmla="*/ 243309 w 323850"/>
                <a:gd name="T29" fmla="*/ 301317 h 323850"/>
                <a:gd name="T30" fmla="*/ 276034 w 323850"/>
                <a:gd name="T31" fmla="*/ 276034 h 323850"/>
                <a:gd name="T32" fmla="*/ 301317 w 323850"/>
                <a:gd name="T33" fmla="*/ 243309 h 323850"/>
                <a:gd name="T34" fmla="*/ 317617 w 323850"/>
                <a:gd name="T35" fmla="*/ 204683 h 323850"/>
                <a:gd name="T36" fmla="*/ 323392 w 323850"/>
                <a:gd name="T37" fmla="*/ 161696 h 323850"/>
                <a:gd name="T38" fmla="*/ 317617 w 323850"/>
                <a:gd name="T39" fmla="*/ 118709 h 323850"/>
                <a:gd name="T40" fmla="*/ 301317 w 323850"/>
                <a:gd name="T41" fmla="*/ 80083 h 323850"/>
                <a:gd name="T42" fmla="*/ 276034 w 323850"/>
                <a:gd name="T43" fmla="*/ 47358 h 323850"/>
                <a:gd name="T44" fmla="*/ 243309 w 323850"/>
                <a:gd name="T45" fmla="*/ 22075 h 323850"/>
                <a:gd name="T46" fmla="*/ 204683 w 323850"/>
                <a:gd name="T47" fmla="*/ 5775 h 323850"/>
                <a:gd name="T48" fmla="*/ 161696 w 323850"/>
                <a:gd name="T49" fmla="*/ 0 h 32385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23850" h="323850">
                  <a:moveTo>
                    <a:pt x="161696" y="0"/>
                  </a:moveTo>
                  <a:lnTo>
                    <a:pt x="118709" y="5775"/>
                  </a:lnTo>
                  <a:lnTo>
                    <a:pt x="80083" y="22075"/>
                  </a:lnTo>
                  <a:lnTo>
                    <a:pt x="47358" y="47358"/>
                  </a:lnTo>
                  <a:lnTo>
                    <a:pt x="22075" y="80083"/>
                  </a:lnTo>
                  <a:lnTo>
                    <a:pt x="5775" y="118709"/>
                  </a:lnTo>
                  <a:lnTo>
                    <a:pt x="0" y="161696"/>
                  </a:lnTo>
                  <a:lnTo>
                    <a:pt x="5775" y="204683"/>
                  </a:lnTo>
                  <a:lnTo>
                    <a:pt x="22075" y="243309"/>
                  </a:lnTo>
                  <a:lnTo>
                    <a:pt x="47358" y="276034"/>
                  </a:lnTo>
                  <a:lnTo>
                    <a:pt x="80083" y="301317"/>
                  </a:lnTo>
                  <a:lnTo>
                    <a:pt x="118709" y="317617"/>
                  </a:lnTo>
                  <a:lnTo>
                    <a:pt x="161696" y="323392"/>
                  </a:lnTo>
                  <a:lnTo>
                    <a:pt x="204683" y="317617"/>
                  </a:lnTo>
                  <a:lnTo>
                    <a:pt x="243309" y="301317"/>
                  </a:lnTo>
                  <a:lnTo>
                    <a:pt x="276034" y="276034"/>
                  </a:lnTo>
                  <a:lnTo>
                    <a:pt x="301317" y="243309"/>
                  </a:lnTo>
                  <a:lnTo>
                    <a:pt x="317617" y="204683"/>
                  </a:lnTo>
                  <a:lnTo>
                    <a:pt x="323392" y="161696"/>
                  </a:lnTo>
                  <a:lnTo>
                    <a:pt x="317617" y="118709"/>
                  </a:lnTo>
                  <a:lnTo>
                    <a:pt x="301317" y="80083"/>
                  </a:lnTo>
                  <a:lnTo>
                    <a:pt x="276034" y="47358"/>
                  </a:lnTo>
                  <a:lnTo>
                    <a:pt x="243309" y="22075"/>
                  </a:lnTo>
                  <a:lnTo>
                    <a:pt x="204683" y="5775"/>
                  </a:lnTo>
                  <a:lnTo>
                    <a:pt x="16169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ru-RU"/>
            </a:p>
          </p:txBody>
        </p:sp>
        <p:sp>
          <p:nvSpPr>
            <p:cNvPr id="10" name="object 16"/>
            <p:cNvSpPr>
              <a:spLocks/>
            </p:cNvSpPr>
            <p:nvPr/>
          </p:nvSpPr>
          <p:spPr bwMode="auto">
            <a:xfrm>
              <a:off x="481013" y="1746250"/>
              <a:ext cx="265112" cy="265113"/>
            </a:xfrm>
            <a:custGeom>
              <a:avLst/>
              <a:gdLst>
                <a:gd name="T0" fmla="*/ 112321 w 264159"/>
                <a:gd name="T1" fmla="*/ 1987 h 264160"/>
                <a:gd name="T2" fmla="*/ 34853 w 264159"/>
                <a:gd name="T3" fmla="*/ 46672 h 264160"/>
                <a:gd name="T4" fmla="*/ 0 w 264159"/>
                <a:gd name="T5" fmla="*/ 125428 h 264160"/>
                <a:gd name="T6" fmla="*/ 18061 w 264159"/>
                <a:gd name="T7" fmla="*/ 211494 h 264160"/>
                <a:gd name="T8" fmla="*/ 83533 w 264159"/>
                <a:gd name="T9" fmla="*/ 270224 h 264160"/>
                <a:gd name="T10" fmla="*/ 169160 w 264159"/>
                <a:gd name="T11" fmla="*/ 279482 h 264160"/>
                <a:gd name="T12" fmla="*/ 238231 w 264159"/>
                <a:gd name="T13" fmla="*/ 241631 h 264160"/>
                <a:gd name="T14" fmla="*/ 198839 w 264159"/>
                <a:gd name="T15" fmla="*/ 241464 h 264160"/>
                <a:gd name="T16" fmla="*/ 70104 w 264159"/>
                <a:gd name="T17" fmla="*/ 233235 h 264160"/>
                <a:gd name="T18" fmla="*/ 25298 w 264159"/>
                <a:gd name="T19" fmla="*/ 155568 h 264160"/>
                <a:gd name="T20" fmla="*/ 280777 w 264159"/>
                <a:gd name="T21" fmla="*/ 140693 h 264160"/>
                <a:gd name="T22" fmla="*/ 278471 w 264159"/>
                <a:gd name="T23" fmla="*/ 109635 h 264160"/>
                <a:gd name="T24" fmla="*/ 158356 w 264159"/>
                <a:gd name="T25" fmla="*/ 109487 h 264160"/>
                <a:gd name="T26" fmla="*/ 82532 w 264159"/>
                <a:gd name="T27" fmla="*/ 39838 h 264160"/>
                <a:gd name="T28" fmla="*/ 141645 w 264159"/>
                <a:gd name="T29" fmla="*/ 24333 h 264160"/>
                <a:gd name="T30" fmla="*/ 197945 w 264159"/>
                <a:gd name="T31" fmla="*/ 11242 h 264160"/>
                <a:gd name="T32" fmla="*/ 280780 w 264159"/>
                <a:gd name="T33" fmla="*/ 140748 h 264160"/>
                <a:gd name="T34" fmla="*/ 257078 w 264159"/>
                <a:gd name="T35" fmla="*/ 140774 h 264160"/>
                <a:gd name="T36" fmla="*/ 241954 w 264159"/>
                <a:gd name="T37" fmla="*/ 198220 h 264160"/>
                <a:gd name="T38" fmla="*/ 198933 w 264159"/>
                <a:gd name="T39" fmla="*/ 241631 h 264160"/>
                <a:gd name="T40" fmla="*/ 246622 w 264159"/>
                <a:gd name="T41" fmla="*/ 234796 h 264160"/>
                <a:gd name="T42" fmla="*/ 281477 w 264159"/>
                <a:gd name="T43" fmla="*/ 156039 h 264160"/>
                <a:gd name="T44" fmla="*/ 280777 w 264159"/>
                <a:gd name="T45" fmla="*/ 140693 h 264160"/>
                <a:gd name="T46" fmla="*/ 104824 w 264159"/>
                <a:gd name="T47" fmla="*/ 140720 h 264160"/>
                <a:gd name="T48" fmla="*/ 106220 w 264159"/>
                <a:gd name="T49" fmla="*/ 153064 h 264160"/>
                <a:gd name="T50" fmla="*/ 117454 w 264159"/>
                <a:gd name="T51" fmla="*/ 168770 h 264160"/>
                <a:gd name="T52" fmla="*/ 82532 w 264159"/>
                <a:gd name="T53" fmla="*/ 241464 h 264160"/>
                <a:gd name="T54" fmla="*/ 158760 w 264159"/>
                <a:gd name="T55" fmla="*/ 171968 h 264160"/>
                <a:gd name="T56" fmla="*/ 172031 w 264159"/>
                <a:gd name="T57" fmla="*/ 158531 h 264160"/>
                <a:gd name="T58" fmla="*/ 176655 w 264159"/>
                <a:gd name="T59" fmla="*/ 140748 h 264160"/>
                <a:gd name="T60" fmla="*/ 280777 w 264159"/>
                <a:gd name="T61" fmla="*/ 140693 h 264160"/>
                <a:gd name="T62" fmla="*/ 141645 w 264159"/>
                <a:gd name="T63" fmla="*/ 24333 h 264160"/>
                <a:gd name="T64" fmla="*/ 198946 w 264159"/>
                <a:gd name="T65" fmla="*/ 40000 h 264160"/>
                <a:gd name="T66" fmla="*/ 278471 w 264159"/>
                <a:gd name="T67" fmla="*/ 109635 h 264160"/>
                <a:gd name="T68" fmla="*/ 234802 w 264159"/>
                <a:gd name="T69" fmla="*/ 34853 h 264160"/>
                <a:gd name="T70" fmla="*/ 141002 w 264159"/>
                <a:gd name="T71" fmla="*/ 104727 h 264160"/>
                <a:gd name="T72" fmla="*/ 122712 w 264159"/>
                <a:gd name="T73" fmla="*/ 109487 h 264160"/>
                <a:gd name="T74" fmla="*/ 150161 w 264159"/>
                <a:gd name="T75" fmla="*/ 106049 h 2641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64159" h="264160">
                  <a:moveTo>
                    <a:pt x="146254" y="0"/>
                  </a:moveTo>
                  <a:lnTo>
                    <a:pt x="105271" y="1861"/>
                  </a:lnTo>
                  <a:lnTo>
                    <a:pt x="65581" y="16927"/>
                  </a:lnTo>
                  <a:lnTo>
                    <a:pt x="32666" y="43742"/>
                  </a:lnTo>
                  <a:lnTo>
                    <a:pt x="10537" y="78288"/>
                  </a:lnTo>
                  <a:lnTo>
                    <a:pt x="0" y="117556"/>
                  </a:lnTo>
                  <a:lnTo>
                    <a:pt x="1861" y="158537"/>
                  </a:lnTo>
                  <a:lnTo>
                    <a:pt x="16927" y="198220"/>
                  </a:lnTo>
                  <a:lnTo>
                    <a:pt x="43742" y="231135"/>
                  </a:lnTo>
                  <a:lnTo>
                    <a:pt x="78289" y="253264"/>
                  </a:lnTo>
                  <a:lnTo>
                    <a:pt x="117559" y="263802"/>
                  </a:lnTo>
                  <a:lnTo>
                    <a:pt x="158543" y="261940"/>
                  </a:lnTo>
                  <a:lnTo>
                    <a:pt x="198233" y="246874"/>
                  </a:lnTo>
                  <a:lnTo>
                    <a:pt x="223281" y="226465"/>
                  </a:lnTo>
                  <a:lnTo>
                    <a:pt x="186447" y="226465"/>
                  </a:lnTo>
                  <a:lnTo>
                    <a:pt x="186359" y="226312"/>
                  </a:lnTo>
                  <a:lnTo>
                    <a:pt x="77354" y="226312"/>
                  </a:lnTo>
                  <a:lnTo>
                    <a:pt x="65704" y="218598"/>
                  </a:lnTo>
                  <a:lnTo>
                    <a:pt x="37349" y="186447"/>
                  </a:lnTo>
                  <a:lnTo>
                    <a:pt x="23710" y="145805"/>
                  </a:lnTo>
                  <a:lnTo>
                    <a:pt x="22858" y="131862"/>
                  </a:lnTo>
                  <a:lnTo>
                    <a:pt x="263154" y="131862"/>
                  </a:lnTo>
                  <a:lnTo>
                    <a:pt x="261945" y="105264"/>
                  </a:lnTo>
                  <a:lnTo>
                    <a:pt x="260992" y="102754"/>
                  </a:lnTo>
                  <a:lnTo>
                    <a:pt x="148753" y="102754"/>
                  </a:lnTo>
                  <a:lnTo>
                    <a:pt x="148420" y="102614"/>
                  </a:lnTo>
                  <a:lnTo>
                    <a:pt x="115010" y="102614"/>
                  </a:lnTo>
                  <a:lnTo>
                    <a:pt x="77354" y="37336"/>
                  </a:lnTo>
                  <a:lnTo>
                    <a:pt x="104546" y="26214"/>
                  </a:lnTo>
                  <a:lnTo>
                    <a:pt x="132755" y="22806"/>
                  </a:lnTo>
                  <a:lnTo>
                    <a:pt x="204674" y="22806"/>
                  </a:lnTo>
                  <a:lnTo>
                    <a:pt x="185522" y="10537"/>
                  </a:lnTo>
                  <a:lnTo>
                    <a:pt x="146254" y="0"/>
                  </a:lnTo>
                  <a:close/>
                </a:path>
                <a:path w="264159" h="264160">
                  <a:moveTo>
                    <a:pt x="263157" y="131913"/>
                  </a:moveTo>
                  <a:lnTo>
                    <a:pt x="165568" y="131913"/>
                  </a:lnTo>
                  <a:lnTo>
                    <a:pt x="240943" y="131939"/>
                  </a:lnTo>
                  <a:lnTo>
                    <a:pt x="237309" y="159776"/>
                  </a:lnTo>
                  <a:lnTo>
                    <a:pt x="226768" y="185779"/>
                  </a:lnTo>
                  <a:lnTo>
                    <a:pt x="209691" y="208493"/>
                  </a:lnTo>
                  <a:lnTo>
                    <a:pt x="186447" y="226465"/>
                  </a:lnTo>
                  <a:lnTo>
                    <a:pt x="223281" y="226465"/>
                  </a:lnTo>
                  <a:lnTo>
                    <a:pt x="231143" y="220059"/>
                  </a:lnTo>
                  <a:lnTo>
                    <a:pt x="253271" y="185513"/>
                  </a:lnTo>
                  <a:lnTo>
                    <a:pt x="263808" y="146245"/>
                  </a:lnTo>
                  <a:lnTo>
                    <a:pt x="263157" y="131913"/>
                  </a:lnTo>
                  <a:close/>
                </a:path>
                <a:path w="264159" h="264160">
                  <a:moveTo>
                    <a:pt x="263154" y="131862"/>
                  </a:moveTo>
                  <a:lnTo>
                    <a:pt x="22858" y="131862"/>
                  </a:lnTo>
                  <a:lnTo>
                    <a:pt x="98246" y="131888"/>
                  </a:lnTo>
                  <a:lnTo>
                    <a:pt x="98246" y="137628"/>
                  </a:lnTo>
                  <a:lnTo>
                    <a:pt x="99554" y="143458"/>
                  </a:lnTo>
                  <a:lnTo>
                    <a:pt x="105713" y="154126"/>
                  </a:lnTo>
                  <a:lnTo>
                    <a:pt x="110082" y="158177"/>
                  </a:lnTo>
                  <a:lnTo>
                    <a:pt x="115060" y="161047"/>
                  </a:lnTo>
                  <a:lnTo>
                    <a:pt x="77354" y="226312"/>
                  </a:lnTo>
                  <a:lnTo>
                    <a:pt x="186359" y="226312"/>
                  </a:lnTo>
                  <a:lnTo>
                    <a:pt x="148792" y="161174"/>
                  </a:lnTo>
                  <a:lnTo>
                    <a:pt x="155980" y="155607"/>
                  </a:lnTo>
                  <a:lnTo>
                    <a:pt x="161233" y="148577"/>
                  </a:lnTo>
                  <a:lnTo>
                    <a:pt x="164460" y="140530"/>
                  </a:lnTo>
                  <a:lnTo>
                    <a:pt x="165568" y="131913"/>
                  </a:lnTo>
                  <a:lnTo>
                    <a:pt x="263157" y="131913"/>
                  </a:lnTo>
                  <a:lnTo>
                    <a:pt x="263154" y="131862"/>
                  </a:lnTo>
                  <a:close/>
                </a:path>
                <a:path w="264159" h="264160">
                  <a:moveTo>
                    <a:pt x="204674" y="22806"/>
                  </a:moveTo>
                  <a:lnTo>
                    <a:pt x="132755" y="22806"/>
                  </a:lnTo>
                  <a:lnTo>
                    <a:pt x="160539" y="26701"/>
                  </a:lnTo>
                  <a:lnTo>
                    <a:pt x="186460" y="37489"/>
                  </a:lnTo>
                  <a:lnTo>
                    <a:pt x="148753" y="102754"/>
                  </a:lnTo>
                  <a:lnTo>
                    <a:pt x="260992" y="102754"/>
                  </a:lnTo>
                  <a:lnTo>
                    <a:pt x="246874" y="65581"/>
                  </a:lnTo>
                  <a:lnTo>
                    <a:pt x="220065" y="32666"/>
                  </a:lnTo>
                  <a:lnTo>
                    <a:pt x="204674" y="22806"/>
                  </a:lnTo>
                  <a:close/>
                </a:path>
                <a:path w="264159" h="264160">
                  <a:moveTo>
                    <a:pt x="132153" y="98155"/>
                  </a:moveTo>
                  <a:lnTo>
                    <a:pt x="123434" y="99180"/>
                  </a:lnTo>
                  <a:lnTo>
                    <a:pt x="115010" y="102614"/>
                  </a:lnTo>
                  <a:lnTo>
                    <a:pt x="148420" y="102614"/>
                  </a:lnTo>
                  <a:lnTo>
                    <a:pt x="140736" y="99394"/>
                  </a:lnTo>
                  <a:lnTo>
                    <a:pt x="132153" y="98155"/>
                  </a:lnTo>
                  <a:close/>
                </a:path>
              </a:pathLst>
            </a:custGeom>
            <a:solidFill>
              <a:srgbClr val="FCED2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ru-RU"/>
            </a:p>
          </p:txBody>
        </p:sp>
      </p:grpSp>
      <p:grpSp>
        <p:nvGrpSpPr>
          <p:cNvPr id="11" name="Группа 8"/>
          <p:cNvGrpSpPr>
            <a:grpSpLocks/>
          </p:cNvGrpSpPr>
          <p:nvPr/>
        </p:nvGrpSpPr>
        <p:grpSpPr bwMode="auto">
          <a:xfrm>
            <a:off x="4248150" y="1809006"/>
            <a:ext cx="323850" cy="323850"/>
            <a:chOff x="450850" y="1717675"/>
            <a:chExt cx="323850" cy="323850"/>
          </a:xfrm>
        </p:grpSpPr>
        <p:sp>
          <p:nvSpPr>
            <p:cNvPr id="12" name="object 15"/>
            <p:cNvSpPr>
              <a:spLocks/>
            </p:cNvSpPr>
            <p:nvPr/>
          </p:nvSpPr>
          <p:spPr bwMode="auto">
            <a:xfrm>
              <a:off x="450850" y="1717675"/>
              <a:ext cx="323850" cy="323850"/>
            </a:xfrm>
            <a:custGeom>
              <a:avLst/>
              <a:gdLst>
                <a:gd name="T0" fmla="*/ 161696 w 323850"/>
                <a:gd name="T1" fmla="*/ 0 h 323850"/>
                <a:gd name="T2" fmla="*/ 118709 w 323850"/>
                <a:gd name="T3" fmla="*/ 5775 h 323850"/>
                <a:gd name="T4" fmla="*/ 80083 w 323850"/>
                <a:gd name="T5" fmla="*/ 22075 h 323850"/>
                <a:gd name="T6" fmla="*/ 47358 w 323850"/>
                <a:gd name="T7" fmla="*/ 47358 h 323850"/>
                <a:gd name="T8" fmla="*/ 22075 w 323850"/>
                <a:gd name="T9" fmla="*/ 80083 h 323850"/>
                <a:gd name="T10" fmla="*/ 5775 w 323850"/>
                <a:gd name="T11" fmla="*/ 118709 h 323850"/>
                <a:gd name="T12" fmla="*/ 0 w 323850"/>
                <a:gd name="T13" fmla="*/ 161696 h 323850"/>
                <a:gd name="T14" fmla="*/ 5775 w 323850"/>
                <a:gd name="T15" fmla="*/ 204683 h 323850"/>
                <a:gd name="T16" fmla="*/ 22075 w 323850"/>
                <a:gd name="T17" fmla="*/ 243309 h 323850"/>
                <a:gd name="T18" fmla="*/ 47358 w 323850"/>
                <a:gd name="T19" fmla="*/ 276034 h 323850"/>
                <a:gd name="T20" fmla="*/ 80083 w 323850"/>
                <a:gd name="T21" fmla="*/ 301317 h 323850"/>
                <a:gd name="T22" fmla="*/ 118709 w 323850"/>
                <a:gd name="T23" fmla="*/ 317617 h 323850"/>
                <a:gd name="T24" fmla="*/ 161696 w 323850"/>
                <a:gd name="T25" fmla="*/ 323392 h 323850"/>
                <a:gd name="T26" fmla="*/ 204683 w 323850"/>
                <a:gd name="T27" fmla="*/ 317617 h 323850"/>
                <a:gd name="T28" fmla="*/ 243309 w 323850"/>
                <a:gd name="T29" fmla="*/ 301317 h 323850"/>
                <a:gd name="T30" fmla="*/ 276034 w 323850"/>
                <a:gd name="T31" fmla="*/ 276034 h 323850"/>
                <a:gd name="T32" fmla="*/ 301317 w 323850"/>
                <a:gd name="T33" fmla="*/ 243309 h 323850"/>
                <a:gd name="T34" fmla="*/ 317617 w 323850"/>
                <a:gd name="T35" fmla="*/ 204683 h 323850"/>
                <a:gd name="T36" fmla="*/ 323392 w 323850"/>
                <a:gd name="T37" fmla="*/ 161696 h 323850"/>
                <a:gd name="T38" fmla="*/ 317617 w 323850"/>
                <a:gd name="T39" fmla="*/ 118709 h 323850"/>
                <a:gd name="T40" fmla="*/ 301317 w 323850"/>
                <a:gd name="T41" fmla="*/ 80083 h 323850"/>
                <a:gd name="T42" fmla="*/ 276034 w 323850"/>
                <a:gd name="T43" fmla="*/ 47358 h 323850"/>
                <a:gd name="T44" fmla="*/ 243309 w 323850"/>
                <a:gd name="T45" fmla="*/ 22075 h 323850"/>
                <a:gd name="T46" fmla="*/ 204683 w 323850"/>
                <a:gd name="T47" fmla="*/ 5775 h 323850"/>
                <a:gd name="T48" fmla="*/ 161696 w 323850"/>
                <a:gd name="T49" fmla="*/ 0 h 32385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23850" h="323850">
                  <a:moveTo>
                    <a:pt x="161696" y="0"/>
                  </a:moveTo>
                  <a:lnTo>
                    <a:pt x="118709" y="5775"/>
                  </a:lnTo>
                  <a:lnTo>
                    <a:pt x="80083" y="22075"/>
                  </a:lnTo>
                  <a:lnTo>
                    <a:pt x="47358" y="47358"/>
                  </a:lnTo>
                  <a:lnTo>
                    <a:pt x="22075" y="80083"/>
                  </a:lnTo>
                  <a:lnTo>
                    <a:pt x="5775" y="118709"/>
                  </a:lnTo>
                  <a:lnTo>
                    <a:pt x="0" y="161696"/>
                  </a:lnTo>
                  <a:lnTo>
                    <a:pt x="5775" y="204683"/>
                  </a:lnTo>
                  <a:lnTo>
                    <a:pt x="22075" y="243309"/>
                  </a:lnTo>
                  <a:lnTo>
                    <a:pt x="47358" y="276034"/>
                  </a:lnTo>
                  <a:lnTo>
                    <a:pt x="80083" y="301317"/>
                  </a:lnTo>
                  <a:lnTo>
                    <a:pt x="118709" y="317617"/>
                  </a:lnTo>
                  <a:lnTo>
                    <a:pt x="161696" y="323392"/>
                  </a:lnTo>
                  <a:lnTo>
                    <a:pt x="204683" y="317617"/>
                  </a:lnTo>
                  <a:lnTo>
                    <a:pt x="243309" y="301317"/>
                  </a:lnTo>
                  <a:lnTo>
                    <a:pt x="276034" y="276034"/>
                  </a:lnTo>
                  <a:lnTo>
                    <a:pt x="301317" y="243309"/>
                  </a:lnTo>
                  <a:lnTo>
                    <a:pt x="317617" y="204683"/>
                  </a:lnTo>
                  <a:lnTo>
                    <a:pt x="323392" y="161696"/>
                  </a:lnTo>
                  <a:lnTo>
                    <a:pt x="317617" y="118709"/>
                  </a:lnTo>
                  <a:lnTo>
                    <a:pt x="301317" y="80083"/>
                  </a:lnTo>
                  <a:lnTo>
                    <a:pt x="276034" y="47358"/>
                  </a:lnTo>
                  <a:lnTo>
                    <a:pt x="243309" y="22075"/>
                  </a:lnTo>
                  <a:lnTo>
                    <a:pt x="204683" y="5775"/>
                  </a:lnTo>
                  <a:lnTo>
                    <a:pt x="16169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ru-RU"/>
            </a:p>
          </p:txBody>
        </p:sp>
        <p:sp>
          <p:nvSpPr>
            <p:cNvPr id="13" name="object 16"/>
            <p:cNvSpPr>
              <a:spLocks/>
            </p:cNvSpPr>
            <p:nvPr/>
          </p:nvSpPr>
          <p:spPr bwMode="auto">
            <a:xfrm>
              <a:off x="481013" y="1746250"/>
              <a:ext cx="265112" cy="265113"/>
            </a:xfrm>
            <a:custGeom>
              <a:avLst/>
              <a:gdLst>
                <a:gd name="T0" fmla="*/ 112321 w 264159"/>
                <a:gd name="T1" fmla="*/ 1987 h 264160"/>
                <a:gd name="T2" fmla="*/ 34853 w 264159"/>
                <a:gd name="T3" fmla="*/ 46672 h 264160"/>
                <a:gd name="T4" fmla="*/ 0 w 264159"/>
                <a:gd name="T5" fmla="*/ 125428 h 264160"/>
                <a:gd name="T6" fmla="*/ 18061 w 264159"/>
                <a:gd name="T7" fmla="*/ 211494 h 264160"/>
                <a:gd name="T8" fmla="*/ 83533 w 264159"/>
                <a:gd name="T9" fmla="*/ 270224 h 264160"/>
                <a:gd name="T10" fmla="*/ 169160 w 264159"/>
                <a:gd name="T11" fmla="*/ 279482 h 264160"/>
                <a:gd name="T12" fmla="*/ 238231 w 264159"/>
                <a:gd name="T13" fmla="*/ 241631 h 264160"/>
                <a:gd name="T14" fmla="*/ 198839 w 264159"/>
                <a:gd name="T15" fmla="*/ 241464 h 264160"/>
                <a:gd name="T16" fmla="*/ 70104 w 264159"/>
                <a:gd name="T17" fmla="*/ 233235 h 264160"/>
                <a:gd name="T18" fmla="*/ 25298 w 264159"/>
                <a:gd name="T19" fmla="*/ 155568 h 264160"/>
                <a:gd name="T20" fmla="*/ 280777 w 264159"/>
                <a:gd name="T21" fmla="*/ 140693 h 264160"/>
                <a:gd name="T22" fmla="*/ 278471 w 264159"/>
                <a:gd name="T23" fmla="*/ 109635 h 264160"/>
                <a:gd name="T24" fmla="*/ 158356 w 264159"/>
                <a:gd name="T25" fmla="*/ 109487 h 264160"/>
                <a:gd name="T26" fmla="*/ 82532 w 264159"/>
                <a:gd name="T27" fmla="*/ 39838 h 264160"/>
                <a:gd name="T28" fmla="*/ 141645 w 264159"/>
                <a:gd name="T29" fmla="*/ 24333 h 264160"/>
                <a:gd name="T30" fmla="*/ 197945 w 264159"/>
                <a:gd name="T31" fmla="*/ 11242 h 264160"/>
                <a:gd name="T32" fmla="*/ 280780 w 264159"/>
                <a:gd name="T33" fmla="*/ 140748 h 264160"/>
                <a:gd name="T34" fmla="*/ 257078 w 264159"/>
                <a:gd name="T35" fmla="*/ 140774 h 264160"/>
                <a:gd name="T36" fmla="*/ 241954 w 264159"/>
                <a:gd name="T37" fmla="*/ 198220 h 264160"/>
                <a:gd name="T38" fmla="*/ 198933 w 264159"/>
                <a:gd name="T39" fmla="*/ 241631 h 264160"/>
                <a:gd name="T40" fmla="*/ 246622 w 264159"/>
                <a:gd name="T41" fmla="*/ 234796 h 264160"/>
                <a:gd name="T42" fmla="*/ 281477 w 264159"/>
                <a:gd name="T43" fmla="*/ 156039 h 264160"/>
                <a:gd name="T44" fmla="*/ 280777 w 264159"/>
                <a:gd name="T45" fmla="*/ 140693 h 264160"/>
                <a:gd name="T46" fmla="*/ 104824 w 264159"/>
                <a:gd name="T47" fmla="*/ 140720 h 264160"/>
                <a:gd name="T48" fmla="*/ 106220 w 264159"/>
                <a:gd name="T49" fmla="*/ 153064 h 264160"/>
                <a:gd name="T50" fmla="*/ 117454 w 264159"/>
                <a:gd name="T51" fmla="*/ 168770 h 264160"/>
                <a:gd name="T52" fmla="*/ 82532 w 264159"/>
                <a:gd name="T53" fmla="*/ 241464 h 264160"/>
                <a:gd name="T54" fmla="*/ 158760 w 264159"/>
                <a:gd name="T55" fmla="*/ 171968 h 264160"/>
                <a:gd name="T56" fmla="*/ 172031 w 264159"/>
                <a:gd name="T57" fmla="*/ 158531 h 264160"/>
                <a:gd name="T58" fmla="*/ 176655 w 264159"/>
                <a:gd name="T59" fmla="*/ 140748 h 264160"/>
                <a:gd name="T60" fmla="*/ 280777 w 264159"/>
                <a:gd name="T61" fmla="*/ 140693 h 264160"/>
                <a:gd name="T62" fmla="*/ 141645 w 264159"/>
                <a:gd name="T63" fmla="*/ 24333 h 264160"/>
                <a:gd name="T64" fmla="*/ 198946 w 264159"/>
                <a:gd name="T65" fmla="*/ 40000 h 264160"/>
                <a:gd name="T66" fmla="*/ 278471 w 264159"/>
                <a:gd name="T67" fmla="*/ 109635 h 264160"/>
                <a:gd name="T68" fmla="*/ 234802 w 264159"/>
                <a:gd name="T69" fmla="*/ 34853 h 264160"/>
                <a:gd name="T70" fmla="*/ 141002 w 264159"/>
                <a:gd name="T71" fmla="*/ 104727 h 264160"/>
                <a:gd name="T72" fmla="*/ 122712 w 264159"/>
                <a:gd name="T73" fmla="*/ 109487 h 264160"/>
                <a:gd name="T74" fmla="*/ 150161 w 264159"/>
                <a:gd name="T75" fmla="*/ 106049 h 2641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64159" h="264160">
                  <a:moveTo>
                    <a:pt x="146254" y="0"/>
                  </a:moveTo>
                  <a:lnTo>
                    <a:pt x="105271" y="1861"/>
                  </a:lnTo>
                  <a:lnTo>
                    <a:pt x="65581" y="16927"/>
                  </a:lnTo>
                  <a:lnTo>
                    <a:pt x="32666" y="43742"/>
                  </a:lnTo>
                  <a:lnTo>
                    <a:pt x="10537" y="78288"/>
                  </a:lnTo>
                  <a:lnTo>
                    <a:pt x="0" y="117556"/>
                  </a:lnTo>
                  <a:lnTo>
                    <a:pt x="1861" y="158537"/>
                  </a:lnTo>
                  <a:lnTo>
                    <a:pt x="16927" y="198220"/>
                  </a:lnTo>
                  <a:lnTo>
                    <a:pt x="43742" y="231135"/>
                  </a:lnTo>
                  <a:lnTo>
                    <a:pt x="78289" y="253264"/>
                  </a:lnTo>
                  <a:lnTo>
                    <a:pt x="117559" y="263802"/>
                  </a:lnTo>
                  <a:lnTo>
                    <a:pt x="158543" y="261940"/>
                  </a:lnTo>
                  <a:lnTo>
                    <a:pt x="198233" y="246874"/>
                  </a:lnTo>
                  <a:lnTo>
                    <a:pt x="223281" y="226465"/>
                  </a:lnTo>
                  <a:lnTo>
                    <a:pt x="186447" y="226465"/>
                  </a:lnTo>
                  <a:lnTo>
                    <a:pt x="186359" y="226312"/>
                  </a:lnTo>
                  <a:lnTo>
                    <a:pt x="77354" y="226312"/>
                  </a:lnTo>
                  <a:lnTo>
                    <a:pt x="65704" y="218598"/>
                  </a:lnTo>
                  <a:lnTo>
                    <a:pt x="37349" y="186447"/>
                  </a:lnTo>
                  <a:lnTo>
                    <a:pt x="23710" y="145805"/>
                  </a:lnTo>
                  <a:lnTo>
                    <a:pt x="22858" y="131862"/>
                  </a:lnTo>
                  <a:lnTo>
                    <a:pt x="263154" y="131862"/>
                  </a:lnTo>
                  <a:lnTo>
                    <a:pt x="261945" y="105264"/>
                  </a:lnTo>
                  <a:lnTo>
                    <a:pt x="260992" y="102754"/>
                  </a:lnTo>
                  <a:lnTo>
                    <a:pt x="148753" y="102754"/>
                  </a:lnTo>
                  <a:lnTo>
                    <a:pt x="148420" y="102614"/>
                  </a:lnTo>
                  <a:lnTo>
                    <a:pt x="115010" y="102614"/>
                  </a:lnTo>
                  <a:lnTo>
                    <a:pt x="77354" y="37336"/>
                  </a:lnTo>
                  <a:lnTo>
                    <a:pt x="104546" y="26214"/>
                  </a:lnTo>
                  <a:lnTo>
                    <a:pt x="132755" y="22806"/>
                  </a:lnTo>
                  <a:lnTo>
                    <a:pt x="204674" y="22806"/>
                  </a:lnTo>
                  <a:lnTo>
                    <a:pt x="185522" y="10537"/>
                  </a:lnTo>
                  <a:lnTo>
                    <a:pt x="146254" y="0"/>
                  </a:lnTo>
                  <a:close/>
                </a:path>
                <a:path w="264159" h="264160">
                  <a:moveTo>
                    <a:pt x="263157" y="131913"/>
                  </a:moveTo>
                  <a:lnTo>
                    <a:pt x="165568" y="131913"/>
                  </a:lnTo>
                  <a:lnTo>
                    <a:pt x="240943" y="131939"/>
                  </a:lnTo>
                  <a:lnTo>
                    <a:pt x="237309" y="159776"/>
                  </a:lnTo>
                  <a:lnTo>
                    <a:pt x="226768" y="185779"/>
                  </a:lnTo>
                  <a:lnTo>
                    <a:pt x="209691" y="208493"/>
                  </a:lnTo>
                  <a:lnTo>
                    <a:pt x="186447" y="226465"/>
                  </a:lnTo>
                  <a:lnTo>
                    <a:pt x="223281" y="226465"/>
                  </a:lnTo>
                  <a:lnTo>
                    <a:pt x="231143" y="220059"/>
                  </a:lnTo>
                  <a:lnTo>
                    <a:pt x="253271" y="185513"/>
                  </a:lnTo>
                  <a:lnTo>
                    <a:pt x="263808" y="146245"/>
                  </a:lnTo>
                  <a:lnTo>
                    <a:pt x="263157" y="131913"/>
                  </a:lnTo>
                  <a:close/>
                </a:path>
                <a:path w="264159" h="264160">
                  <a:moveTo>
                    <a:pt x="263154" y="131862"/>
                  </a:moveTo>
                  <a:lnTo>
                    <a:pt x="22858" y="131862"/>
                  </a:lnTo>
                  <a:lnTo>
                    <a:pt x="98246" y="131888"/>
                  </a:lnTo>
                  <a:lnTo>
                    <a:pt x="98246" y="137628"/>
                  </a:lnTo>
                  <a:lnTo>
                    <a:pt x="99554" y="143458"/>
                  </a:lnTo>
                  <a:lnTo>
                    <a:pt x="105713" y="154126"/>
                  </a:lnTo>
                  <a:lnTo>
                    <a:pt x="110082" y="158177"/>
                  </a:lnTo>
                  <a:lnTo>
                    <a:pt x="115060" y="161047"/>
                  </a:lnTo>
                  <a:lnTo>
                    <a:pt x="77354" y="226312"/>
                  </a:lnTo>
                  <a:lnTo>
                    <a:pt x="186359" y="226312"/>
                  </a:lnTo>
                  <a:lnTo>
                    <a:pt x="148792" y="161174"/>
                  </a:lnTo>
                  <a:lnTo>
                    <a:pt x="155980" y="155607"/>
                  </a:lnTo>
                  <a:lnTo>
                    <a:pt x="161233" y="148577"/>
                  </a:lnTo>
                  <a:lnTo>
                    <a:pt x="164460" y="140530"/>
                  </a:lnTo>
                  <a:lnTo>
                    <a:pt x="165568" y="131913"/>
                  </a:lnTo>
                  <a:lnTo>
                    <a:pt x="263157" y="131913"/>
                  </a:lnTo>
                  <a:lnTo>
                    <a:pt x="263154" y="131862"/>
                  </a:lnTo>
                  <a:close/>
                </a:path>
                <a:path w="264159" h="264160">
                  <a:moveTo>
                    <a:pt x="204674" y="22806"/>
                  </a:moveTo>
                  <a:lnTo>
                    <a:pt x="132755" y="22806"/>
                  </a:lnTo>
                  <a:lnTo>
                    <a:pt x="160539" y="26701"/>
                  </a:lnTo>
                  <a:lnTo>
                    <a:pt x="186460" y="37489"/>
                  </a:lnTo>
                  <a:lnTo>
                    <a:pt x="148753" y="102754"/>
                  </a:lnTo>
                  <a:lnTo>
                    <a:pt x="260992" y="102754"/>
                  </a:lnTo>
                  <a:lnTo>
                    <a:pt x="246874" y="65581"/>
                  </a:lnTo>
                  <a:lnTo>
                    <a:pt x="220065" y="32666"/>
                  </a:lnTo>
                  <a:lnTo>
                    <a:pt x="204674" y="22806"/>
                  </a:lnTo>
                  <a:close/>
                </a:path>
                <a:path w="264159" h="264160">
                  <a:moveTo>
                    <a:pt x="132153" y="98155"/>
                  </a:moveTo>
                  <a:lnTo>
                    <a:pt x="123434" y="99180"/>
                  </a:lnTo>
                  <a:lnTo>
                    <a:pt x="115010" y="102614"/>
                  </a:lnTo>
                  <a:lnTo>
                    <a:pt x="148420" y="102614"/>
                  </a:lnTo>
                  <a:lnTo>
                    <a:pt x="140736" y="99394"/>
                  </a:lnTo>
                  <a:lnTo>
                    <a:pt x="132153" y="98155"/>
                  </a:lnTo>
                  <a:close/>
                </a:path>
              </a:pathLst>
            </a:custGeom>
            <a:solidFill>
              <a:srgbClr val="FCED2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ru-RU"/>
            </a:p>
          </p:txBody>
        </p:sp>
      </p:grpSp>
      <p:grpSp>
        <p:nvGrpSpPr>
          <p:cNvPr id="14" name="Группа 11"/>
          <p:cNvGrpSpPr>
            <a:grpSpLocks/>
          </p:cNvGrpSpPr>
          <p:nvPr/>
        </p:nvGrpSpPr>
        <p:grpSpPr bwMode="auto">
          <a:xfrm>
            <a:off x="6120358" y="4113262"/>
            <a:ext cx="323850" cy="323850"/>
            <a:chOff x="450850" y="1717675"/>
            <a:chExt cx="323850" cy="323850"/>
          </a:xfrm>
        </p:grpSpPr>
        <p:sp>
          <p:nvSpPr>
            <p:cNvPr id="15" name="object 15"/>
            <p:cNvSpPr>
              <a:spLocks/>
            </p:cNvSpPr>
            <p:nvPr/>
          </p:nvSpPr>
          <p:spPr bwMode="auto">
            <a:xfrm>
              <a:off x="450850" y="1717675"/>
              <a:ext cx="323850" cy="323850"/>
            </a:xfrm>
            <a:custGeom>
              <a:avLst/>
              <a:gdLst>
                <a:gd name="T0" fmla="*/ 161696 w 323850"/>
                <a:gd name="T1" fmla="*/ 0 h 323850"/>
                <a:gd name="T2" fmla="*/ 118709 w 323850"/>
                <a:gd name="T3" fmla="*/ 5775 h 323850"/>
                <a:gd name="T4" fmla="*/ 80083 w 323850"/>
                <a:gd name="T5" fmla="*/ 22075 h 323850"/>
                <a:gd name="T6" fmla="*/ 47358 w 323850"/>
                <a:gd name="T7" fmla="*/ 47358 h 323850"/>
                <a:gd name="T8" fmla="*/ 22075 w 323850"/>
                <a:gd name="T9" fmla="*/ 80083 h 323850"/>
                <a:gd name="T10" fmla="*/ 5775 w 323850"/>
                <a:gd name="T11" fmla="*/ 118709 h 323850"/>
                <a:gd name="T12" fmla="*/ 0 w 323850"/>
                <a:gd name="T13" fmla="*/ 161696 h 323850"/>
                <a:gd name="T14" fmla="*/ 5775 w 323850"/>
                <a:gd name="T15" fmla="*/ 204683 h 323850"/>
                <a:gd name="T16" fmla="*/ 22075 w 323850"/>
                <a:gd name="T17" fmla="*/ 243309 h 323850"/>
                <a:gd name="T18" fmla="*/ 47358 w 323850"/>
                <a:gd name="T19" fmla="*/ 276034 h 323850"/>
                <a:gd name="T20" fmla="*/ 80083 w 323850"/>
                <a:gd name="T21" fmla="*/ 301317 h 323850"/>
                <a:gd name="T22" fmla="*/ 118709 w 323850"/>
                <a:gd name="T23" fmla="*/ 317617 h 323850"/>
                <a:gd name="T24" fmla="*/ 161696 w 323850"/>
                <a:gd name="T25" fmla="*/ 323392 h 323850"/>
                <a:gd name="T26" fmla="*/ 204683 w 323850"/>
                <a:gd name="T27" fmla="*/ 317617 h 323850"/>
                <a:gd name="T28" fmla="*/ 243309 w 323850"/>
                <a:gd name="T29" fmla="*/ 301317 h 323850"/>
                <a:gd name="T30" fmla="*/ 276034 w 323850"/>
                <a:gd name="T31" fmla="*/ 276034 h 323850"/>
                <a:gd name="T32" fmla="*/ 301317 w 323850"/>
                <a:gd name="T33" fmla="*/ 243309 h 323850"/>
                <a:gd name="T34" fmla="*/ 317617 w 323850"/>
                <a:gd name="T35" fmla="*/ 204683 h 323850"/>
                <a:gd name="T36" fmla="*/ 323392 w 323850"/>
                <a:gd name="T37" fmla="*/ 161696 h 323850"/>
                <a:gd name="T38" fmla="*/ 317617 w 323850"/>
                <a:gd name="T39" fmla="*/ 118709 h 323850"/>
                <a:gd name="T40" fmla="*/ 301317 w 323850"/>
                <a:gd name="T41" fmla="*/ 80083 h 323850"/>
                <a:gd name="T42" fmla="*/ 276034 w 323850"/>
                <a:gd name="T43" fmla="*/ 47358 h 323850"/>
                <a:gd name="T44" fmla="*/ 243309 w 323850"/>
                <a:gd name="T45" fmla="*/ 22075 h 323850"/>
                <a:gd name="T46" fmla="*/ 204683 w 323850"/>
                <a:gd name="T47" fmla="*/ 5775 h 323850"/>
                <a:gd name="T48" fmla="*/ 161696 w 323850"/>
                <a:gd name="T49" fmla="*/ 0 h 32385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23850" h="323850">
                  <a:moveTo>
                    <a:pt x="161696" y="0"/>
                  </a:moveTo>
                  <a:lnTo>
                    <a:pt x="118709" y="5775"/>
                  </a:lnTo>
                  <a:lnTo>
                    <a:pt x="80083" y="22075"/>
                  </a:lnTo>
                  <a:lnTo>
                    <a:pt x="47358" y="47358"/>
                  </a:lnTo>
                  <a:lnTo>
                    <a:pt x="22075" y="80083"/>
                  </a:lnTo>
                  <a:lnTo>
                    <a:pt x="5775" y="118709"/>
                  </a:lnTo>
                  <a:lnTo>
                    <a:pt x="0" y="161696"/>
                  </a:lnTo>
                  <a:lnTo>
                    <a:pt x="5775" y="204683"/>
                  </a:lnTo>
                  <a:lnTo>
                    <a:pt x="22075" y="243309"/>
                  </a:lnTo>
                  <a:lnTo>
                    <a:pt x="47358" y="276034"/>
                  </a:lnTo>
                  <a:lnTo>
                    <a:pt x="80083" y="301317"/>
                  </a:lnTo>
                  <a:lnTo>
                    <a:pt x="118709" y="317617"/>
                  </a:lnTo>
                  <a:lnTo>
                    <a:pt x="161696" y="323392"/>
                  </a:lnTo>
                  <a:lnTo>
                    <a:pt x="204683" y="317617"/>
                  </a:lnTo>
                  <a:lnTo>
                    <a:pt x="243309" y="301317"/>
                  </a:lnTo>
                  <a:lnTo>
                    <a:pt x="276034" y="276034"/>
                  </a:lnTo>
                  <a:lnTo>
                    <a:pt x="301317" y="243309"/>
                  </a:lnTo>
                  <a:lnTo>
                    <a:pt x="317617" y="204683"/>
                  </a:lnTo>
                  <a:lnTo>
                    <a:pt x="323392" y="161696"/>
                  </a:lnTo>
                  <a:lnTo>
                    <a:pt x="317617" y="118709"/>
                  </a:lnTo>
                  <a:lnTo>
                    <a:pt x="301317" y="80083"/>
                  </a:lnTo>
                  <a:lnTo>
                    <a:pt x="276034" y="47358"/>
                  </a:lnTo>
                  <a:lnTo>
                    <a:pt x="243309" y="22075"/>
                  </a:lnTo>
                  <a:lnTo>
                    <a:pt x="204683" y="5775"/>
                  </a:lnTo>
                  <a:lnTo>
                    <a:pt x="16169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ru-RU"/>
            </a:p>
          </p:txBody>
        </p:sp>
        <p:sp>
          <p:nvSpPr>
            <p:cNvPr id="16" name="object 16"/>
            <p:cNvSpPr>
              <a:spLocks/>
            </p:cNvSpPr>
            <p:nvPr/>
          </p:nvSpPr>
          <p:spPr bwMode="auto">
            <a:xfrm>
              <a:off x="481013" y="1746250"/>
              <a:ext cx="265112" cy="265113"/>
            </a:xfrm>
            <a:custGeom>
              <a:avLst/>
              <a:gdLst>
                <a:gd name="T0" fmla="*/ 112321 w 264159"/>
                <a:gd name="T1" fmla="*/ 1987 h 264160"/>
                <a:gd name="T2" fmla="*/ 34853 w 264159"/>
                <a:gd name="T3" fmla="*/ 46672 h 264160"/>
                <a:gd name="T4" fmla="*/ 0 w 264159"/>
                <a:gd name="T5" fmla="*/ 125428 h 264160"/>
                <a:gd name="T6" fmla="*/ 18061 w 264159"/>
                <a:gd name="T7" fmla="*/ 211494 h 264160"/>
                <a:gd name="T8" fmla="*/ 83533 w 264159"/>
                <a:gd name="T9" fmla="*/ 270224 h 264160"/>
                <a:gd name="T10" fmla="*/ 169160 w 264159"/>
                <a:gd name="T11" fmla="*/ 279482 h 264160"/>
                <a:gd name="T12" fmla="*/ 238231 w 264159"/>
                <a:gd name="T13" fmla="*/ 241631 h 264160"/>
                <a:gd name="T14" fmla="*/ 198839 w 264159"/>
                <a:gd name="T15" fmla="*/ 241464 h 264160"/>
                <a:gd name="T16" fmla="*/ 70104 w 264159"/>
                <a:gd name="T17" fmla="*/ 233235 h 264160"/>
                <a:gd name="T18" fmla="*/ 25298 w 264159"/>
                <a:gd name="T19" fmla="*/ 155568 h 264160"/>
                <a:gd name="T20" fmla="*/ 280777 w 264159"/>
                <a:gd name="T21" fmla="*/ 140693 h 264160"/>
                <a:gd name="T22" fmla="*/ 278471 w 264159"/>
                <a:gd name="T23" fmla="*/ 109635 h 264160"/>
                <a:gd name="T24" fmla="*/ 158356 w 264159"/>
                <a:gd name="T25" fmla="*/ 109487 h 264160"/>
                <a:gd name="T26" fmla="*/ 82532 w 264159"/>
                <a:gd name="T27" fmla="*/ 39838 h 264160"/>
                <a:gd name="T28" fmla="*/ 141645 w 264159"/>
                <a:gd name="T29" fmla="*/ 24333 h 264160"/>
                <a:gd name="T30" fmla="*/ 197945 w 264159"/>
                <a:gd name="T31" fmla="*/ 11242 h 264160"/>
                <a:gd name="T32" fmla="*/ 280780 w 264159"/>
                <a:gd name="T33" fmla="*/ 140748 h 264160"/>
                <a:gd name="T34" fmla="*/ 257078 w 264159"/>
                <a:gd name="T35" fmla="*/ 140774 h 264160"/>
                <a:gd name="T36" fmla="*/ 241954 w 264159"/>
                <a:gd name="T37" fmla="*/ 198220 h 264160"/>
                <a:gd name="T38" fmla="*/ 198933 w 264159"/>
                <a:gd name="T39" fmla="*/ 241631 h 264160"/>
                <a:gd name="T40" fmla="*/ 246622 w 264159"/>
                <a:gd name="T41" fmla="*/ 234796 h 264160"/>
                <a:gd name="T42" fmla="*/ 281477 w 264159"/>
                <a:gd name="T43" fmla="*/ 156039 h 264160"/>
                <a:gd name="T44" fmla="*/ 280777 w 264159"/>
                <a:gd name="T45" fmla="*/ 140693 h 264160"/>
                <a:gd name="T46" fmla="*/ 104824 w 264159"/>
                <a:gd name="T47" fmla="*/ 140720 h 264160"/>
                <a:gd name="T48" fmla="*/ 106220 w 264159"/>
                <a:gd name="T49" fmla="*/ 153064 h 264160"/>
                <a:gd name="T50" fmla="*/ 117454 w 264159"/>
                <a:gd name="T51" fmla="*/ 168770 h 264160"/>
                <a:gd name="T52" fmla="*/ 82532 w 264159"/>
                <a:gd name="T53" fmla="*/ 241464 h 264160"/>
                <a:gd name="T54" fmla="*/ 158760 w 264159"/>
                <a:gd name="T55" fmla="*/ 171968 h 264160"/>
                <a:gd name="T56" fmla="*/ 172031 w 264159"/>
                <a:gd name="T57" fmla="*/ 158531 h 264160"/>
                <a:gd name="T58" fmla="*/ 176655 w 264159"/>
                <a:gd name="T59" fmla="*/ 140748 h 264160"/>
                <a:gd name="T60" fmla="*/ 280777 w 264159"/>
                <a:gd name="T61" fmla="*/ 140693 h 264160"/>
                <a:gd name="T62" fmla="*/ 141645 w 264159"/>
                <a:gd name="T63" fmla="*/ 24333 h 264160"/>
                <a:gd name="T64" fmla="*/ 198946 w 264159"/>
                <a:gd name="T65" fmla="*/ 40000 h 264160"/>
                <a:gd name="T66" fmla="*/ 278471 w 264159"/>
                <a:gd name="T67" fmla="*/ 109635 h 264160"/>
                <a:gd name="T68" fmla="*/ 234802 w 264159"/>
                <a:gd name="T69" fmla="*/ 34853 h 264160"/>
                <a:gd name="T70" fmla="*/ 141002 w 264159"/>
                <a:gd name="T71" fmla="*/ 104727 h 264160"/>
                <a:gd name="T72" fmla="*/ 122712 w 264159"/>
                <a:gd name="T73" fmla="*/ 109487 h 264160"/>
                <a:gd name="T74" fmla="*/ 150161 w 264159"/>
                <a:gd name="T75" fmla="*/ 106049 h 2641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64159" h="264160">
                  <a:moveTo>
                    <a:pt x="146254" y="0"/>
                  </a:moveTo>
                  <a:lnTo>
                    <a:pt x="105271" y="1861"/>
                  </a:lnTo>
                  <a:lnTo>
                    <a:pt x="65581" y="16927"/>
                  </a:lnTo>
                  <a:lnTo>
                    <a:pt x="32666" y="43742"/>
                  </a:lnTo>
                  <a:lnTo>
                    <a:pt x="10537" y="78288"/>
                  </a:lnTo>
                  <a:lnTo>
                    <a:pt x="0" y="117556"/>
                  </a:lnTo>
                  <a:lnTo>
                    <a:pt x="1861" y="158537"/>
                  </a:lnTo>
                  <a:lnTo>
                    <a:pt x="16927" y="198220"/>
                  </a:lnTo>
                  <a:lnTo>
                    <a:pt x="43742" y="231135"/>
                  </a:lnTo>
                  <a:lnTo>
                    <a:pt x="78289" y="253264"/>
                  </a:lnTo>
                  <a:lnTo>
                    <a:pt x="117559" y="263802"/>
                  </a:lnTo>
                  <a:lnTo>
                    <a:pt x="158543" y="261940"/>
                  </a:lnTo>
                  <a:lnTo>
                    <a:pt x="198233" y="246874"/>
                  </a:lnTo>
                  <a:lnTo>
                    <a:pt x="223281" y="226465"/>
                  </a:lnTo>
                  <a:lnTo>
                    <a:pt x="186447" y="226465"/>
                  </a:lnTo>
                  <a:lnTo>
                    <a:pt x="186359" y="226312"/>
                  </a:lnTo>
                  <a:lnTo>
                    <a:pt x="77354" y="226312"/>
                  </a:lnTo>
                  <a:lnTo>
                    <a:pt x="65704" y="218598"/>
                  </a:lnTo>
                  <a:lnTo>
                    <a:pt x="37349" y="186447"/>
                  </a:lnTo>
                  <a:lnTo>
                    <a:pt x="23710" y="145805"/>
                  </a:lnTo>
                  <a:lnTo>
                    <a:pt x="22858" y="131862"/>
                  </a:lnTo>
                  <a:lnTo>
                    <a:pt x="263154" y="131862"/>
                  </a:lnTo>
                  <a:lnTo>
                    <a:pt x="261945" y="105264"/>
                  </a:lnTo>
                  <a:lnTo>
                    <a:pt x="260992" y="102754"/>
                  </a:lnTo>
                  <a:lnTo>
                    <a:pt x="148753" y="102754"/>
                  </a:lnTo>
                  <a:lnTo>
                    <a:pt x="148420" y="102614"/>
                  </a:lnTo>
                  <a:lnTo>
                    <a:pt x="115010" y="102614"/>
                  </a:lnTo>
                  <a:lnTo>
                    <a:pt x="77354" y="37336"/>
                  </a:lnTo>
                  <a:lnTo>
                    <a:pt x="104546" y="26214"/>
                  </a:lnTo>
                  <a:lnTo>
                    <a:pt x="132755" y="22806"/>
                  </a:lnTo>
                  <a:lnTo>
                    <a:pt x="204674" y="22806"/>
                  </a:lnTo>
                  <a:lnTo>
                    <a:pt x="185522" y="10537"/>
                  </a:lnTo>
                  <a:lnTo>
                    <a:pt x="146254" y="0"/>
                  </a:lnTo>
                  <a:close/>
                </a:path>
                <a:path w="264159" h="264160">
                  <a:moveTo>
                    <a:pt x="263157" y="131913"/>
                  </a:moveTo>
                  <a:lnTo>
                    <a:pt x="165568" y="131913"/>
                  </a:lnTo>
                  <a:lnTo>
                    <a:pt x="240943" y="131939"/>
                  </a:lnTo>
                  <a:lnTo>
                    <a:pt x="237309" y="159776"/>
                  </a:lnTo>
                  <a:lnTo>
                    <a:pt x="226768" y="185779"/>
                  </a:lnTo>
                  <a:lnTo>
                    <a:pt x="209691" y="208493"/>
                  </a:lnTo>
                  <a:lnTo>
                    <a:pt x="186447" y="226465"/>
                  </a:lnTo>
                  <a:lnTo>
                    <a:pt x="223281" y="226465"/>
                  </a:lnTo>
                  <a:lnTo>
                    <a:pt x="231143" y="220059"/>
                  </a:lnTo>
                  <a:lnTo>
                    <a:pt x="253271" y="185513"/>
                  </a:lnTo>
                  <a:lnTo>
                    <a:pt x="263808" y="146245"/>
                  </a:lnTo>
                  <a:lnTo>
                    <a:pt x="263157" y="131913"/>
                  </a:lnTo>
                  <a:close/>
                </a:path>
                <a:path w="264159" h="264160">
                  <a:moveTo>
                    <a:pt x="263154" y="131862"/>
                  </a:moveTo>
                  <a:lnTo>
                    <a:pt x="22858" y="131862"/>
                  </a:lnTo>
                  <a:lnTo>
                    <a:pt x="98246" y="131888"/>
                  </a:lnTo>
                  <a:lnTo>
                    <a:pt x="98246" y="137628"/>
                  </a:lnTo>
                  <a:lnTo>
                    <a:pt x="99554" y="143458"/>
                  </a:lnTo>
                  <a:lnTo>
                    <a:pt x="105713" y="154126"/>
                  </a:lnTo>
                  <a:lnTo>
                    <a:pt x="110082" y="158177"/>
                  </a:lnTo>
                  <a:lnTo>
                    <a:pt x="115060" y="161047"/>
                  </a:lnTo>
                  <a:lnTo>
                    <a:pt x="77354" y="226312"/>
                  </a:lnTo>
                  <a:lnTo>
                    <a:pt x="186359" y="226312"/>
                  </a:lnTo>
                  <a:lnTo>
                    <a:pt x="148792" y="161174"/>
                  </a:lnTo>
                  <a:lnTo>
                    <a:pt x="155980" y="155607"/>
                  </a:lnTo>
                  <a:lnTo>
                    <a:pt x="161233" y="148577"/>
                  </a:lnTo>
                  <a:lnTo>
                    <a:pt x="164460" y="140530"/>
                  </a:lnTo>
                  <a:lnTo>
                    <a:pt x="165568" y="131913"/>
                  </a:lnTo>
                  <a:lnTo>
                    <a:pt x="263157" y="131913"/>
                  </a:lnTo>
                  <a:lnTo>
                    <a:pt x="263154" y="131862"/>
                  </a:lnTo>
                  <a:close/>
                </a:path>
                <a:path w="264159" h="264160">
                  <a:moveTo>
                    <a:pt x="204674" y="22806"/>
                  </a:moveTo>
                  <a:lnTo>
                    <a:pt x="132755" y="22806"/>
                  </a:lnTo>
                  <a:lnTo>
                    <a:pt x="160539" y="26701"/>
                  </a:lnTo>
                  <a:lnTo>
                    <a:pt x="186460" y="37489"/>
                  </a:lnTo>
                  <a:lnTo>
                    <a:pt x="148753" y="102754"/>
                  </a:lnTo>
                  <a:lnTo>
                    <a:pt x="260992" y="102754"/>
                  </a:lnTo>
                  <a:lnTo>
                    <a:pt x="246874" y="65581"/>
                  </a:lnTo>
                  <a:lnTo>
                    <a:pt x="220065" y="32666"/>
                  </a:lnTo>
                  <a:lnTo>
                    <a:pt x="204674" y="22806"/>
                  </a:lnTo>
                  <a:close/>
                </a:path>
                <a:path w="264159" h="264160">
                  <a:moveTo>
                    <a:pt x="132153" y="98155"/>
                  </a:moveTo>
                  <a:lnTo>
                    <a:pt x="123434" y="99180"/>
                  </a:lnTo>
                  <a:lnTo>
                    <a:pt x="115010" y="102614"/>
                  </a:lnTo>
                  <a:lnTo>
                    <a:pt x="148420" y="102614"/>
                  </a:lnTo>
                  <a:lnTo>
                    <a:pt x="140736" y="99394"/>
                  </a:lnTo>
                  <a:lnTo>
                    <a:pt x="132153" y="98155"/>
                  </a:lnTo>
                  <a:close/>
                </a:path>
              </a:pathLst>
            </a:custGeom>
            <a:solidFill>
              <a:srgbClr val="FCED2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ru-RU"/>
            </a:p>
          </p:txBody>
        </p:sp>
      </p:grpSp>
      <p:sp>
        <p:nvSpPr>
          <p:cNvPr id="17" name="object 25"/>
          <p:cNvSpPr txBox="1">
            <a:spLocks noChangeArrowheads="1"/>
          </p:cNvSpPr>
          <p:nvPr/>
        </p:nvSpPr>
        <p:spPr bwMode="auto">
          <a:xfrm>
            <a:off x="1115616" y="1898080"/>
            <a:ext cx="2144712" cy="2077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1513"/>
              </a:lnSpc>
              <a:spcBef>
                <a:spcPts val="600"/>
              </a:spcBef>
            </a:pPr>
            <a:r>
              <a:rPr lang="ru-RU" altLang="ru-RU" sz="1800" b="1" dirty="0">
                <a:latin typeface="Times New Roman" panose="02020603050405020304" pitchFamily="18" charset="0"/>
                <a:cs typeface="Times New Roman" panose="02020603050405020304" pitchFamily="18" charset="0"/>
              </a:rPr>
              <a:t>Ускорители: </a:t>
            </a:r>
          </a:p>
          <a:p>
            <a:pPr eaLnBrk="1" hangingPunct="1">
              <a:lnSpc>
                <a:spcPts val="1513"/>
              </a:lnSpc>
              <a:spcBef>
                <a:spcPts val="600"/>
              </a:spcBef>
              <a:buFont typeface="Arial" panose="020B0604020202020204" pitchFamily="34" charset="0"/>
              <a:buChar char="•"/>
            </a:pPr>
            <a:r>
              <a:rPr lang="ru-RU" altLang="ru-RU" sz="1800" b="1" dirty="0" err="1">
                <a:latin typeface="Times New Roman" panose="02020603050405020304" pitchFamily="18" charset="0"/>
                <a:cs typeface="Times New Roman" panose="02020603050405020304" pitchFamily="18" charset="0"/>
              </a:rPr>
              <a:t>Кибер</a:t>
            </a:r>
            <a:r>
              <a:rPr lang="ru-RU" altLang="ru-RU" sz="1800" b="1" dirty="0">
                <a:latin typeface="Times New Roman" panose="02020603050405020304" pitchFamily="18" charset="0"/>
                <a:cs typeface="Times New Roman" panose="02020603050405020304" pitchFamily="18" charset="0"/>
              </a:rPr>
              <a:t>-нож</a:t>
            </a:r>
          </a:p>
          <a:p>
            <a:pPr eaLnBrk="1" hangingPunct="1">
              <a:lnSpc>
                <a:spcPts val="1513"/>
              </a:lnSpc>
              <a:spcBef>
                <a:spcPts val="600"/>
              </a:spcBef>
              <a:buFont typeface="Arial" panose="020B0604020202020204" pitchFamily="34" charset="0"/>
              <a:buChar char="•"/>
            </a:pPr>
            <a:r>
              <a:rPr lang="ru-RU" altLang="ru-RU" sz="1800" b="1" dirty="0" err="1">
                <a:latin typeface="Times New Roman" panose="02020603050405020304" pitchFamily="18" charset="0"/>
                <a:cs typeface="Times New Roman" panose="02020603050405020304" pitchFamily="18" charset="0"/>
              </a:rPr>
              <a:t>Томотерапия</a:t>
            </a:r>
            <a:endParaRPr lang="ru-RU" altLang="ru-RU" sz="1800" b="1" dirty="0">
              <a:latin typeface="Times New Roman" panose="02020603050405020304" pitchFamily="18" charset="0"/>
              <a:cs typeface="Times New Roman" panose="02020603050405020304" pitchFamily="18" charset="0"/>
            </a:endParaRPr>
          </a:p>
          <a:p>
            <a:pPr eaLnBrk="1" hangingPunct="1">
              <a:lnSpc>
                <a:spcPts val="1513"/>
              </a:lnSpc>
              <a:spcBef>
                <a:spcPts val="600"/>
              </a:spcBef>
              <a:buFont typeface="Arial" panose="020B0604020202020204" pitchFamily="34" charset="0"/>
              <a:buChar char="•"/>
            </a:pPr>
            <a:r>
              <a:rPr lang="ru-RU" altLang="ru-RU" sz="1800" b="1" dirty="0">
                <a:latin typeface="Times New Roman" panose="02020603050405020304" pitchFamily="18" charset="0"/>
                <a:cs typeface="Times New Roman" panose="02020603050405020304" pitchFamily="18" charset="0"/>
              </a:rPr>
              <a:t>Линейные ускорители</a:t>
            </a:r>
          </a:p>
          <a:p>
            <a:pPr eaLnBrk="1" hangingPunct="1">
              <a:lnSpc>
                <a:spcPts val="1513"/>
              </a:lnSpc>
              <a:spcBef>
                <a:spcPts val="600"/>
              </a:spcBef>
              <a:buFont typeface="Arial" panose="020B0604020202020204" pitchFamily="34" charset="0"/>
              <a:buChar char="•"/>
            </a:pPr>
            <a:r>
              <a:rPr lang="ru-RU" altLang="ru-RU" sz="1800" b="1" dirty="0">
                <a:latin typeface="Times New Roman" panose="02020603050405020304" pitchFamily="18" charset="0"/>
                <a:cs typeface="Times New Roman" panose="02020603050405020304" pitchFamily="18" charset="0"/>
              </a:rPr>
              <a:t>Протонные ускорители</a:t>
            </a:r>
          </a:p>
          <a:p>
            <a:pPr eaLnBrk="1" hangingPunct="1">
              <a:lnSpc>
                <a:spcPts val="1513"/>
              </a:lnSpc>
              <a:spcBef>
                <a:spcPts val="100"/>
              </a:spcBef>
            </a:pPr>
            <a:endParaRPr lang="ru-RU" altLang="ru-RU" sz="1400" b="1" dirty="0">
              <a:solidFill>
                <a:srgbClr val="0070C0"/>
              </a:solidFill>
              <a:latin typeface="Arial" panose="020B0604020202020204" pitchFamily="34" charset="0"/>
              <a:cs typeface="Arial" panose="020B0604020202020204" pitchFamily="34" charset="0"/>
            </a:endParaRPr>
          </a:p>
          <a:p>
            <a:pPr eaLnBrk="1" hangingPunct="1">
              <a:lnSpc>
                <a:spcPts val="1513"/>
              </a:lnSpc>
              <a:spcBef>
                <a:spcPts val="100"/>
              </a:spcBef>
            </a:pPr>
            <a:r>
              <a:rPr lang="ru-RU" altLang="ru-RU" sz="2400" b="1" dirty="0">
                <a:solidFill>
                  <a:srgbClr val="0070C0"/>
                </a:solidFill>
                <a:latin typeface="Arial" panose="020B0604020202020204" pitchFamily="34" charset="0"/>
                <a:cs typeface="Arial" panose="020B0604020202020204" pitchFamily="34" charset="0"/>
              </a:rPr>
              <a:t>~ 1</a:t>
            </a:r>
            <a:r>
              <a:rPr lang="en-US" altLang="ru-RU" sz="2400" b="1" dirty="0">
                <a:solidFill>
                  <a:srgbClr val="0070C0"/>
                </a:solidFill>
                <a:latin typeface="Arial" panose="020B0604020202020204" pitchFamily="34" charset="0"/>
                <a:cs typeface="Arial" panose="020B0604020202020204" pitchFamily="34" charset="0"/>
              </a:rPr>
              <a:t>2</a:t>
            </a:r>
            <a:r>
              <a:rPr lang="ru-RU" altLang="ru-RU" sz="2400" b="1" dirty="0">
                <a:solidFill>
                  <a:srgbClr val="0070C0"/>
                </a:solidFill>
                <a:latin typeface="Arial" panose="020B0604020202020204" pitchFamily="34" charset="0"/>
                <a:cs typeface="Arial" panose="020B0604020202020204" pitchFamily="34" charset="0"/>
              </a:rPr>
              <a:t> </a:t>
            </a:r>
            <a:r>
              <a:rPr lang="en-US" altLang="ru-RU" sz="2400" b="1" dirty="0">
                <a:solidFill>
                  <a:srgbClr val="0070C0"/>
                </a:solidFill>
                <a:latin typeface="Arial" panose="020B0604020202020204" pitchFamily="34" charset="0"/>
                <a:cs typeface="Arial" panose="020B0604020202020204" pitchFamily="34" charset="0"/>
              </a:rPr>
              <a:t>9</a:t>
            </a:r>
            <a:r>
              <a:rPr lang="ru-RU" altLang="ru-RU" sz="2400" b="1" dirty="0">
                <a:solidFill>
                  <a:srgbClr val="0070C0"/>
                </a:solidFill>
                <a:latin typeface="Arial" panose="020B0604020202020204" pitchFamily="34" charset="0"/>
                <a:cs typeface="Arial" panose="020B0604020202020204" pitchFamily="34" charset="0"/>
              </a:rPr>
              <a:t>00</a:t>
            </a:r>
            <a:endParaRPr lang="ru-RU" altLang="ru-RU" sz="1000" b="1" dirty="0">
              <a:solidFill>
                <a:srgbClr val="0070C0"/>
              </a:solidFill>
              <a:latin typeface="Arial" panose="020B0604020202020204" pitchFamily="34" charset="0"/>
              <a:cs typeface="Arial" panose="020B0604020202020204" pitchFamily="34" charset="0"/>
            </a:endParaRPr>
          </a:p>
        </p:txBody>
      </p:sp>
      <p:sp>
        <p:nvSpPr>
          <p:cNvPr id="18" name="object 25"/>
          <p:cNvSpPr txBox="1">
            <a:spLocks noChangeArrowheads="1"/>
          </p:cNvSpPr>
          <p:nvPr/>
        </p:nvSpPr>
        <p:spPr bwMode="auto">
          <a:xfrm>
            <a:off x="4731544" y="1844824"/>
            <a:ext cx="2144712" cy="215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1513"/>
              </a:lnSpc>
              <a:spcBef>
                <a:spcPts val="600"/>
              </a:spcBef>
            </a:pPr>
            <a:r>
              <a:rPr lang="ru-RU" altLang="ru-RU" sz="1800" b="1" dirty="0">
                <a:latin typeface="Times New Roman" panose="02020603050405020304" pitchFamily="18" charset="0"/>
                <a:cs typeface="Times New Roman" panose="02020603050405020304" pitchFamily="18" charset="0"/>
              </a:rPr>
              <a:t>Лучевая диагностика: </a:t>
            </a:r>
          </a:p>
          <a:p>
            <a:pPr eaLnBrk="1" hangingPunct="1">
              <a:lnSpc>
                <a:spcPts val="1513"/>
              </a:lnSpc>
              <a:spcBef>
                <a:spcPts val="600"/>
              </a:spcBef>
              <a:buFont typeface="Arial" panose="020B0604020202020204" pitchFamily="34" charset="0"/>
              <a:buChar char="•"/>
            </a:pPr>
            <a:r>
              <a:rPr lang="ru-RU" altLang="ru-RU" sz="1800" b="1" dirty="0">
                <a:latin typeface="Times New Roman" panose="02020603050405020304" pitchFamily="18" charset="0"/>
                <a:cs typeface="Times New Roman" panose="02020603050405020304" pitchFamily="18" charset="0"/>
              </a:rPr>
              <a:t>ПЭТ</a:t>
            </a:r>
          </a:p>
          <a:p>
            <a:pPr eaLnBrk="1" hangingPunct="1">
              <a:lnSpc>
                <a:spcPts val="1513"/>
              </a:lnSpc>
              <a:spcBef>
                <a:spcPts val="600"/>
              </a:spcBef>
              <a:buFont typeface="Arial" panose="020B0604020202020204" pitchFamily="34" charset="0"/>
              <a:buChar char="•"/>
            </a:pPr>
            <a:r>
              <a:rPr lang="ru-RU" altLang="ru-RU" sz="1800" b="1" dirty="0">
                <a:latin typeface="Times New Roman" panose="02020603050405020304" pitchFamily="18" charset="0"/>
                <a:cs typeface="Times New Roman" panose="02020603050405020304" pitchFamily="18" charset="0"/>
              </a:rPr>
              <a:t>КТ</a:t>
            </a:r>
          </a:p>
          <a:p>
            <a:pPr eaLnBrk="1" hangingPunct="1">
              <a:lnSpc>
                <a:spcPts val="1513"/>
              </a:lnSpc>
              <a:spcBef>
                <a:spcPts val="600"/>
              </a:spcBef>
              <a:buFont typeface="Arial" panose="020B0604020202020204" pitchFamily="34" charset="0"/>
              <a:buChar char="•"/>
            </a:pPr>
            <a:r>
              <a:rPr lang="ru-RU" altLang="ru-RU" sz="1800" b="1" dirty="0">
                <a:latin typeface="Times New Roman" panose="02020603050405020304" pitchFamily="18" charset="0"/>
                <a:cs typeface="Times New Roman" panose="02020603050405020304" pitchFamily="18" charset="0"/>
              </a:rPr>
              <a:t>МРТ</a:t>
            </a:r>
          </a:p>
          <a:p>
            <a:pPr eaLnBrk="1" hangingPunct="1">
              <a:lnSpc>
                <a:spcPts val="1513"/>
              </a:lnSpc>
              <a:spcBef>
                <a:spcPts val="600"/>
              </a:spcBef>
              <a:buFont typeface="Arial" panose="020B0604020202020204" pitchFamily="34" charset="0"/>
              <a:buChar char="•"/>
            </a:pPr>
            <a:r>
              <a:rPr lang="ru-RU" altLang="ru-RU" sz="1800" b="1" dirty="0">
                <a:latin typeface="Times New Roman" panose="02020603050405020304" pitchFamily="18" charset="0"/>
                <a:cs typeface="Times New Roman" panose="02020603050405020304" pitchFamily="18" charset="0"/>
              </a:rPr>
              <a:t>Гамма-камера</a:t>
            </a:r>
          </a:p>
          <a:p>
            <a:pPr eaLnBrk="1" hangingPunct="1">
              <a:lnSpc>
                <a:spcPts val="1513"/>
              </a:lnSpc>
              <a:spcBef>
                <a:spcPts val="600"/>
              </a:spcBef>
              <a:buFont typeface="Arial" panose="020B0604020202020204" pitchFamily="34" charset="0"/>
              <a:buChar char="•"/>
            </a:pPr>
            <a:r>
              <a:rPr lang="ru-RU" altLang="ru-RU" sz="1800" b="1" dirty="0">
                <a:latin typeface="Times New Roman" panose="02020603050405020304" pitchFamily="18" charset="0"/>
                <a:cs typeface="Times New Roman" panose="02020603050405020304" pitchFamily="18" charset="0"/>
              </a:rPr>
              <a:t>ОЭКТ</a:t>
            </a:r>
          </a:p>
          <a:p>
            <a:pPr eaLnBrk="1" hangingPunct="1">
              <a:lnSpc>
                <a:spcPts val="1513"/>
              </a:lnSpc>
              <a:spcBef>
                <a:spcPts val="100"/>
              </a:spcBef>
            </a:pPr>
            <a:endParaRPr lang="ru-RU" altLang="ru-RU" sz="1400" b="1" dirty="0">
              <a:latin typeface="Arial" panose="020B0604020202020204" pitchFamily="34" charset="0"/>
              <a:cs typeface="Arial" panose="020B0604020202020204" pitchFamily="34" charset="0"/>
            </a:endParaRPr>
          </a:p>
          <a:p>
            <a:pPr eaLnBrk="1" hangingPunct="1">
              <a:lnSpc>
                <a:spcPts val="1513"/>
              </a:lnSpc>
              <a:spcBef>
                <a:spcPts val="100"/>
              </a:spcBef>
            </a:pPr>
            <a:r>
              <a:rPr lang="ru-RU" altLang="ru-RU" sz="2400" b="1" dirty="0">
                <a:solidFill>
                  <a:srgbClr val="0081C9"/>
                </a:solidFill>
                <a:latin typeface="Arial" panose="020B0604020202020204" pitchFamily="34" charset="0"/>
                <a:cs typeface="Arial" panose="020B0604020202020204" pitchFamily="34" charset="0"/>
              </a:rPr>
              <a:t>~ 93 000 </a:t>
            </a:r>
            <a:endParaRPr lang="ru-RU" altLang="ru-RU" sz="1000" b="1" dirty="0">
              <a:latin typeface="Arial" panose="020B0604020202020204" pitchFamily="34" charset="0"/>
              <a:cs typeface="Arial" panose="020B0604020202020204" pitchFamily="34" charset="0"/>
            </a:endParaRPr>
          </a:p>
        </p:txBody>
      </p:sp>
      <p:sp>
        <p:nvSpPr>
          <p:cNvPr id="19" name="object 25"/>
          <p:cNvSpPr txBox="1">
            <a:spLocks noChangeArrowheads="1"/>
          </p:cNvSpPr>
          <p:nvPr/>
        </p:nvSpPr>
        <p:spPr bwMode="auto">
          <a:xfrm>
            <a:off x="6618288" y="4079875"/>
            <a:ext cx="2297112" cy="180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indent="-285750">
              <a:lnSpc>
                <a:spcPts val="1513"/>
              </a:lnSpc>
              <a:spcBef>
                <a:spcPts val="600"/>
              </a:spcBef>
              <a:buFont typeface="Arial" panose="020B0604020202020204" pitchFamily="34" charset="0"/>
              <a:buChar char="•"/>
            </a:pPr>
            <a:r>
              <a:rPr lang="ru-RU" altLang="ru-RU" sz="1800" dirty="0">
                <a:latin typeface="Times New Roman" panose="02020603050405020304" pitchFamily="18" charset="0"/>
                <a:cs typeface="Times New Roman" panose="02020603050405020304" pitchFamily="18" charset="0"/>
              </a:rPr>
              <a:t>Изотопные установки: </a:t>
            </a:r>
          </a:p>
          <a:p>
            <a:pPr indent="-285750">
              <a:lnSpc>
                <a:spcPts val="1513"/>
              </a:lnSpc>
              <a:spcBef>
                <a:spcPts val="600"/>
              </a:spcBef>
              <a:buFont typeface="Arial" panose="020B0604020202020204" pitchFamily="34" charset="0"/>
              <a:buChar char="•"/>
            </a:pPr>
            <a:r>
              <a:rPr lang="ru-RU" altLang="ru-RU" sz="1800" dirty="0" err="1">
                <a:latin typeface="Times New Roman" panose="02020603050405020304" pitchFamily="18" charset="0"/>
                <a:cs typeface="Times New Roman" panose="02020603050405020304" pitchFamily="18" charset="0"/>
              </a:rPr>
              <a:t>Брахитерапия</a:t>
            </a:r>
            <a:endParaRPr lang="ru-RU" altLang="ru-RU" sz="1800" dirty="0">
              <a:latin typeface="Times New Roman" panose="02020603050405020304" pitchFamily="18" charset="0"/>
              <a:cs typeface="Times New Roman" panose="02020603050405020304" pitchFamily="18" charset="0"/>
            </a:endParaRPr>
          </a:p>
          <a:p>
            <a:pPr indent="-285750">
              <a:lnSpc>
                <a:spcPts val="1513"/>
              </a:lnSpc>
              <a:spcBef>
                <a:spcPts val="600"/>
              </a:spcBef>
              <a:buFont typeface="Arial" panose="020B0604020202020204" pitchFamily="34" charset="0"/>
              <a:buChar char="•"/>
            </a:pPr>
            <a:r>
              <a:rPr lang="ru-RU" altLang="ru-RU" sz="1800" dirty="0">
                <a:latin typeface="Times New Roman" panose="02020603050405020304" pitchFamily="18" charset="0"/>
                <a:cs typeface="Times New Roman" panose="02020603050405020304" pitchFamily="18" charset="0"/>
              </a:rPr>
              <a:t>Гамма-нож</a:t>
            </a:r>
          </a:p>
          <a:p>
            <a:pPr indent="-285750">
              <a:lnSpc>
                <a:spcPts val="1513"/>
              </a:lnSpc>
              <a:spcBef>
                <a:spcPts val="600"/>
              </a:spcBef>
              <a:buFont typeface="Arial" panose="020B0604020202020204" pitchFamily="34" charset="0"/>
              <a:buChar char="•"/>
            </a:pPr>
            <a:r>
              <a:rPr lang="ru-RU" altLang="ru-RU" sz="1800" dirty="0">
                <a:latin typeface="Times New Roman" panose="02020603050405020304" pitchFamily="18" charset="0"/>
                <a:cs typeface="Times New Roman" panose="02020603050405020304" pitchFamily="18" charset="0"/>
              </a:rPr>
              <a:t>Кобальтовые установки</a:t>
            </a:r>
          </a:p>
          <a:p>
            <a:pPr eaLnBrk="1" hangingPunct="1">
              <a:lnSpc>
                <a:spcPts val="1513"/>
              </a:lnSpc>
              <a:spcBef>
                <a:spcPts val="100"/>
              </a:spcBef>
            </a:pPr>
            <a:endParaRPr lang="ru-RU" altLang="ru-RU" sz="1400" b="1" dirty="0">
              <a:latin typeface="Arial" panose="020B0604020202020204" pitchFamily="34" charset="0"/>
              <a:cs typeface="Arial" panose="020B0604020202020204" pitchFamily="34" charset="0"/>
            </a:endParaRPr>
          </a:p>
          <a:p>
            <a:pPr eaLnBrk="1" hangingPunct="1">
              <a:lnSpc>
                <a:spcPts val="1513"/>
              </a:lnSpc>
              <a:spcBef>
                <a:spcPts val="100"/>
              </a:spcBef>
            </a:pPr>
            <a:r>
              <a:rPr lang="ru-RU" altLang="ru-RU" sz="2400" b="1" dirty="0">
                <a:solidFill>
                  <a:srgbClr val="0081C9"/>
                </a:solidFill>
                <a:latin typeface="Arial" panose="020B0604020202020204" pitchFamily="34" charset="0"/>
                <a:cs typeface="Arial" panose="020B0604020202020204" pitchFamily="34" charset="0"/>
              </a:rPr>
              <a:t>~ 4 </a:t>
            </a:r>
            <a:r>
              <a:rPr lang="en-US" altLang="ru-RU" sz="2400" b="1" dirty="0">
                <a:solidFill>
                  <a:srgbClr val="0081C9"/>
                </a:solidFill>
                <a:latin typeface="Arial" panose="020B0604020202020204" pitchFamily="34" charset="0"/>
                <a:cs typeface="Arial" panose="020B0604020202020204" pitchFamily="34" charset="0"/>
              </a:rPr>
              <a:t>900</a:t>
            </a:r>
            <a:r>
              <a:rPr lang="ru-RU" altLang="ru-RU" sz="2400" b="1" dirty="0">
                <a:solidFill>
                  <a:srgbClr val="0081C9"/>
                </a:solidFill>
                <a:latin typeface="Arial" panose="020B0604020202020204" pitchFamily="34" charset="0"/>
                <a:cs typeface="Arial" panose="020B0604020202020204" pitchFamily="34" charset="0"/>
              </a:rPr>
              <a:t> </a:t>
            </a:r>
            <a:endParaRPr lang="ru-RU" altLang="ru-RU" sz="1000" b="1" dirty="0">
              <a:latin typeface="Arial" panose="020B0604020202020204" pitchFamily="34" charset="0"/>
              <a:cs typeface="Arial" panose="020B0604020202020204" pitchFamily="34" charset="0"/>
            </a:endParaRPr>
          </a:p>
        </p:txBody>
      </p:sp>
      <p:sp>
        <p:nvSpPr>
          <p:cNvPr id="20" name="object 31"/>
          <p:cNvSpPr txBox="1">
            <a:spLocks noChangeArrowheads="1"/>
          </p:cNvSpPr>
          <p:nvPr/>
        </p:nvSpPr>
        <p:spPr bwMode="auto">
          <a:xfrm>
            <a:off x="739775" y="5857875"/>
            <a:ext cx="71310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ts val="100"/>
              </a:spcBef>
            </a:pPr>
            <a:r>
              <a:rPr lang="ru-RU" altLang="ru-RU" sz="2900" b="1" dirty="0">
                <a:latin typeface="Arial" panose="020B0604020202020204" pitchFamily="34" charset="0"/>
                <a:cs typeface="Arial" panose="020B0604020202020204" pitchFamily="34" charset="0"/>
              </a:rPr>
              <a:t>ВСЕГО: </a:t>
            </a:r>
            <a:r>
              <a:rPr lang="ru-RU" altLang="ru-RU" sz="4000" b="1" dirty="0">
                <a:solidFill>
                  <a:srgbClr val="0081C9"/>
                </a:solidFill>
                <a:latin typeface="Arial" panose="020B0604020202020204" pitchFamily="34" charset="0"/>
                <a:cs typeface="Arial" panose="020B0604020202020204" pitchFamily="34" charset="0"/>
              </a:rPr>
              <a:t>~111</a:t>
            </a:r>
            <a:r>
              <a:rPr lang="en-US" altLang="ru-RU" sz="4000" b="1" dirty="0">
                <a:solidFill>
                  <a:srgbClr val="0081C9"/>
                </a:solidFill>
                <a:latin typeface="Arial" panose="020B0604020202020204" pitchFamily="34" charset="0"/>
                <a:cs typeface="Arial" panose="020B0604020202020204" pitchFamily="34" charset="0"/>
              </a:rPr>
              <a:t> </a:t>
            </a:r>
            <a:r>
              <a:rPr lang="ru-RU" altLang="ru-RU" sz="4000" b="1" dirty="0">
                <a:solidFill>
                  <a:srgbClr val="0081C9"/>
                </a:solidFill>
                <a:latin typeface="Arial" panose="020B0604020202020204" pitchFamily="34" charset="0"/>
                <a:cs typeface="Arial" panose="020B0604020202020204" pitchFamily="34" charset="0"/>
              </a:rPr>
              <a:t>000</a:t>
            </a:r>
          </a:p>
        </p:txBody>
      </p:sp>
      <p:pic>
        <p:nvPicPr>
          <p:cNvPr id="21" name="Рисунок 2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8400" y="1773238"/>
            <a:ext cx="2371725" cy="173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796747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040770A7-0849-4266-A9CC-5AC5A42823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0635" y="3533775"/>
            <a:ext cx="1438844" cy="966081"/>
          </a:xfrm>
          <a:prstGeom prst="rect">
            <a:avLst/>
          </a:prstGeom>
        </p:spPr>
      </p:pic>
      <p:pic>
        <p:nvPicPr>
          <p:cNvPr id="4" name="Изображение 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43325" y="5075238"/>
            <a:ext cx="979488"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Изображение 10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2800" y="5119688"/>
            <a:ext cx="1306513" cy="97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Изображение 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28800" y="4940300"/>
            <a:ext cx="1495425" cy="11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Рисунок 67"/>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7863" y="2057400"/>
            <a:ext cx="1531937"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Группа 5"/>
          <p:cNvGrpSpPr>
            <a:grpSpLocks/>
          </p:cNvGrpSpPr>
          <p:nvPr/>
        </p:nvGrpSpPr>
        <p:grpSpPr bwMode="auto">
          <a:xfrm>
            <a:off x="490538" y="1676400"/>
            <a:ext cx="323850" cy="323850"/>
            <a:chOff x="450850" y="1717675"/>
            <a:chExt cx="323850" cy="323850"/>
          </a:xfrm>
        </p:grpSpPr>
        <p:sp>
          <p:nvSpPr>
            <p:cNvPr id="11" name="object 15"/>
            <p:cNvSpPr>
              <a:spLocks/>
            </p:cNvSpPr>
            <p:nvPr/>
          </p:nvSpPr>
          <p:spPr bwMode="auto">
            <a:xfrm>
              <a:off x="450850" y="1717675"/>
              <a:ext cx="323850" cy="323850"/>
            </a:xfrm>
            <a:custGeom>
              <a:avLst/>
              <a:gdLst>
                <a:gd name="T0" fmla="*/ 161696 w 323850"/>
                <a:gd name="T1" fmla="*/ 0 h 323850"/>
                <a:gd name="T2" fmla="*/ 118709 w 323850"/>
                <a:gd name="T3" fmla="*/ 5775 h 323850"/>
                <a:gd name="T4" fmla="*/ 80083 w 323850"/>
                <a:gd name="T5" fmla="*/ 22075 h 323850"/>
                <a:gd name="T6" fmla="*/ 47358 w 323850"/>
                <a:gd name="T7" fmla="*/ 47358 h 323850"/>
                <a:gd name="T8" fmla="*/ 22075 w 323850"/>
                <a:gd name="T9" fmla="*/ 80083 h 323850"/>
                <a:gd name="T10" fmla="*/ 5775 w 323850"/>
                <a:gd name="T11" fmla="*/ 118709 h 323850"/>
                <a:gd name="T12" fmla="*/ 0 w 323850"/>
                <a:gd name="T13" fmla="*/ 161696 h 323850"/>
                <a:gd name="T14" fmla="*/ 5775 w 323850"/>
                <a:gd name="T15" fmla="*/ 204683 h 323850"/>
                <a:gd name="T16" fmla="*/ 22075 w 323850"/>
                <a:gd name="T17" fmla="*/ 243309 h 323850"/>
                <a:gd name="T18" fmla="*/ 47358 w 323850"/>
                <a:gd name="T19" fmla="*/ 276034 h 323850"/>
                <a:gd name="T20" fmla="*/ 80083 w 323850"/>
                <a:gd name="T21" fmla="*/ 301317 h 323850"/>
                <a:gd name="T22" fmla="*/ 118709 w 323850"/>
                <a:gd name="T23" fmla="*/ 317617 h 323850"/>
                <a:gd name="T24" fmla="*/ 161696 w 323850"/>
                <a:gd name="T25" fmla="*/ 323392 h 323850"/>
                <a:gd name="T26" fmla="*/ 204683 w 323850"/>
                <a:gd name="T27" fmla="*/ 317617 h 323850"/>
                <a:gd name="T28" fmla="*/ 243309 w 323850"/>
                <a:gd name="T29" fmla="*/ 301317 h 323850"/>
                <a:gd name="T30" fmla="*/ 276034 w 323850"/>
                <a:gd name="T31" fmla="*/ 276034 h 323850"/>
                <a:gd name="T32" fmla="*/ 301317 w 323850"/>
                <a:gd name="T33" fmla="*/ 243309 h 323850"/>
                <a:gd name="T34" fmla="*/ 317617 w 323850"/>
                <a:gd name="T35" fmla="*/ 204683 h 323850"/>
                <a:gd name="T36" fmla="*/ 323392 w 323850"/>
                <a:gd name="T37" fmla="*/ 161696 h 323850"/>
                <a:gd name="T38" fmla="*/ 317617 w 323850"/>
                <a:gd name="T39" fmla="*/ 118709 h 323850"/>
                <a:gd name="T40" fmla="*/ 301317 w 323850"/>
                <a:gd name="T41" fmla="*/ 80083 h 323850"/>
                <a:gd name="T42" fmla="*/ 276034 w 323850"/>
                <a:gd name="T43" fmla="*/ 47358 h 323850"/>
                <a:gd name="T44" fmla="*/ 243309 w 323850"/>
                <a:gd name="T45" fmla="*/ 22075 h 323850"/>
                <a:gd name="T46" fmla="*/ 204683 w 323850"/>
                <a:gd name="T47" fmla="*/ 5775 h 323850"/>
                <a:gd name="T48" fmla="*/ 161696 w 323850"/>
                <a:gd name="T49" fmla="*/ 0 h 32385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23850" h="323850">
                  <a:moveTo>
                    <a:pt x="161696" y="0"/>
                  </a:moveTo>
                  <a:lnTo>
                    <a:pt x="118709" y="5775"/>
                  </a:lnTo>
                  <a:lnTo>
                    <a:pt x="80083" y="22075"/>
                  </a:lnTo>
                  <a:lnTo>
                    <a:pt x="47358" y="47358"/>
                  </a:lnTo>
                  <a:lnTo>
                    <a:pt x="22075" y="80083"/>
                  </a:lnTo>
                  <a:lnTo>
                    <a:pt x="5775" y="118709"/>
                  </a:lnTo>
                  <a:lnTo>
                    <a:pt x="0" y="161696"/>
                  </a:lnTo>
                  <a:lnTo>
                    <a:pt x="5775" y="204683"/>
                  </a:lnTo>
                  <a:lnTo>
                    <a:pt x="22075" y="243309"/>
                  </a:lnTo>
                  <a:lnTo>
                    <a:pt x="47358" y="276034"/>
                  </a:lnTo>
                  <a:lnTo>
                    <a:pt x="80083" y="301317"/>
                  </a:lnTo>
                  <a:lnTo>
                    <a:pt x="118709" y="317617"/>
                  </a:lnTo>
                  <a:lnTo>
                    <a:pt x="161696" y="323392"/>
                  </a:lnTo>
                  <a:lnTo>
                    <a:pt x="204683" y="317617"/>
                  </a:lnTo>
                  <a:lnTo>
                    <a:pt x="243309" y="301317"/>
                  </a:lnTo>
                  <a:lnTo>
                    <a:pt x="276034" y="276034"/>
                  </a:lnTo>
                  <a:lnTo>
                    <a:pt x="301317" y="243309"/>
                  </a:lnTo>
                  <a:lnTo>
                    <a:pt x="317617" y="204683"/>
                  </a:lnTo>
                  <a:lnTo>
                    <a:pt x="323392" y="161696"/>
                  </a:lnTo>
                  <a:lnTo>
                    <a:pt x="317617" y="118709"/>
                  </a:lnTo>
                  <a:lnTo>
                    <a:pt x="301317" y="80083"/>
                  </a:lnTo>
                  <a:lnTo>
                    <a:pt x="276034" y="47358"/>
                  </a:lnTo>
                  <a:lnTo>
                    <a:pt x="243309" y="22075"/>
                  </a:lnTo>
                  <a:lnTo>
                    <a:pt x="204683" y="5775"/>
                  </a:lnTo>
                  <a:lnTo>
                    <a:pt x="16169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ru-RU" sz="1600">
                <a:cs typeface="Times New Roman" panose="02020603050405020304" pitchFamily="18" charset="0"/>
              </a:endParaRPr>
            </a:p>
          </p:txBody>
        </p:sp>
        <p:sp>
          <p:nvSpPr>
            <p:cNvPr id="12" name="object 16"/>
            <p:cNvSpPr>
              <a:spLocks/>
            </p:cNvSpPr>
            <p:nvPr/>
          </p:nvSpPr>
          <p:spPr bwMode="auto">
            <a:xfrm>
              <a:off x="481013" y="1746250"/>
              <a:ext cx="265112" cy="265113"/>
            </a:xfrm>
            <a:custGeom>
              <a:avLst/>
              <a:gdLst>
                <a:gd name="T0" fmla="*/ 111917 w 264159"/>
                <a:gd name="T1" fmla="*/ 1980 h 264160"/>
                <a:gd name="T2" fmla="*/ 34728 w 264159"/>
                <a:gd name="T3" fmla="*/ 46504 h 264160"/>
                <a:gd name="T4" fmla="*/ 0 w 264159"/>
                <a:gd name="T5" fmla="*/ 124977 h 264160"/>
                <a:gd name="T6" fmla="*/ 17996 w 264159"/>
                <a:gd name="T7" fmla="*/ 210734 h 264160"/>
                <a:gd name="T8" fmla="*/ 83233 w 264159"/>
                <a:gd name="T9" fmla="*/ 269253 h 264160"/>
                <a:gd name="T10" fmla="*/ 168552 w 264159"/>
                <a:gd name="T11" fmla="*/ 278477 h 264160"/>
                <a:gd name="T12" fmla="*/ 237375 w 264159"/>
                <a:gd name="T13" fmla="*/ 240762 h 264160"/>
                <a:gd name="T14" fmla="*/ 198124 w 264159"/>
                <a:gd name="T15" fmla="*/ 240596 h 264160"/>
                <a:gd name="T16" fmla="*/ 69852 w 264159"/>
                <a:gd name="T17" fmla="*/ 232397 h 264160"/>
                <a:gd name="T18" fmla="*/ 25207 w 264159"/>
                <a:gd name="T19" fmla="*/ 155009 h 264160"/>
                <a:gd name="T20" fmla="*/ 279768 w 264159"/>
                <a:gd name="T21" fmla="*/ 140187 h 264160"/>
                <a:gd name="T22" fmla="*/ 277470 w 264159"/>
                <a:gd name="T23" fmla="*/ 109241 h 264160"/>
                <a:gd name="T24" fmla="*/ 157787 w 264159"/>
                <a:gd name="T25" fmla="*/ 109093 h 264160"/>
                <a:gd name="T26" fmla="*/ 82235 w 264159"/>
                <a:gd name="T27" fmla="*/ 39695 h 264160"/>
                <a:gd name="T28" fmla="*/ 141136 w 264159"/>
                <a:gd name="T29" fmla="*/ 24246 h 264160"/>
                <a:gd name="T30" fmla="*/ 197233 w 264159"/>
                <a:gd name="T31" fmla="*/ 11202 h 264160"/>
                <a:gd name="T32" fmla="*/ 279771 w 264159"/>
                <a:gd name="T33" fmla="*/ 140242 h 264160"/>
                <a:gd name="T34" fmla="*/ 256154 w 264159"/>
                <a:gd name="T35" fmla="*/ 140268 h 264160"/>
                <a:gd name="T36" fmla="*/ 241084 w 264159"/>
                <a:gd name="T37" fmla="*/ 197507 h 264160"/>
                <a:gd name="T38" fmla="*/ 198218 w 264159"/>
                <a:gd name="T39" fmla="*/ 240762 h 264160"/>
                <a:gd name="T40" fmla="*/ 245735 w 264159"/>
                <a:gd name="T41" fmla="*/ 233952 h 264160"/>
                <a:gd name="T42" fmla="*/ 280465 w 264159"/>
                <a:gd name="T43" fmla="*/ 155478 h 264160"/>
                <a:gd name="T44" fmla="*/ 279768 w 264159"/>
                <a:gd name="T45" fmla="*/ 140187 h 264160"/>
                <a:gd name="T46" fmla="*/ 104447 w 264159"/>
                <a:gd name="T47" fmla="*/ 140214 h 264160"/>
                <a:gd name="T48" fmla="*/ 105838 w 264159"/>
                <a:gd name="T49" fmla="*/ 152514 h 264160"/>
                <a:gd name="T50" fmla="*/ 117032 w 264159"/>
                <a:gd name="T51" fmla="*/ 168163 h 264160"/>
                <a:gd name="T52" fmla="*/ 82235 w 264159"/>
                <a:gd name="T53" fmla="*/ 240596 h 264160"/>
                <a:gd name="T54" fmla="*/ 158189 w 264159"/>
                <a:gd name="T55" fmla="*/ 171350 h 264160"/>
                <a:gd name="T56" fmla="*/ 171413 w 264159"/>
                <a:gd name="T57" fmla="*/ 157961 h 264160"/>
                <a:gd name="T58" fmla="*/ 176020 w 264159"/>
                <a:gd name="T59" fmla="*/ 140242 h 264160"/>
                <a:gd name="T60" fmla="*/ 279768 w 264159"/>
                <a:gd name="T61" fmla="*/ 140187 h 264160"/>
                <a:gd name="T62" fmla="*/ 141136 w 264159"/>
                <a:gd name="T63" fmla="*/ 24246 h 264160"/>
                <a:gd name="T64" fmla="*/ 198231 w 264159"/>
                <a:gd name="T65" fmla="*/ 39856 h 264160"/>
                <a:gd name="T66" fmla="*/ 277470 w 264159"/>
                <a:gd name="T67" fmla="*/ 109241 h 264160"/>
                <a:gd name="T68" fmla="*/ 233958 w 264159"/>
                <a:gd name="T69" fmla="*/ 34728 h 264160"/>
                <a:gd name="T70" fmla="*/ 140495 w 264159"/>
                <a:gd name="T71" fmla="*/ 104351 h 264160"/>
                <a:gd name="T72" fmla="*/ 122271 w 264159"/>
                <a:gd name="T73" fmla="*/ 109093 h 264160"/>
                <a:gd name="T74" fmla="*/ 149621 w 264159"/>
                <a:gd name="T75" fmla="*/ 105668 h 2641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64159" h="264160">
                  <a:moveTo>
                    <a:pt x="146254" y="0"/>
                  </a:moveTo>
                  <a:lnTo>
                    <a:pt x="105271" y="1861"/>
                  </a:lnTo>
                  <a:lnTo>
                    <a:pt x="65581" y="16927"/>
                  </a:lnTo>
                  <a:lnTo>
                    <a:pt x="32666" y="43742"/>
                  </a:lnTo>
                  <a:lnTo>
                    <a:pt x="10537" y="78288"/>
                  </a:lnTo>
                  <a:lnTo>
                    <a:pt x="0" y="117556"/>
                  </a:lnTo>
                  <a:lnTo>
                    <a:pt x="1861" y="158537"/>
                  </a:lnTo>
                  <a:lnTo>
                    <a:pt x="16927" y="198220"/>
                  </a:lnTo>
                  <a:lnTo>
                    <a:pt x="43742" y="231135"/>
                  </a:lnTo>
                  <a:lnTo>
                    <a:pt x="78289" y="253264"/>
                  </a:lnTo>
                  <a:lnTo>
                    <a:pt x="117559" y="263802"/>
                  </a:lnTo>
                  <a:lnTo>
                    <a:pt x="158543" y="261940"/>
                  </a:lnTo>
                  <a:lnTo>
                    <a:pt x="198233" y="246874"/>
                  </a:lnTo>
                  <a:lnTo>
                    <a:pt x="223281" y="226465"/>
                  </a:lnTo>
                  <a:lnTo>
                    <a:pt x="186447" y="226465"/>
                  </a:lnTo>
                  <a:lnTo>
                    <a:pt x="186359" y="226312"/>
                  </a:lnTo>
                  <a:lnTo>
                    <a:pt x="77354" y="226312"/>
                  </a:lnTo>
                  <a:lnTo>
                    <a:pt x="65704" y="218598"/>
                  </a:lnTo>
                  <a:lnTo>
                    <a:pt x="37349" y="186447"/>
                  </a:lnTo>
                  <a:lnTo>
                    <a:pt x="23710" y="145805"/>
                  </a:lnTo>
                  <a:lnTo>
                    <a:pt x="22858" y="131862"/>
                  </a:lnTo>
                  <a:lnTo>
                    <a:pt x="263154" y="131862"/>
                  </a:lnTo>
                  <a:lnTo>
                    <a:pt x="261945" y="105264"/>
                  </a:lnTo>
                  <a:lnTo>
                    <a:pt x="260992" y="102754"/>
                  </a:lnTo>
                  <a:lnTo>
                    <a:pt x="148753" y="102754"/>
                  </a:lnTo>
                  <a:lnTo>
                    <a:pt x="148420" y="102614"/>
                  </a:lnTo>
                  <a:lnTo>
                    <a:pt x="115010" y="102614"/>
                  </a:lnTo>
                  <a:lnTo>
                    <a:pt x="77354" y="37336"/>
                  </a:lnTo>
                  <a:lnTo>
                    <a:pt x="104546" y="26214"/>
                  </a:lnTo>
                  <a:lnTo>
                    <a:pt x="132755" y="22806"/>
                  </a:lnTo>
                  <a:lnTo>
                    <a:pt x="204674" y="22806"/>
                  </a:lnTo>
                  <a:lnTo>
                    <a:pt x="185522" y="10537"/>
                  </a:lnTo>
                  <a:lnTo>
                    <a:pt x="146254" y="0"/>
                  </a:lnTo>
                  <a:close/>
                </a:path>
                <a:path w="264159" h="264160">
                  <a:moveTo>
                    <a:pt x="263157" y="131913"/>
                  </a:moveTo>
                  <a:lnTo>
                    <a:pt x="165568" y="131913"/>
                  </a:lnTo>
                  <a:lnTo>
                    <a:pt x="240943" y="131939"/>
                  </a:lnTo>
                  <a:lnTo>
                    <a:pt x="237309" y="159776"/>
                  </a:lnTo>
                  <a:lnTo>
                    <a:pt x="226768" y="185779"/>
                  </a:lnTo>
                  <a:lnTo>
                    <a:pt x="209691" y="208493"/>
                  </a:lnTo>
                  <a:lnTo>
                    <a:pt x="186447" y="226465"/>
                  </a:lnTo>
                  <a:lnTo>
                    <a:pt x="223281" y="226465"/>
                  </a:lnTo>
                  <a:lnTo>
                    <a:pt x="231143" y="220059"/>
                  </a:lnTo>
                  <a:lnTo>
                    <a:pt x="253271" y="185513"/>
                  </a:lnTo>
                  <a:lnTo>
                    <a:pt x="263808" y="146245"/>
                  </a:lnTo>
                  <a:lnTo>
                    <a:pt x="263157" y="131913"/>
                  </a:lnTo>
                  <a:close/>
                </a:path>
                <a:path w="264159" h="264160">
                  <a:moveTo>
                    <a:pt x="263154" y="131862"/>
                  </a:moveTo>
                  <a:lnTo>
                    <a:pt x="22858" y="131862"/>
                  </a:lnTo>
                  <a:lnTo>
                    <a:pt x="98246" y="131888"/>
                  </a:lnTo>
                  <a:lnTo>
                    <a:pt x="98246" y="137628"/>
                  </a:lnTo>
                  <a:lnTo>
                    <a:pt x="99554" y="143458"/>
                  </a:lnTo>
                  <a:lnTo>
                    <a:pt x="105713" y="154126"/>
                  </a:lnTo>
                  <a:lnTo>
                    <a:pt x="110082" y="158177"/>
                  </a:lnTo>
                  <a:lnTo>
                    <a:pt x="115060" y="161047"/>
                  </a:lnTo>
                  <a:lnTo>
                    <a:pt x="77354" y="226312"/>
                  </a:lnTo>
                  <a:lnTo>
                    <a:pt x="186359" y="226312"/>
                  </a:lnTo>
                  <a:lnTo>
                    <a:pt x="148792" y="161174"/>
                  </a:lnTo>
                  <a:lnTo>
                    <a:pt x="155980" y="155607"/>
                  </a:lnTo>
                  <a:lnTo>
                    <a:pt x="161233" y="148577"/>
                  </a:lnTo>
                  <a:lnTo>
                    <a:pt x="164460" y="140530"/>
                  </a:lnTo>
                  <a:lnTo>
                    <a:pt x="165568" y="131913"/>
                  </a:lnTo>
                  <a:lnTo>
                    <a:pt x="263157" y="131913"/>
                  </a:lnTo>
                  <a:lnTo>
                    <a:pt x="263154" y="131862"/>
                  </a:lnTo>
                  <a:close/>
                </a:path>
                <a:path w="264159" h="264160">
                  <a:moveTo>
                    <a:pt x="204674" y="22806"/>
                  </a:moveTo>
                  <a:lnTo>
                    <a:pt x="132755" y="22806"/>
                  </a:lnTo>
                  <a:lnTo>
                    <a:pt x="160539" y="26701"/>
                  </a:lnTo>
                  <a:lnTo>
                    <a:pt x="186460" y="37489"/>
                  </a:lnTo>
                  <a:lnTo>
                    <a:pt x="148753" y="102754"/>
                  </a:lnTo>
                  <a:lnTo>
                    <a:pt x="260992" y="102754"/>
                  </a:lnTo>
                  <a:lnTo>
                    <a:pt x="246874" y="65581"/>
                  </a:lnTo>
                  <a:lnTo>
                    <a:pt x="220065" y="32666"/>
                  </a:lnTo>
                  <a:lnTo>
                    <a:pt x="204674" y="22806"/>
                  </a:lnTo>
                  <a:close/>
                </a:path>
                <a:path w="264159" h="264160">
                  <a:moveTo>
                    <a:pt x="132153" y="98155"/>
                  </a:moveTo>
                  <a:lnTo>
                    <a:pt x="123434" y="99180"/>
                  </a:lnTo>
                  <a:lnTo>
                    <a:pt x="115010" y="102614"/>
                  </a:lnTo>
                  <a:lnTo>
                    <a:pt x="148420" y="102614"/>
                  </a:lnTo>
                  <a:lnTo>
                    <a:pt x="140736" y="99394"/>
                  </a:lnTo>
                  <a:lnTo>
                    <a:pt x="132153" y="98155"/>
                  </a:lnTo>
                  <a:close/>
                </a:path>
              </a:pathLst>
            </a:custGeom>
            <a:solidFill>
              <a:srgbClr val="FCED2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ru-RU" sz="1600">
                <a:cs typeface="Times New Roman" panose="02020603050405020304" pitchFamily="18" charset="0"/>
              </a:endParaRPr>
            </a:p>
          </p:txBody>
        </p:sp>
      </p:grpSp>
      <p:sp>
        <p:nvSpPr>
          <p:cNvPr id="13" name="object 25"/>
          <p:cNvSpPr txBox="1">
            <a:spLocks noChangeArrowheads="1"/>
          </p:cNvSpPr>
          <p:nvPr/>
        </p:nvSpPr>
        <p:spPr bwMode="auto">
          <a:xfrm>
            <a:off x="914400" y="1651000"/>
            <a:ext cx="24272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1513"/>
              </a:lnSpc>
              <a:spcBef>
                <a:spcPts val="100"/>
              </a:spcBef>
            </a:pPr>
            <a:r>
              <a:rPr lang="ru-RU" altLang="ru-RU" sz="1600" b="1" dirty="0">
                <a:latin typeface="Times New Roman" panose="02020603050405020304" pitchFamily="18" charset="0"/>
                <a:cs typeface="Times New Roman" panose="02020603050405020304" pitchFamily="18" charset="0"/>
              </a:rPr>
              <a:t>Ускорители</a:t>
            </a:r>
            <a:r>
              <a:rPr lang="en-US" altLang="ru-RU" sz="1600" b="1" dirty="0">
                <a:latin typeface="Times New Roman" panose="02020603050405020304" pitchFamily="18" charset="0"/>
                <a:cs typeface="Times New Roman" panose="02020603050405020304" pitchFamily="18" charset="0"/>
              </a:rPr>
              <a:t> </a:t>
            </a:r>
            <a:r>
              <a:rPr lang="ru-RU" altLang="ru-RU" sz="1600" b="1" dirty="0">
                <a:latin typeface="Times New Roman" panose="02020603050405020304" pitchFamily="18" charset="0"/>
                <a:cs typeface="Times New Roman" panose="02020603050405020304" pitchFamily="18" charset="0"/>
              </a:rPr>
              <a:t/>
            </a:r>
            <a:br>
              <a:rPr lang="ru-RU" altLang="ru-RU" sz="1600" b="1" dirty="0">
                <a:latin typeface="Times New Roman" panose="02020603050405020304" pitchFamily="18" charset="0"/>
                <a:cs typeface="Times New Roman" panose="02020603050405020304" pitchFamily="18" charset="0"/>
              </a:rPr>
            </a:br>
            <a:r>
              <a:rPr lang="ru-RU" altLang="ru-RU" sz="1600" b="1" dirty="0">
                <a:latin typeface="Times New Roman" panose="02020603050405020304" pitchFamily="18" charset="0"/>
                <a:cs typeface="Times New Roman" panose="02020603050405020304" pitchFamily="18" charset="0"/>
              </a:rPr>
              <a:t>электронов </a:t>
            </a:r>
          </a:p>
        </p:txBody>
      </p:sp>
      <p:sp>
        <p:nvSpPr>
          <p:cNvPr id="14" name="Прямоугольник 3"/>
          <p:cNvSpPr>
            <a:spLocks noChangeArrowheads="1"/>
          </p:cNvSpPr>
          <p:nvPr/>
        </p:nvSpPr>
        <p:spPr bwMode="auto">
          <a:xfrm>
            <a:off x="1522413" y="2101850"/>
            <a:ext cx="137871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ru-RU" altLang="ru-RU" sz="1600" b="1">
                <a:solidFill>
                  <a:srgbClr val="FF0000"/>
                </a:solidFill>
                <a:latin typeface="Times New Roman" panose="02020603050405020304" pitchFamily="18" charset="0"/>
                <a:cs typeface="Times New Roman" panose="02020603050405020304" pitchFamily="18" charset="0"/>
              </a:rPr>
              <a:t>Потребность</a:t>
            </a:r>
            <a:endParaRPr lang="ru-RU" altLang="ru-RU" sz="1600">
              <a:solidFill>
                <a:srgbClr val="FF0000"/>
              </a:solidFill>
              <a:latin typeface="Times New Roman" panose="02020603050405020304" pitchFamily="18" charset="0"/>
              <a:cs typeface="Times New Roman" panose="02020603050405020304" pitchFamily="18" charset="0"/>
            </a:endParaRPr>
          </a:p>
        </p:txBody>
      </p:sp>
      <p:sp>
        <p:nvSpPr>
          <p:cNvPr id="15" name="Прямоугольник 4"/>
          <p:cNvSpPr>
            <a:spLocks noChangeArrowheads="1"/>
          </p:cNvSpPr>
          <p:nvPr/>
        </p:nvSpPr>
        <p:spPr bwMode="auto">
          <a:xfrm>
            <a:off x="2130425" y="1752600"/>
            <a:ext cx="651140" cy="284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1513"/>
              </a:lnSpc>
              <a:spcBef>
                <a:spcPts val="100"/>
              </a:spcBef>
            </a:pPr>
            <a:r>
              <a:rPr lang="ru-RU" altLang="ru-RU" sz="1600" b="1" dirty="0">
                <a:solidFill>
                  <a:srgbClr val="0081C9"/>
                </a:solidFill>
                <a:latin typeface="Times New Roman" panose="02020603050405020304" pitchFamily="18" charset="0"/>
                <a:cs typeface="Times New Roman" panose="02020603050405020304" pitchFamily="18" charset="0"/>
              </a:rPr>
              <a:t>~ </a:t>
            </a:r>
            <a:r>
              <a:rPr lang="en-US" altLang="ru-RU" sz="1600" dirty="0">
                <a:solidFill>
                  <a:srgbClr val="0081C9"/>
                </a:solidFill>
                <a:latin typeface="Times New Roman" panose="02020603050405020304" pitchFamily="18" charset="0"/>
                <a:cs typeface="Times New Roman" panose="02020603050405020304" pitchFamily="18" charset="0"/>
              </a:rPr>
              <a:t>220</a:t>
            </a:r>
            <a:endParaRPr lang="ru-RU" altLang="ru-RU" sz="1600" b="1" dirty="0">
              <a:latin typeface="Times New Roman" panose="02020603050405020304" pitchFamily="18" charset="0"/>
              <a:cs typeface="Times New Roman" panose="02020603050405020304" pitchFamily="18" charset="0"/>
            </a:endParaRPr>
          </a:p>
        </p:txBody>
      </p:sp>
      <p:sp>
        <p:nvSpPr>
          <p:cNvPr id="16" name="Прямоугольник 46"/>
          <p:cNvSpPr>
            <a:spLocks noChangeArrowheads="1"/>
          </p:cNvSpPr>
          <p:nvPr/>
        </p:nvSpPr>
        <p:spPr bwMode="auto">
          <a:xfrm>
            <a:off x="1906588" y="2466975"/>
            <a:ext cx="753732" cy="284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1513"/>
              </a:lnSpc>
              <a:spcBef>
                <a:spcPts val="100"/>
              </a:spcBef>
            </a:pPr>
            <a:r>
              <a:rPr lang="ru-RU" altLang="ru-RU" sz="1600" b="1">
                <a:solidFill>
                  <a:srgbClr val="FF0000"/>
                </a:solidFill>
                <a:latin typeface="Times New Roman" panose="02020603050405020304" pitchFamily="18" charset="0"/>
                <a:cs typeface="Times New Roman" panose="02020603050405020304" pitchFamily="18" charset="0"/>
              </a:rPr>
              <a:t>~ 1000</a:t>
            </a:r>
          </a:p>
        </p:txBody>
      </p:sp>
      <p:sp>
        <p:nvSpPr>
          <p:cNvPr id="17" name="object 31"/>
          <p:cNvSpPr txBox="1">
            <a:spLocks noChangeArrowheads="1"/>
          </p:cNvSpPr>
          <p:nvPr/>
        </p:nvSpPr>
        <p:spPr bwMode="auto">
          <a:xfrm>
            <a:off x="3473450" y="3392488"/>
            <a:ext cx="2278063" cy="50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spcBef>
                <a:spcPts val="100"/>
              </a:spcBef>
            </a:pPr>
            <a:r>
              <a:rPr lang="ru-RU" altLang="ru-RU" sz="1600" b="1">
                <a:latin typeface="Times New Roman" panose="02020603050405020304" pitchFamily="18" charset="0"/>
                <a:cs typeface="Times New Roman" panose="02020603050405020304" pitchFamily="18" charset="0"/>
              </a:rPr>
              <a:t>ВСЕГО: </a:t>
            </a:r>
            <a:br>
              <a:rPr lang="ru-RU" altLang="ru-RU" sz="1600" b="1">
                <a:latin typeface="Times New Roman" panose="02020603050405020304" pitchFamily="18" charset="0"/>
                <a:cs typeface="Times New Roman" panose="02020603050405020304" pitchFamily="18" charset="0"/>
              </a:rPr>
            </a:br>
            <a:r>
              <a:rPr lang="ru-RU" altLang="ru-RU" sz="1600" b="1">
                <a:solidFill>
                  <a:srgbClr val="0081C9"/>
                </a:solidFill>
                <a:latin typeface="Times New Roman" panose="02020603050405020304" pitchFamily="18" charset="0"/>
                <a:cs typeface="Times New Roman" panose="02020603050405020304" pitchFamily="18" charset="0"/>
              </a:rPr>
              <a:t>~2</a:t>
            </a:r>
            <a:r>
              <a:rPr lang="en-US" altLang="ru-RU" sz="1600" b="1">
                <a:solidFill>
                  <a:srgbClr val="0081C9"/>
                </a:solidFill>
                <a:latin typeface="Times New Roman" panose="02020603050405020304" pitchFamily="18" charset="0"/>
                <a:cs typeface="Times New Roman" panose="02020603050405020304" pitchFamily="18" charset="0"/>
              </a:rPr>
              <a:t>583</a:t>
            </a:r>
            <a:r>
              <a:rPr lang="ru-RU" altLang="ru-RU" sz="1600" b="1">
                <a:solidFill>
                  <a:srgbClr val="0081C9"/>
                </a:solidFill>
                <a:latin typeface="Times New Roman" panose="02020603050405020304" pitchFamily="18" charset="0"/>
                <a:cs typeface="Times New Roman" panose="02020603050405020304" pitchFamily="18" charset="0"/>
              </a:rPr>
              <a:t> </a:t>
            </a:r>
            <a:r>
              <a:rPr lang="ru-RU" altLang="ru-RU" sz="1600" b="1">
                <a:solidFill>
                  <a:srgbClr val="FF0000"/>
                </a:solidFill>
                <a:latin typeface="Times New Roman" panose="02020603050405020304" pitchFamily="18" charset="0"/>
                <a:cs typeface="Times New Roman" panose="02020603050405020304" pitchFamily="18" charset="0"/>
              </a:rPr>
              <a:t>(5800)</a:t>
            </a:r>
          </a:p>
        </p:txBody>
      </p:sp>
      <p:grpSp>
        <p:nvGrpSpPr>
          <p:cNvPr id="19" name="Группа 5"/>
          <p:cNvGrpSpPr>
            <a:grpSpLocks/>
          </p:cNvGrpSpPr>
          <p:nvPr/>
        </p:nvGrpSpPr>
        <p:grpSpPr bwMode="auto">
          <a:xfrm>
            <a:off x="512763" y="3505200"/>
            <a:ext cx="323850" cy="323850"/>
            <a:chOff x="450850" y="1717675"/>
            <a:chExt cx="323850" cy="323850"/>
          </a:xfrm>
        </p:grpSpPr>
        <p:sp>
          <p:nvSpPr>
            <p:cNvPr id="20" name="object 15"/>
            <p:cNvSpPr>
              <a:spLocks/>
            </p:cNvSpPr>
            <p:nvPr/>
          </p:nvSpPr>
          <p:spPr bwMode="auto">
            <a:xfrm>
              <a:off x="450850" y="1717675"/>
              <a:ext cx="323850" cy="323850"/>
            </a:xfrm>
            <a:custGeom>
              <a:avLst/>
              <a:gdLst>
                <a:gd name="T0" fmla="*/ 161696 w 323850"/>
                <a:gd name="T1" fmla="*/ 0 h 323850"/>
                <a:gd name="T2" fmla="*/ 118709 w 323850"/>
                <a:gd name="T3" fmla="*/ 5775 h 323850"/>
                <a:gd name="T4" fmla="*/ 80083 w 323850"/>
                <a:gd name="T5" fmla="*/ 22075 h 323850"/>
                <a:gd name="T6" fmla="*/ 47358 w 323850"/>
                <a:gd name="T7" fmla="*/ 47358 h 323850"/>
                <a:gd name="T8" fmla="*/ 22075 w 323850"/>
                <a:gd name="T9" fmla="*/ 80083 h 323850"/>
                <a:gd name="T10" fmla="*/ 5775 w 323850"/>
                <a:gd name="T11" fmla="*/ 118709 h 323850"/>
                <a:gd name="T12" fmla="*/ 0 w 323850"/>
                <a:gd name="T13" fmla="*/ 161696 h 323850"/>
                <a:gd name="T14" fmla="*/ 5775 w 323850"/>
                <a:gd name="T15" fmla="*/ 204683 h 323850"/>
                <a:gd name="T16" fmla="*/ 22075 w 323850"/>
                <a:gd name="T17" fmla="*/ 243309 h 323850"/>
                <a:gd name="T18" fmla="*/ 47358 w 323850"/>
                <a:gd name="T19" fmla="*/ 276034 h 323850"/>
                <a:gd name="T20" fmla="*/ 80083 w 323850"/>
                <a:gd name="T21" fmla="*/ 301317 h 323850"/>
                <a:gd name="T22" fmla="*/ 118709 w 323850"/>
                <a:gd name="T23" fmla="*/ 317617 h 323850"/>
                <a:gd name="T24" fmla="*/ 161696 w 323850"/>
                <a:gd name="T25" fmla="*/ 323392 h 323850"/>
                <a:gd name="T26" fmla="*/ 204683 w 323850"/>
                <a:gd name="T27" fmla="*/ 317617 h 323850"/>
                <a:gd name="T28" fmla="*/ 243309 w 323850"/>
                <a:gd name="T29" fmla="*/ 301317 h 323850"/>
                <a:gd name="T30" fmla="*/ 276034 w 323850"/>
                <a:gd name="T31" fmla="*/ 276034 h 323850"/>
                <a:gd name="T32" fmla="*/ 301317 w 323850"/>
                <a:gd name="T33" fmla="*/ 243309 h 323850"/>
                <a:gd name="T34" fmla="*/ 317617 w 323850"/>
                <a:gd name="T35" fmla="*/ 204683 h 323850"/>
                <a:gd name="T36" fmla="*/ 323392 w 323850"/>
                <a:gd name="T37" fmla="*/ 161696 h 323850"/>
                <a:gd name="T38" fmla="*/ 317617 w 323850"/>
                <a:gd name="T39" fmla="*/ 118709 h 323850"/>
                <a:gd name="T40" fmla="*/ 301317 w 323850"/>
                <a:gd name="T41" fmla="*/ 80083 h 323850"/>
                <a:gd name="T42" fmla="*/ 276034 w 323850"/>
                <a:gd name="T43" fmla="*/ 47358 h 323850"/>
                <a:gd name="T44" fmla="*/ 243309 w 323850"/>
                <a:gd name="T45" fmla="*/ 22075 h 323850"/>
                <a:gd name="T46" fmla="*/ 204683 w 323850"/>
                <a:gd name="T47" fmla="*/ 5775 h 323850"/>
                <a:gd name="T48" fmla="*/ 161696 w 323850"/>
                <a:gd name="T49" fmla="*/ 0 h 32385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23850" h="323850">
                  <a:moveTo>
                    <a:pt x="161696" y="0"/>
                  </a:moveTo>
                  <a:lnTo>
                    <a:pt x="118709" y="5775"/>
                  </a:lnTo>
                  <a:lnTo>
                    <a:pt x="80083" y="22075"/>
                  </a:lnTo>
                  <a:lnTo>
                    <a:pt x="47358" y="47358"/>
                  </a:lnTo>
                  <a:lnTo>
                    <a:pt x="22075" y="80083"/>
                  </a:lnTo>
                  <a:lnTo>
                    <a:pt x="5775" y="118709"/>
                  </a:lnTo>
                  <a:lnTo>
                    <a:pt x="0" y="161696"/>
                  </a:lnTo>
                  <a:lnTo>
                    <a:pt x="5775" y="204683"/>
                  </a:lnTo>
                  <a:lnTo>
                    <a:pt x="22075" y="243309"/>
                  </a:lnTo>
                  <a:lnTo>
                    <a:pt x="47358" y="276034"/>
                  </a:lnTo>
                  <a:lnTo>
                    <a:pt x="80083" y="301317"/>
                  </a:lnTo>
                  <a:lnTo>
                    <a:pt x="118709" y="317617"/>
                  </a:lnTo>
                  <a:lnTo>
                    <a:pt x="161696" y="323392"/>
                  </a:lnTo>
                  <a:lnTo>
                    <a:pt x="204683" y="317617"/>
                  </a:lnTo>
                  <a:lnTo>
                    <a:pt x="243309" y="301317"/>
                  </a:lnTo>
                  <a:lnTo>
                    <a:pt x="276034" y="276034"/>
                  </a:lnTo>
                  <a:lnTo>
                    <a:pt x="301317" y="243309"/>
                  </a:lnTo>
                  <a:lnTo>
                    <a:pt x="317617" y="204683"/>
                  </a:lnTo>
                  <a:lnTo>
                    <a:pt x="323392" y="161696"/>
                  </a:lnTo>
                  <a:lnTo>
                    <a:pt x="317617" y="118709"/>
                  </a:lnTo>
                  <a:lnTo>
                    <a:pt x="301317" y="80083"/>
                  </a:lnTo>
                  <a:lnTo>
                    <a:pt x="276034" y="47358"/>
                  </a:lnTo>
                  <a:lnTo>
                    <a:pt x="243309" y="22075"/>
                  </a:lnTo>
                  <a:lnTo>
                    <a:pt x="204683" y="5775"/>
                  </a:lnTo>
                  <a:lnTo>
                    <a:pt x="16169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ru-RU" sz="1600">
                <a:cs typeface="Times New Roman" panose="02020603050405020304" pitchFamily="18" charset="0"/>
              </a:endParaRPr>
            </a:p>
          </p:txBody>
        </p:sp>
        <p:sp>
          <p:nvSpPr>
            <p:cNvPr id="21" name="object 16"/>
            <p:cNvSpPr>
              <a:spLocks/>
            </p:cNvSpPr>
            <p:nvPr/>
          </p:nvSpPr>
          <p:spPr bwMode="auto">
            <a:xfrm>
              <a:off x="481013" y="1746250"/>
              <a:ext cx="265112" cy="265113"/>
            </a:xfrm>
            <a:custGeom>
              <a:avLst/>
              <a:gdLst>
                <a:gd name="T0" fmla="*/ 111917 w 264159"/>
                <a:gd name="T1" fmla="*/ 1980 h 264160"/>
                <a:gd name="T2" fmla="*/ 34728 w 264159"/>
                <a:gd name="T3" fmla="*/ 46504 h 264160"/>
                <a:gd name="T4" fmla="*/ 0 w 264159"/>
                <a:gd name="T5" fmla="*/ 124977 h 264160"/>
                <a:gd name="T6" fmla="*/ 17996 w 264159"/>
                <a:gd name="T7" fmla="*/ 210734 h 264160"/>
                <a:gd name="T8" fmla="*/ 83233 w 264159"/>
                <a:gd name="T9" fmla="*/ 269253 h 264160"/>
                <a:gd name="T10" fmla="*/ 168552 w 264159"/>
                <a:gd name="T11" fmla="*/ 278477 h 264160"/>
                <a:gd name="T12" fmla="*/ 237375 w 264159"/>
                <a:gd name="T13" fmla="*/ 240762 h 264160"/>
                <a:gd name="T14" fmla="*/ 198124 w 264159"/>
                <a:gd name="T15" fmla="*/ 240596 h 264160"/>
                <a:gd name="T16" fmla="*/ 69852 w 264159"/>
                <a:gd name="T17" fmla="*/ 232397 h 264160"/>
                <a:gd name="T18" fmla="*/ 25207 w 264159"/>
                <a:gd name="T19" fmla="*/ 155009 h 264160"/>
                <a:gd name="T20" fmla="*/ 279768 w 264159"/>
                <a:gd name="T21" fmla="*/ 140187 h 264160"/>
                <a:gd name="T22" fmla="*/ 277470 w 264159"/>
                <a:gd name="T23" fmla="*/ 109241 h 264160"/>
                <a:gd name="T24" fmla="*/ 157787 w 264159"/>
                <a:gd name="T25" fmla="*/ 109093 h 264160"/>
                <a:gd name="T26" fmla="*/ 82235 w 264159"/>
                <a:gd name="T27" fmla="*/ 39695 h 264160"/>
                <a:gd name="T28" fmla="*/ 141136 w 264159"/>
                <a:gd name="T29" fmla="*/ 24246 h 264160"/>
                <a:gd name="T30" fmla="*/ 197233 w 264159"/>
                <a:gd name="T31" fmla="*/ 11202 h 264160"/>
                <a:gd name="T32" fmla="*/ 279771 w 264159"/>
                <a:gd name="T33" fmla="*/ 140242 h 264160"/>
                <a:gd name="T34" fmla="*/ 256154 w 264159"/>
                <a:gd name="T35" fmla="*/ 140268 h 264160"/>
                <a:gd name="T36" fmla="*/ 241084 w 264159"/>
                <a:gd name="T37" fmla="*/ 197507 h 264160"/>
                <a:gd name="T38" fmla="*/ 198218 w 264159"/>
                <a:gd name="T39" fmla="*/ 240762 h 264160"/>
                <a:gd name="T40" fmla="*/ 245735 w 264159"/>
                <a:gd name="T41" fmla="*/ 233952 h 264160"/>
                <a:gd name="T42" fmla="*/ 280465 w 264159"/>
                <a:gd name="T43" fmla="*/ 155478 h 264160"/>
                <a:gd name="T44" fmla="*/ 279768 w 264159"/>
                <a:gd name="T45" fmla="*/ 140187 h 264160"/>
                <a:gd name="T46" fmla="*/ 104447 w 264159"/>
                <a:gd name="T47" fmla="*/ 140214 h 264160"/>
                <a:gd name="T48" fmla="*/ 105838 w 264159"/>
                <a:gd name="T49" fmla="*/ 152514 h 264160"/>
                <a:gd name="T50" fmla="*/ 117032 w 264159"/>
                <a:gd name="T51" fmla="*/ 168163 h 264160"/>
                <a:gd name="T52" fmla="*/ 82235 w 264159"/>
                <a:gd name="T53" fmla="*/ 240596 h 264160"/>
                <a:gd name="T54" fmla="*/ 158189 w 264159"/>
                <a:gd name="T55" fmla="*/ 171350 h 264160"/>
                <a:gd name="T56" fmla="*/ 171413 w 264159"/>
                <a:gd name="T57" fmla="*/ 157961 h 264160"/>
                <a:gd name="T58" fmla="*/ 176020 w 264159"/>
                <a:gd name="T59" fmla="*/ 140242 h 264160"/>
                <a:gd name="T60" fmla="*/ 279768 w 264159"/>
                <a:gd name="T61" fmla="*/ 140187 h 264160"/>
                <a:gd name="T62" fmla="*/ 141136 w 264159"/>
                <a:gd name="T63" fmla="*/ 24246 h 264160"/>
                <a:gd name="T64" fmla="*/ 198231 w 264159"/>
                <a:gd name="T65" fmla="*/ 39856 h 264160"/>
                <a:gd name="T66" fmla="*/ 277470 w 264159"/>
                <a:gd name="T67" fmla="*/ 109241 h 264160"/>
                <a:gd name="T68" fmla="*/ 233958 w 264159"/>
                <a:gd name="T69" fmla="*/ 34728 h 264160"/>
                <a:gd name="T70" fmla="*/ 140495 w 264159"/>
                <a:gd name="T71" fmla="*/ 104351 h 264160"/>
                <a:gd name="T72" fmla="*/ 122271 w 264159"/>
                <a:gd name="T73" fmla="*/ 109093 h 264160"/>
                <a:gd name="T74" fmla="*/ 149621 w 264159"/>
                <a:gd name="T75" fmla="*/ 105668 h 2641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64159" h="264160">
                  <a:moveTo>
                    <a:pt x="146254" y="0"/>
                  </a:moveTo>
                  <a:lnTo>
                    <a:pt x="105271" y="1861"/>
                  </a:lnTo>
                  <a:lnTo>
                    <a:pt x="65581" y="16927"/>
                  </a:lnTo>
                  <a:lnTo>
                    <a:pt x="32666" y="43742"/>
                  </a:lnTo>
                  <a:lnTo>
                    <a:pt x="10537" y="78288"/>
                  </a:lnTo>
                  <a:lnTo>
                    <a:pt x="0" y="117556"/>
                  </a:lnTo>
                  <a:lnTo>
                    <a:pt x="1861" y="158537"/>
                  </a:lnTo>
                  <a:lnTo>
                    <a:pt x="16927" y="198220"/>
                  </a:lnTo>
                  <a:lnTo>
                    <a:pt x="43742" y="231135"/>
                  </a:lnTo>
                  <a:lnTo>
                    <a:pt x="78289" y="253264"/>
                  </a:lnTo>
                  <a:lnTo>
                    <a:pt x="117559" y="263802"/>
                  </a:lnTo>
                  <a:lnTo>
                    <a:pt x="158543" y="261940"/>
                  </a:lnTo>
                  <a:lnTo>
                    <a:pt x="198233" y="246874"/>
                  </a:lnTo>
                  <a:lnTo>
                    <a:pt x="223281" y="226465"/>
                  </a:lnTo>
                  <a:lnTo>
                    <a:pt x="186447" y="226465"/>
                  </a:lnTo>
                  <a:lnTo>
                    <a:pt x="186359" y="226312"/>
                  </a:lnTo>
                  <a:lnTo>
                    <a:pt x="77354" y="226312"/>
                  </a:lnTo>
                  <a:lnTo>
                    <a:pt x="65704" y="218598"/>
                  </a:lnTo>
                  <a:lnTo>
                    <a:pt x="37349" y="186447"/>
                  </a:lnTo>
                  <a:lnTo>
                    <a:pt x="23710" y="145805"/>
                  </a:lnTo>
                  <a:lnTo>
                    <a:pt x="22858" y="131862"/>
                  </a:lnTo>
                  <a:lnTo>
                    <a:pt x="263154" y="131862"/>
                  </a:lnTo>
                  <a:lnTo>
                    <a:pt x="261945" y="105264"/>
                  </a:lnTo>
                  <a:lnTo>
                    <a:pt x="260992" y="102754"/>
                  </a:lnTo>
                  <a:lnTo>
                    <a:pt x="148753" y="102754"/>
                  </a:lnTo>
                  <a:lnTo>
                    <a:pt x="148420" y="102614"/>
                  </a:lnTo>
                  <a:lnTo>
                    <a:pt x="115010" y="102614"/>
                  </a:lnTo>
                  <a:lnTo>
                    <a:pt x="77354" y="37336"/>
                  </a:lnTo>
                  <a:lnTo>
                    <a:pt x="104546" y="26214"/>
                  </a:lnTo>
                  <a:lnTo>
                    <a:pt x="132755" y="22806"/>
                  </a:lnTo>
                  <a:lnTo>
                    <a:pt x="204674" y="22806"/>
                  </a:lnTo>
                  <a:lnTo>
                    <a:pt x="185522" y="10537"/>
                  </a:lnTo>
                  <a:lnTo>
                    <a:pt x="146254" y="0"/>
                  </a:lnTo>
                  <a:close/>
                </a:path>
                <a:path w="264159" h="264160">
                  <a:moveTo>
                    <a:pt x="263157" y="131913"/>
                  </a:moveTo>
                  <a:lnTo>
                    <a:pt x="165568" y="131913"/>
                  </a:lnTo>
                  <a:lnTo>
                    <a:pt x="240943" y="131939"/>
                  </a:lnTo>
                  <a:lnTo>
                    <a:pt x="237309" y="159776"/>
                  </a:lnTo>
                  <a:lnTo>
                    <a:pt x="226768" y="185779"/>
                  </a:lnTo>
                  <a:lnTo>
                    <a:pt x="209691" y="208493"/>
                  </a:lnTo>
                  <a:lnTo>
                    <a:pt x="186447" y="226465"/>
                  </a:lnTo>
                  <a:lnTo>
                    <a:pt x="223281" y="226465"/>
                  </a:lnTo>
                  <a:lnTo>
                    <a:pt x="231143" y="220059"/>
                  </a:lnTo>
                  <a:lnTo>
                    <a:pt x="253271" y="185513"/>
                  </a:lnTo>
                  <a:lnTo>
                    <a:pt x="263808" y="146245"/>
                  </a:lnTo>
                  <a:lnTo>
                    <a:pt x="263157" y="131913"/>
                  </a:lnTo>
                  <a:close/>
                </a:path>
                <a:path w="264159" h="264160">
                  <a:moveTo>
                    <a:pt x="263154" y="131862"/>
                  </a:moveTo>
                  <a:lnTo>
                    <a:pt x="22858" y="131862"/>
                  </a:lnTo>
                  <a:lnTo>
                    <a:pt x="98246" y="131888"/>
                  </a:lnTo>
                  <a:lnTo>
                    <a:pt x="98246" y="137628"/>
                  </a:lnTo>
                  <a:lnTo>
                    <a:pt x="99554" y="143458"/>
                  </a:lnTo>
                  <a:lnTo>
                    <a:pt x="105713" y="154126"/>
                  </a:lnTo>
                  <a:lnTo>
                    <a:pt x="110082" y="158177"/>
                  </a:lnTo>
                  <a:lnTo>
                    <a:pt x="115060" y="161047"/>
                  </a:lnTo>
                  <a:lnTo>
                    <a:pt x="77354" y="226312"/>
                  </a:lnTo>
                  <a:lnTo>
                    <a:pt x="186359" y="226312"/>
                  </a:lnTo>
                  <a:lnTo>
                    <a:pt x="148792" y="161174"/>
                  </a:lnTo>
                  <a:lnTo>
                    <a:pt x="155980" y="155607"/>
                  </a:lnTo>
                  <a:lnTo>
                    <a:pt x="161233" y="148577"/>
                  </a:lnTo>
                  <a:lnTo>
                    <a:pt x="164460" y="140530"/>
                  </a:lnTo>
                  <a:lnTo>
                    <a:pt x="165568" y="131913"/>
                  </a:lnTo>
                  <a:lnTo>
                    <a:pt x="263157" y="131913"/>
                  </a:lnTo>
                  <a:lnTo>
                    <a:pt x="263154" y="131862"/>
                  </a:lnTo>
                  <a:close/>
                </a:path>
                <a:path w="264159" h="264160">
                  <a:moveTo>
                    <a:pt x="204674" y="22806"/>
                  </a:moveTo>
                  <a:lnTo>
                    <a:pt x="132755" y="22806"/>
                  </a:lnTo>
                  <a:lnTo>
                    <a:pt x="160539" y="26701"/>
                  </a:lnTo>
                  <a:lnTo>
                    <a:pt x="186460" y="37489"/>
                  </a:lnTo>
                  <a:lnTo>
                    <a:pt x="148753" y="102754"/>
                  </a:lnTo>
                  <a:lnTo>
                    <a:pt x="260992" y="102754"/>
                  </a:lnTo>
                  <a:lnTo>
                    <a:pt x="246874" y="65581"/>
                  </a:lnTo>
                  <a:lnTo>
                    <a:pt x="220065" y="32666"/>
                  </a:lnTo>
                  <a:lnTo>
                    <a:pt x="204674" y="22806"/>
                  </a:lnTo>
                  <a:close/>
                </a:path>
                <a:path w="264159" h="264160">
                  <a:moveTo>
                    <a:pt x="132153" y="98155"/>
                  </a:moveTo>
                  <a:lnTo>
                    <a:pt x="123434" y="99180"/>
                  </a:lnTo>
                  <a:lnTo>
                    <a:pt x="115010" y="102614"/>
                  </a:lnTo>
                  <a:lnTo>
                    <a:pt x="148420" y="102614"/>
                  </a:lnTo>
                  <a:lnTo>
                    <a:pt x="140736" y="99394"/>
                  </a:lnTo>
                  <a:lnTo>
                    <a:pt x="132153" y="98155"/>
                  </a:lnTo>
                  <a:close/>
                </a:path>
              </a:pathLst>
            </a:custGeom>
            <a:solidFill>
              <a:srgbClr val="FCED2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ru-RU" sz="1600">
                <a:cs typeface="Times New Roman" panose="02020603050405020304" pitchFamily="18" charset="0"/>
              </a:endParaRPr>
            </a:p>
          </p:txBody>
        </p:sp>
      </p:grpSp>
      <p:sp>
        <p:nvSpPr>
          <p:cNvPr id="22" name="object 25"/>
          <p:cNvSpPr txBox="1">
            <a:spLocks noChangeArrowheads="1"/>
          </p:cNvSpPr>
          <p:nvPr/>
        </p:nvSpPr>
        <p:spPr bwMode="auto">
          <a:xfrm>
            <a:off x="936625" y="3479800"/>
            <a:ext cx="2427288"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1513"/>
              </a:lnSpc>
              <a:spcBef>
                <a:spcPts val="100"/>
              </a:spcBef>
            </a:pPr>
            <a:r>
              <a:rPr lang="ru-RU" altLang="ru-RU" sz="1600" b="1">
                <a:latin typeface="Times New Roman" panose="02020603050405020304" pitchFamily="18" charset="0"/>
                <a:cs typeface="Times New Roman" panose="02020603050405020304" pitchFamily="18" charset="0"/>
              </a:rPr>
              <a:t>Источники </a:t>
            </a:r>
            <a:br>
              <a:rPr lang="ru-RU" altLang="ru-RU" sz="1600" b="1">
                <a:latin typeface="Times New Roman" panose="02020603050405020304" pitchFamily="18" charset="0"/>
                <a:cs typeface="Times New Roman" panose="02020603050405020304" pitchFamily="18" charset="0"/>
              </a:rPr>
            </a:br>
            <a:r>
              <a:rPr lang="ru-RU" altLang="ru-RU" sz="1600" b="1">
                <a:latin typeface="Times New Roman" panose="02020603050405020304" pitchFamily="18" charset="0"/>
                <a:cs typeface="Times New Roman" panose="02020603050405020304" pitchFamily="18" charset="0"/>
              </a:rPr>
              <a:t>гамма-излучения</a:t>
            </a:r>
            <a:br>
              <a:rPr lang="ru-RU" altLang="ru-RU" sz="1600" b="1">
                <a:latin typeface="Times New Roman" panose="02020603050405020304" pitchFamily="18" charset="0"/>
                <a:cs typeface="Times New Roman" panose="02020603050405020304" pitchFamily="18" charset="0"/>
              </a:rPr>
            </a:br>
            <a:r>
              <a:rPr lang="ru-RU" altLang="ru-RU" sz="1600" b="1">
                <a:latin typeface="Times New Roman" panose="02020603050405020304" pitchFamily="18" charset="0"/>
                <a:cs typeface="Times New Roman" panose="02020603050405020304" pitchFamily="18" charset="0"/>
              </a:rPr>
              <a:t>Со-60</a:t>
            </a:r>
          </a:p>
        </p:txBody>
      </p:sp>
      <p:sp>
        <p:nvSpPr>
          <p:cNvPr id="23" name="Прямоугольник 53"/>
          <p:cNvSpPr>
            <a:spLocks noChangeArrowheads="1"/>
          </p:cNvSpPr>
          <p:nvPr/>
        </p:nvSpPr>
        <p:spPr bwMode="auto">
          <a:xfrm>
            <a:off x="1522413" y="3967163"/>
            <a:ext cx="651140" cy="284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1513"/>
              </a:lnSpc>
              <a:spcBef>
                <a:spcPts val="100"/>
              </a:spcBef>
            </a:pPr>
            <a:r>
              <a:rPr lang="ru-RU" altLang="ru-RU" sz="1600" b="1" dirty="0">
                <a:solidFill>
                  <a:srgbClr val="0081C9"/>
                </a:solidFill>
                <a:latin typeface="Times New Roman" panose="02020603050405020304" pitchFamily="18" charset="0"/>
                <a:cs typeface="Times New Roman" panose="02020603050405020304" pitchFamily="18" charset="0"/>
              </a:rPr>
              <a:t>~ </a:t>
            </a:r>
            <a:r>
              <a:rPr lang="en-US" altLang="ru-RU" sz="1600" b="1" dirty="0">
                <a:solidFill>
                  <a:srgbClr val="0081C9"/>
                </a:solidFill>
                <a:latin typeface="Times New Roman" panose="02020603050405020304" pitchFamily="18" charset="0"/>
                <a:cs typeface="Times New Roman" panose="02020603050405020304" pitchFamily="18" charset="0"/>
              </a:rPr>
              <a:t>239</a:t>
            </a:r>
            <a:endParaRPr lang="ru-RU" altLang="ru-RU" sz="1600" b="1" dirty="0">
              <a:latin typeface="Times New Roman" panose="02020603050405020304" pitchFamily="18" charset="0"/>
              <a:cs typeface="Times New Roman" panose="02020603050405020304" pitchFamily="18" charset="0"/>
            </a:endParaRPr>
          </a:p>
        </p:txBody>
      </p:sp>
      <p:grpSp>
        <p:nvGrpSpPr>
          <p:cNvPr id="24" name="Группа 5"/>
          <p:cNvGrpSpPr>
            <a:grpSpLocks/>
          </p:cNvGrpSpPr>
          <p:nvPr/>
        </p:nvGrpSpPr>
        <p:grpSpPr bwMode="auto">
          <a:xfrm>
            <a:off x="501650" y="5029200"/>
            <a:ext cx="323850" cy="323850"/>
            <a:chOff x="450850" y="1717675"/>
            <a:chExt cx="323850" cy="323850"/>
          </a:xfrm>
        </p:grpSpPr>
        <p:sp>
          <p:nvSpPr>
            <p:cNvPr id="25" name="object 15"/>
            <p:cNvSpPr>
              <a:spLocks/>
            </p:cNvSpPr>
            <p:nvPr/>
          </p:nvSpPr>
          <p:spPr bwMode="auto">
            <a:xfrm>
              <a:off x="450850" y="1717675"/>
              <a:ext cx="323850" cy="323850"/>
            </a:xfrm>
            <a:custGeom>
              <a:avLst/>
              <a:gdLst>
                <a:gd name="T0" fmla="*/ 161696 w 323850"/>
                <a:gd name="T1" fmla="*/ 0 h 323850"/>
                <a:gd name="T2" fmla="*/ 118709 w 323850"/>
                <a:gd name="T3" fmla="*/ 5775 h 323850"/>
                <a:gd name="T4" fmla="*/ 80083 w 323850"/>
                <a:gd name="T5" fmla="*/ 22075 h 323850"/>
                <a:gd name="T6" fmla="*/ 47358 w 323850"/>
                <a:gd name="T7" fmla="*/ 47358 h 323850"/>
                <a:gd name="T8" fmla="*/ 22075 w 323850"/>
                <a:gd name="T9" fmla="*/ 80083 h 323850"/>
                <a:gd name="T10" fmla="*/ 5775 w 323850"/>
                <a:gd name="T11" fmla="*/ 118709 h 323850"/>
                <a:gd name="T12" fmla="*/ 0 w 323850"/>
                <a:gd name="T13" fmla="*/ 161696 h 323850"/>
                <a:gd name="T14" fmla="*/ 5775 w 323850"/>
                <a:gd name="T15" fmla="*/ 204683 h 323850"/>
                <a:gd name="T16" fmla="*/ 22075 w 323850"/>
                <a:gd name="T17" fmla="*/ 243309 h 323850"/>
                <a:gd name="T18" fmla="*/ 47358 w 323850"/>
                <a:gd name="T19" fmla="*/ 276034 h 323850"/>
                <a:gd name="T20" fmla="*/ 80083 w 323850"/>
                <a:gd name="T21" fmla="*/ 301317 h 323850"/>
                <a:gd name="T22" fmla="*/ 118709 w 323850"/>
                <a:gd name="T23" fmla="*/ 317617 h 323850"/>
                <a:gd name="T24" fmla="*/ 161696 w 323850"/>
                <a:gd name="T25" fmla="*/ 323392 h 323850"/>
                <a:gd name="T26" fmla="*/ 204683 w 323850"/>
                <a:gd name="T27" fmla="*/ 317617 h 323850"/>
                <a:gd name="T28" fmla="*/ 243309 w 323850"/>
                <a:gd name="T29" fmla="*/ 301317 h 323850"/>
                <a:gd name="T30" fmla="*/ 276034 w 323850"/>
                <a:gd name="T31" fmla="*/ 276034 h 323850"/>
                <a:gd name="T32" fmla="*/ 301317 w 323850"/>
                <a:gd name="T33" fmla="*/ 243309 h 323850"/>
                <a:gd name="T34" fmla="*/ 317617 w 323850"/>
                <a:gd name="T35" fmla="*/ 204683 h 323850"/>
                <a:gd name="T36" fmla="*/ 323392 w 323850"/>
                <a:gd name="T37" fmla="*/ 161696 h 323850"/>
                <a:gd name="T38" fmla="*/ 317617 w 323850"/>
                <a:gd name="T39" fmla="*/ 118709 h 323850"/>
                <a:gd name="T40" fmla="*/ 301317 w 323850"/>
                <a:gd name="T41" fmla="*/ 80083 h 323850"/>
                <a:gd name="T42" fmla="*/ 276034 w 323850"/>
                <a:gd name="T43" fmla="*/ 47358 h 323850"/>
                <a:gd name="T44" fmla="*/ 243309 w 323850"/>
                <a:gd name="T45" fmla="*/ 22075 h 323850"/>
                <a:gd name="T46" fmla="*/ 204683 w 323850"/>
                <a:gd name="T47" fmla="*/ 5775 h 323850"/>
                <a:gd name="T48" fmla="*/ 161696 w 323850"/>
                <a:gd name="T49" fmla="*/ 0 h 32385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23850" h="323850">
                  <a:moveTo>
                    <a:pt x="161696" y="0"/>
                  </a:moveTo>
                  <a:lnTo>
                    <a:pt x="118709" y="5775"/>
                  </a:lnTo>
                  <a:lnTo>
                    <a:pt x="80083" y="22075"/>
                  </a:lnTo>
                  <a:lnTo>
                    <a:pt x="47358" y="47358"/>
                  </a:lnTo>
                  <a:lnTo>
                    <a:pt x="22075" y="80083"/>
                  </a:lnTo>
                  <a:lnTo>
                    <a:pt x="5775" y="118709"/>
                  </a:lnTo>
                  <a:lnTo>
                    <a:pt x="0" y="161696"/>
                  </a:lnTo>
                  <a:lnTo>
                    <a:pt x="5775" y="204683"/>
                  </a:lnTo>
                  <a:lnTo>
                    <a:pt x="22075" y="243309"/>
                  </a:lnTo>
                  <a:lnTo>
                    <a:pt x="47358" y="276034"/>
                  </a:lnTo>
                  <a:lnTo>
                    <a:pt x="80083" y="301317"/>
                  </a:lnTo>
                  <a:lnTo>
                    <a:pt x="118709" y="317617"/>
                  </a:lnTo>
                  <a:lnTo>
                    <a:pt x="161696" y="323392"/>
                  </a:lnTo>
                  <a:lnTo>
                    <a:pt x="204683" y="317617"/>
                  </a:lnTo>
                  <a:lnTo>
                    <a:pt x="243309" y="301317"/>
                  </a:lnTo>
                  <a:lnTo>
                    <a:pt x="276034" y="276034"/>
                  </a:lnTo>
                  <a:lnTo>
                    <a:pt x="301317" y="243309"/>
                  </a:lnTo>
                  <a:lnTo>
                    <a:pt x="317617" y="204683"/>
                  </a:lnTo>
                  <a:lnTo>
                    <a:pt x="323392" y="161696"/>
                  </a:lnTo>
                  <a:lnTo>
                    <a:pt x="317617" y="118709"/>
                  </a:lnTo>
                  <a:lnTo>
                    <a:pt x="301317" y="80083"/>
                  </a:lnTo>
                  <a:lnTo>
                    <a:pt x="276034" y="47358"/>
                  </a:lnTo>
                  <a:lnTo>
                    <a:pt x="243309" y="22075"/>
                  </a:lnTo>
                  <a:lnTo>
                    <a:pt x="204683" y="5775"/>
                  </a:lnTo>
                  <a:lnTo>
                    <a:pt x="16169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ru-RU" sz="1600">
                <a:cs typeface="Times New Roman" panose="02020603050405020304" pitchFamily="18" charset="0"/>
              </a:endParaRPr>
            </a:p>
          </p:txBody>
        </p:sp>
        <p:sp>
          <p:nvSpPr>
            <p:cNvPr id="26" name="object 16"/>
            <p:cNvSpPr>
              <a:spLocks/>
            </p:cNvSpPr>
            <p:nvPr/>
          </p:nvSpPr>
          <p:spPr bwMode="auto">
            <a:xfrm>
              <a:off x="481013" y="1746250"/>
              <a:ext cx="265112" cy="265113"/>
            </a:xfrm>
            <a:custGeom>
              <a:avLst/>
              <a:gdLst>
                <a:gd name="T0" fmla="*/ 111917 w 264159"/>
                <a:gd name="T1" fmla="*/ 1980 h 264160"/>
                <a:gd name="T2" fmla="*/ 34728 w 264159"/>
                <a:gd name="T3" fmla="*/ 46504 h 264160"/>
                <a:gd name="T4" fmla="*/ 0 w 264159"/>
                <a:gd name="T5" fmla="*/ 124977 h 264160"/>
                <a:gd name="T6" fmla="*/ 17996 w 264159"/>
                <a:gd name="T7" fmla="*/ 210734 h 264160"/>
                <a:gd name="T8" fmla="*/ 83233 w 264159"/>
                <a:gd name="T9" fmla="*/ 269253 h 264160"/>
                <a:gd name="T10" fmla="*/ 168552 w 264159"/>
                <a:gd name="T11" fmla="*/ 278477 h 264160"/>
                <a:gd name="T12" fmla="*/ 237375 w 264159"/>
                <a:gd name="T13" fmla="*/ 240762 h 264160"/>
                <a:gd name="T14" fmla="*/ 198124 w 264159"/>
                <a:gd name="T15" fmla="*/ 240596 h 264160"/>
                <a:gd name="T16" fmla="*/ 69852 w 264159"/>
                <a:gd name="T17" fmla="*/ 232397 h 264160"/>
                <a:gd name="T18" fmla="*/ 25207 w 264159"/>
                <a:gd name="T19" fmla="*/ 155009 h 264160"/>
                <a:gd name="T20" fmla="*/ 279768 w 264159"/>
                <a:gd name="T21" fmla="*/ 140187 h 264160"/>
                <a:gd name="T22" fmla="*/ 277470 w 264159"/>
                <a:gd name="T23" fmla="*/ 109241 h 264160"/>
                <a:gd name="T24" fmla="*/ 157787 w 264159"/>
                <a:gd name="T25" fmla="*/ 109093 h 264160"/>
                <a:gd name="T26" fmla="*/ 82235 w 264159"/>
                <a:gd name="T27" fmla="*/ 39695 h 264160"/>
                <a:gd name="T28" fmla="*/ 141136 w 264159"/>
                <a:gd name="T29" fmla="*/ 24246 h 264160"/>
                <a:gd name="T30" fmla="*/ 197233 w 264159"/>
                <a:gd name="T31" fmla="*/ 11202 h 264160"/>
                <a:gd name="T32" fmla="*/ 279771 w 264159"/>
                <a:gd name="T33" fmla="*/ 140242 h 264160"/>
                <a:gd name="T34" fmla="*/ 256154 w 264159"/>
                <a:gd name="T35" fmla="*/ 140268 h 264160"/>
                <a:gd name="T36" fmla="*/ 241084 w 264159"/>
                <a:gd name="T37" fmla="*/ 197507 h 264160"/>
                <a:gd name="T38" fmla="*/ 198218 w 264159"/>
                <a:gd name="T39" fmla="*/ 240762 h 264160"/>
                <a:gd name="T40" fmla="*/ 245735 w 264159"/>
                <a:gd name="T41" fmla="*/ 233952 h 264160"/>
                <a:gd name="T42" fmla="*/ 280465 w 264159"/>
                <a:gd name="T43" fmla="*/ 155478 h 264160"/>
                <a:gd name="T44" fmla="*/ 279768 w 264159"/>
                <a:gd name="T45" fmla="*/ 140187 h 264160"/>
                <a:gd name="T46" fmla="*/ 104447 w 264159"/>
                <a:gd name="T47" fmla="*/ 140214 h 264160"/>
                <a:gd name="T48" fmla="*/ 105838 w 264159"/>
                <a:gd name="T49" fmla="*/ 152514 h 264160"/>
                <a:gd name="T50" fmla="*/ 117032 w 264159"/>
                <a:gd name="T51" fmla="*/ 168163 h 264160"/>
                <a:gd name="T52" fmla="*/ 82235 w 264159"/>
                <a:gd name="T53" fmla="*/ 240596 h 264160"/>
                <a:gd name="T54" fmla="*/ 158189 w 264159"/>
                <a:gd name="T55" fmla="*/ 171350 h 264160"/>
                <a:gd name="T56" fmla="*/ 171413 w 264159"/>
                <a:gd name="T57" fmla="*/ 157961 h 264160"/>
                <a:gd name="T58" fmla="*/ 176020 w 264159"/>
                <a:gd name="T59" fmla="*/ 140242 h 264160"/>
                <a:gd name="T60" fmla="*/ 279768 w 264159"/>
                <a:gd name="T61" fmla="*/ 140187 h 264160"/>
                <a:gd name="T62" fmla="*/ 141136 w 264159"/>
                <a:gd name="T63" fmla="*/ 24246 h 264160"/>
                <a:gd name="T64" fmla="*/ 198231 w 264159"/>
                <a:gd name="T65" fmla="*/ 39856 h 264160"/>
                <a:gd name="T66" fmla="*/ 277470 w 264159"/>
                <a:gd name="T67" fmla="*/ 109241 h 264160"/>
                <a:gd name="T68" fmla="*/ 233958 w 264159"/>
                <a:gd name="T69" fmla="*/ 34728 h 264160"/>
                <a:gd name="T70" fmla="*/ 140495 w 264159"/>
                <a:gd name="T71" fmla="*/ 104351 h 264160"/>
                <a:gd name="T72" fmla="*/ 122271 w 264159"/>
                <a:gd name="T73" fmla="*/ 109093 h 264160"/>
                <a:gd name="T74" fmla="*/ 149621 w 264159"/>
                <a:gd name="T75" fmla="*/ 105668 h 2641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64159" h="264160">
                  <a:moveTo>
                    <a:pt x="146254" y="0"/>
                  </a:moveTo>
                  <a:lnTo>
                    <a:pt x="105271" y="1861"/>
                  </a:lnTo>
                  <a:lnTo>
                    <a:pt x="65581" y="16927"/>
                  </a:lnTo>
                  <a:lnTo>
                    <a:pt x="32666" y="43742"/>
                  </a:lnTo>
                  <a:lnTo>
                    <a:pt x="10537" y="78288"/>
                  </a:lnTo>
                  <a:lnTo>
                    <a:pt x="0" y="117556"/>
                  </a:lnTo>
                  <a:lnTo>
                    <a:pt x="1861" y="158537"/>
                  </a:lnTo>
                  <a:lnTo>
                    <a:pt x="16927" y="198220"/>
                  </a:lnTo>
                  <a:lnTo>
                    <a:pt x="43742" y="231135"/>
                  </a:lnTo>
                  <a:lnTo>
                    <a:pt x="78289" y="253264"/>
                  </a:lnTo>
                  <a:lnTo>
                    <a:pt x="117559" y="263802"/>
                  </a:lnTo>
                  <a:lnTo>
                    <a:pt x="158543" y="261940"/>
                  </a:lnTo>
                  <a:lnTo>
                    <a:pt x="198233" y="246874"/>
                  </a:lnTo>
                  <a:lnTo>
                    <a:pt x="223281" y="226465"/>
                  </a:lnTo>
                  <a:lnTo>
                    <a:pt x="186447" y="226465"/>
                  </a:lnTo>
                  <a:lnTo>
                    <a:pt x="186359" y="226312"/>
                  </a:lnTo>
                  <a:lnTo>
                    <a:pt x="77354" y="226312"/>
                  </a:lnTo>
                  <a:lnTo>
                    <a:pt x="65704" y="218598"/>
                  </a:lnTo>
                  <a:lnTo>
                    <a:pt x="37349" y="186447"/>
                  </a:lnTo>
                  <a:lnTo>
                    <a:pt x="23710" y="145805"/>
                  </a:lnTo>
                  <a:lnTo>
                    <a:pt x="22858" y="131862"/>
                  </a:lnTo>
                  <a:lnTo>
                    <a:pt x="263154" y="131862"/>
                  </a:lnTo>
                  <a:lnTo>
                    <a:pt x="261945" y="105264"/>
                  </a:lnTo>
                  <a:lnTo>
                    <a:pt x="260992" y="102754"/>
                  </a:lnTo>
                  <a:lnTo>
                    <a:pt x="148753" y="102754"/>
                  </a:lnTo>
                  <a:lnTo>
                    <a:pt x="148420" y="102614"/>
                  </a:lnTo>
                  <a:lnTo>
                    <a:pt x="115010" y="102614"/>
                  </a:lnTo>
                  <a:lnTo>
                    <a:pt x="77354" y="37336"/>
                  </a:lnTo>
                  <a:lnTo>
                    <a:pt x="104546" y="26214"/>
                  </a:lnTo>
                  <a:lnTo>
                    <a:pt x="132755" y="22806"/>
                  </a:lnTo>
                  <a:lnTo>
                    <a:pt x="204674" y="22806"/>
                  </a:lnTo>
                  <a:lnTo>
                    <a:pt x="185522" y="10537"/>
                  </a:lnTo>
                  <a:lnTo>
                    <a:pt x="146254" y="0"/>
                  </a:lnTo>
                  <a:close/>
                </a:path>
                <a:path w="264159" h="264160">
                  <a:moveTo>
                    <a:pt x="263157" y="131913"/>
                  </a:moveTo>
                  <a:lnTo>
                    <a:pt x="165568" y="131913"/>
                  </a:lnTo>
                  <a:lnTo>
                    <a:pt x="240943" y="131939"/>
                  </a:lnTo>
                  <a:lnTo>
                    <a:pt x="237309" y="159776"/>
                  </a:lnTo>
                  <a:lnTo>
                    <a:pt x="226768" y="185779"/>
                  </a:lnTo>
                  <a:lnTo>
                    <a:pt x="209691" y="208493"/>
                  </a:lnTo>
                  <a:lnTo>
                    <a:pt x="186447" y="226465"/>
                  </a:lnTo>
                  <a:lnTo>
                    <a:pt x="223281" y="226465"/>
                  </a:lnTo>
                  <a:lnTo>
                    <a:pt x="231143" y="220059"/>
                  </a:lnTo>
                  <a:lnTo>
                    <a:pt x="253271" y="185513"/>
                  </a:lnTo>
                  <a:lnTo>
                    <a:pt x="263808" y="146245"/>
                  </a:lnTo>
                  <a:lnTo>
                    <a:pt x="263157" y="131913"/>
                  </a:lnTo>
                  <a:close/>
                </a:path>
                <a:path w="264159" h="264160">
                  <a:moveTo>
                    <a:pt x="263154" y="131862"/>
                  </a:moveTo>
                  <a:lnTo>
                    <a:pt x="22858" y="131862"/>
                  </a:lnTo>
                  <a:lnTo>
                    <a:pt x="98246" y="131888"/>
                  </a:lnTo>
                  <a:lnTo>
                    <a:pt x="98246" y="137628"/>
                  </a:lnTo>
                  <a:lnTo>
                    <a:pt x="99554" y="143458"/>
                  </a:lnTo>
                  <a:lnTo>
                    <a:pt x="105713" y="154126"/>
                  </a:lnTo>
                  <a:lnTo>
                    <a:pt x="110082" y="158177"/>
                  </a:lnTo>
                  <a:lnTo>
                    <a:pt x="115060" y="161047"/>
                  </a:lnTo>
                  <a:lnTo>
                    <a:pt x="77354" y="226312"/>
                  </a:lnTo>
                  <a:lnTo>
                    <a:pt x="186359" y="226312"/>
                  </a:lnTo>
                  <a:lnTo>
                    <a:pt x="148792" y="161174"/>
                  </a:lnTo>
                  <a:lnTo>
                    <a:pt x="155980" y="155607"/>
                  </a:lnTo>
                  <a:lnTo>
                    <a:pt x="161233" y="148577"/>
                  </a:lnTo>
                  <a:lnTo>
                    <a:pt x="164460" y="140530"/>
                  </a:lnTo>
                  <a:lnTo>
                    <a:pt x="165568" y="131913"/>
                  </a:lnTo>
                  <a:lnTo>
                    <a:pt x="263157" y="131913"/>
                  </a:lnTo>
                  <a:lnTo>
                    <a:pt x="263154" y="131862"/>
                  </a:lnTo>
                  <a:close/>
                </a:path>
                <a:path w="264159" h="264160">
                  <a:moveTo>
                    <a:pt x="204674" y="22806"/>
                  </a:moveTo>
                  <a:lnTo>
                    <a:pt x="132755" y="22806"/>
                  </a:lnTo>
                  <a:lnTo>
                    <a:pt x="160539" y="26701"/>
                  </a:lnTo>
                  <a:lnTo>
                    <a:pt x="186460" y="37489"/>
                  </a:lnTo>
                  <a:lnTo>
                    <a:pt x="148753" y="102754"/>
                  </a:lnTo>
                  <a:lnTo>
                    <a:pt x="260992" y="102754"/>
                  </a:lnTo>
                  <a:lnTo>
                    <a:pt x="246874" y="65581"/>
                  </a:lnTo>
                  <a:lnTo>
                    <a:pt x="220065" y="32666"/>
                  </a:lnTo>
                  <a:lnTo>
                    <a:pt x="204674" y="22806"/>
                  </a:lnTo>
                  <a:close/>
                </a:path>
                <a:path w="264159" h="264160">
                  <a:moveTo>
                    <a:pt x="132153" y="98155"/>
                  </a:moveTo>
                  <a:lnTo>
                    <a:pt x="123434" y="99180"/>
                  </a:lnTo>
                  <a:lnTo>
                    <a:pt x="115010" y="102614"/>
                  </a:lnTo>
                  <a:lnTo>
                    <a:pt x="148420" y="102614"/>
                  </a:lnTo>
                  <a:lnTo>
                    <a:pt x="140736" y="99394"/>
                  </a:lnTo>
                  <a:lnTo>
                    <a:pt x="132153" y="98155"/>
                  </a:lnTo>
                  <a:close/>
                </a:path>
              </a:pathLst>
            </a:custGeom>
            <a:solidFill>
              <a:srgbClr val="FCED2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ru-RU" sz="1600">
                <a:cs typeface="Times New Roman" panose="02020603050405020304" pitchFamily="18" charset="0"/>
              </a:endParaRPr>
            </a:p>
          </p:txBody>
        </p:sp>
      </p:grpSp>
      <p:sp>
        <p:nvSpPr>
          <p:cNvPr id="27" name="object 25"/>
          <p:cNvSpPr txBox="1">
            <a:spLocks noChangeArrowheads="1"/>
          </p:cNvSpPr>
          <p:nvPr/>
        </p:nvSpPr>
        <p:spPr bwMode="auto">
          <a:xfrm>
            <a:off x="925513" y="5003800"/>
            <a:ext cx="2427287" cy="50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ru-RU" altLang="ru-RU" sz="1600" b="1">
                <a:latin typeface="Times New Roman" panose="02020603050405020304" pitchFamily="18" charset="0"/>
                <a:cs typeface="Times New Roman" panose="02020603050405020304" pitchFamily="18" charset="0"/>
              </a:rPr>
              <a:t>Компьютерные</a:t>
            </a:r>
          </a:p>
          <a:p>
            <a:r>
              <a:rPr lang="ru-RU" altLang="ru-RU" sz="1600" b="1">
                <a:latin typeface="Times New Roman" panose="02020603050405020304" pitchFamily="18" charset="0"/>
                <a:cs typeface="Times New Roman" panose="02020603050405020304" pitchFamily="18" charset="0"/>
              </a:rPr>
              <a:t>томографы</a:t>
            </a:r>
          </a:p>
        </p:txBody>
      </p:sp>
      <p:sp>
        <p:nvSpPr>
          <p:cNvPr id="28" name="Прямоугольник 60"/>
          <p:cNvSpPr>
            <a:spLocks noChangeArrowheads="1"/>
          </p:cNvSpPr>
          <p:nvPr/>
        </p:nvSpPr>
        <p:spPr bwMode="auto">
          <a:xfrm>
            <a:off x="476250" y="5568950"/>
            <a:ext cx="1136721" cy="284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1513"/>
              </a:lnSpc>
              <a:spcBef>
                <a:spcPts val="100"/>
              </a:spcBef>
            </a:pPr>
            <a:r>
              <a:rPr lang="ru-RU" altLang="ru-RU" sz="1600" b="1">
                <a:solidFill>
                  <a:srgbClr val="0081C9"/>
                </a:solidFill>
                <a:latin typeface="Times New Roman" panose="02020603050405020304" pitchFamily="18" charset="0"/>
                <a:cs typeface="Times New Roman" panose="02020603050405020304" pitchFamily="18" charset="0"/>
              </a:rPr>
              <a:t>~ 1</a:t>
            </a:r>
            <a:r>
              <a:rPr lang="en-US" altLang="ru-RU" sz="1600" b="1">
                <a:solidFill>
                  <a:srgbClr val="0081C9"/>
                </a:solidFill>
                <a:latin typeface="Times New Roman" panose="02020603050405020304" pitchFamily="18" charset="0"/>
                <a:cs typeface="Times New Roman" panose="02020603050405020304" pitchFamily="18" charset="0"/>
              </a:rPr>
              <a:t>1</a:t>
            </a:r>
            <a:r>
              <a:rPr lang="ru-RU" altLang="ru-RU" sz="1600" b="1">
                <a:solidFill>
                  <a:srgbClr val="0081C9"/>
                </a:solidFill>
                <a:latin typeface="Times New Roman" panose="02020603050405020304" pitchFamily="18" charset="0"/>
                <a:cs typeface="Times New Roman" panose="02020603050405020304" pitchFamily="18" charset="0"/>
              </a:rPr>
              <a:t>0</a:t>
            </a:r>
            <a:r>
              <a:rPr lang="en-US" altLang="ru-RU" sz="1600" b="1">
                <a:solidFill>
                  <a:srgbClr val="0081C9"/>
                </a:solidFill>
                <a:latin typeface="Times New Roman" panose="02020603050405020304" pitchFamily="18" charset="0"/>
                <a:cs typeface="Times New Roman" panose="02020603050405020304" pitchFamily="18" charset="0"/>
              </a:rPr>
              <a:t>4</a:t>
            </a:r>
            <a:r>
              <a:rPr lang="ru-RU" altLang="ru-RU" sz="1600" b="1">
                <a:solidFill>
                  <a:srgbClr val="0081C9"/>
                </a:solidFill>
                <a:latin typeface="Times New Roman" panose="02020603050405020304" pitchFamily="18" charset="0"/>
                <a:cs typeface="Times New Roman" panose="02020603050405020304" pitchFamily="18" charset="0"/>
              </a:rPr>
              <a:t> (63)</a:t>
            </a:r>
          </a:p>
        </p:txBody>
      </p:sp>
      <p:sp>
        <p:nvSpPr>
          <p:cNvPr id="29" name="Прямоугольник 63"/>
          <p:cNvSpPr>
            <a:spLocks noChangeArrowheads="1"/>
          </p:cNvSpPr>
          <p:nvPr/>
        </p:nvSpPr>
        <p:spPr bwMode="auto">
          <a:xfrm>
            <a:off x="539750" y="5994400"/>
            <a:ext cx="12604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ru-RU" altLang="ru-RU" sz="1600" b="1">
                <a:solidFill>
                  <a:srgbClr val="FF0000"/>
                </a:solidFill>
                <a:latin typeface="Times New Roman" panose="02020603050405020304" pitchFamily="18" charset="0"/>
                <a:cs typeface="Times New Roman" panose="02020603050405020304" pitchFamily="18" charset="0"/>
              </a:rPr>
              <a:t>Потребность</a:t>
            </a:r>
            <a:endParaRPr lang="ru-RU" altLang="ru-RU" sz="1600">
              <a:solidFill>
                <a:srgbClr val="FF0000"/>
              </a:solidFill>
              <a:latin typeface="Times New Roman" panose="02020603050405020304" pitchFamily="18" charset="0"/>
              <a:cs typeface="Times New Roman" panose="02020603050405020304" pitchFamily="18" charset="0"/>
            </a:endParaRPr>
          </a:p>
        </p:txBody>
      </p:sp>
      <p:sp>
        <p:nvSpPr>
          <p:cNvPr id="30" name="Прямоугольник 64"/>
          <p:cNvSpPr>
            <a:spLocks noChangeArrowheads="1"/>
          </p:cNvSpPr>
          <p:nvPr/>
        </p:nvSpPr>
        <p:spPr bwMode="auto">
          <a:xfrm>
            <a:off x="1595438" y="6030913"/>
            <a:ext cx="753732" cy="284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1513"/>
              </a:lnSpc>
              <a:spcBef>
                <a:spcPts val="100"/>
              </a:spcBef>
            </a:pPr>
            <a:r>
              <a:rPr lang="ru-RU" altLang="ru-RU" sz="1600" b="1">
                <a:solidFill>
                  <a:srgbClr val="FF0000"/>
                </a:solidFill>
                <a:latin typeface="Times New Roman" panose="02020603050405020304" pitchFamily="18" charset="0"/>
                <a:cs typeface="Times New Roman" panose="02020603050405020304" pitchFamily="18" charset="0"/>
              </a:rPr>
              <a:t>~ 2000</a:t>
            </a:r>
          </a:p>
        </p:txBody>
      </p:sp>
      <p:pic>
        <p:nvPicPr>
          <p:cNvPr id="31" name="Изображение 6"/>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33800" y="1905000"/>
            <a:ext cx="1955800" cy="117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 name="Группа 5"/>
          <p:cNvGrpSpPr>
            <a:grpSpLocks/>
          </p:cNvGrpSpPr>
          <p:nvPr/>
        </p:nvGrpSpPr>
        <p:grpSpPr bwMode="auto">
          <a:xfrm>
            <a:off x="3473450" y="1657350"/>
            <a:ext cx="323850" cy="323850"/>
            <a:chOff x="450850" y="1717675"/>
            <a:chExt cx="323850" cy="323850"/>
          </a:xfrm>
        </p:grpSpPr>
        <p:sp>
          <p:nvSpPr>
            <p:cNvPr id="33" name="object 15"/>
            <p:cNvSpPr>
              <a:spLocks/>
            </p:cNvSpPr>
            <p:nvPr/>
          </p:nvSpPr>
          <p:spPr bwMode="auto">
            <a:xfrm>
              <a:off x="450850" y="1717675"/>
              <a:ext cx="323850" cy="323850"/>
            </a:xfrm>
            <a:custGeom>
              <a:avLst/>
              <a:gdLst>
                <a:gd name="T0" fmla="*/ 161696 w 323850"/>
                <a:gd name="T1" fmla="*/ 0 h 323850"/>
                <a:gd name="T2" fmla="*/ 118709 w 323850"/>
                <a:gd name="T3" fmla="*/ 5775 h 323850"/>
                <a:gd name="T4" fmla="*/ 80083 w 323850"/>
                <a:gd name="T5" fmla="*/ 22075 h 323850"/>
                <a:gd name="T6" fmla="*/ 47358 w 323850"/>
                <a:gd name="T7" fmla="*/ 47358 h 323850"/>
                <a:gd name="T8" fmla="*/ 22075 w 323850"/>
                <a:gd name="T9" fmla="*/ 80083 h 323850"/>
                <a:gd name="T10" fmla="*/ 5775 w 323850"/>
                <a:gd name="T11" fmla="*/ 118709 h 323850"/>
                <a:gd name="T12" fmla="*/ 0 w 323850"/>
                <a:gd name="T13" fmla="*/ 161696 h 323850"/>
                <a:gd name="T14" fmla="*/ 5775 w 323850"/>
                <a:gd name="T15" fmla="*/ 204683 h 323850"/>
                <a:gd name="T16" fmla="*/ 22075 w 323850"/>
                <a:gd name="T17" fmla="*/ 243309 h 323850"/>
                <a:gd name="T18" fmla="*/ 47358 w 323850"/>
                <a:gd name="T19" fmla="*/ 276034 h 323850"/>
                <a:gd name="T20" fmla="*/ 80083 w 323850"/>
                <a:gd name="T21" fmla="*/ 301317 h 323850"/>
                <a:gd name="T22" fmla="*/ 118709 w 323850"/>
                <a:gd name="T23" fmla="*/ 317617 h 323850"/>
                <a:gd name="T24" fmla="*/ 161696 w 323850"/>
                <a:gd name="T25" fmla="*/ 323392 h 323850"/>
                <a:gd name="T26" fmla="*/ 204683 w 323850"/>
                <a:gd name="T27" fmla="*/ 317617 h 323850"/>
                <a:gd name="T28" fmla="*/ 243309 w 323850"/>
                <a:gd name="T29" fmla="*/ 301317 h 323850"/>
                <a:gd name="T30" fmla="*/ 276034 w 323850"/>
                <a:gd name="T31" fmla="*/ 276034 h 323850"/>
                <a:gd name="T32" fmla="*/ 301317 w 323850"/>
                <a:gd name="T33" fmla="*/ 243309 h 323850"/>
                <a:gd name="T34" fmla="*/ 317617 w 323850"/>
                <a:gd name="T35" fmla="*/ 204683 h 323850"/>
                <a:gd name="T36" fmla="*/ 323392 w 323850"/>
                <a:gd name="T37" fmla="*/ 161696 h 323850"/>
                <a:gd name="T38" fmla="*/ 317617 w 323850"/>
                <a:gd name="T39" fmla="*/ 118709 h 323850"/>
                <a:gd name="T40" fmla="*/ 301317 w 323850"/>
                <a:gd name="T41" fmla="*/ 80083 h 323850"/>
                <a:gd name="T42" fmla="*/ 276034 w 323850"/>
                <a:gd name="T43" fmla="*/ 47358 h 323850"/>
                <a:gd name="T44" fmla="*/ 243309 w 323850"/>
                <a:gd name="T45" fmla="*/ 22075 h 323850"/>
                <a:gd name="T46" fmla="*/ 204683 w 323850"/>
                <a:gd name="T47" fmla="*/ 5775 h 323850"/>
                <a:gd name="T48" fmla="*/ 161696 w 323850"/>
                <a:gd name="T49" fmla="*/ 0 h 32385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23850" h="323850">
                  <a:moveTo>
                    <a:pt x="161696" y="0"/>
                  </a:moveTo>
                  <a:lnTo>
                    <a:pt x="118709" y="5775"/>
                  </a:lnTo>
                  <a:lnTo>
                    <a:pt x="80083" y="22075"/>
                  </a:lnTo>
                  <a:lnTo>
                    <a:pt x="47358" y="47358"/>
                  </a:lnTo>
                  <a:lnTo>
                    <a:pt x="22075" y="80083"/>
                  </a:lnTo>
                  <a:lnTo>
                    <a:pt x="5775" y="118709"/>
                  </a:lnTo>
                  <a:lnTo>
                    <a:pt x="0" y="161696"/>
                  </a:lnTo>
                  <a:lnTo>
                    <a:pt x="5775" y="204683"/>
                  </a:lnTo>
                  <a:lnTo>
                    <a:pt x="22075" y="243309"/>
                  </a:lnTo>
                  <a:lnTo>
                    <a:pt x="47358" y="276034"/>
                  </a:lnTo>
                  <a:lnTo>
                    <a:pt x="80083" y="301317"/>
                  </a:lnTo>
                  <a:lnTo>
                    <a:pt x="118709" y="317617"/>
                  </a:lnTo>
                  <a:lnTo>
                    <a:pt x="161696" y="323392"/>
                  </a:lnTo>
                  <a:lnTo>
                    <a:pt x="204683" y="317617"/>
                  </a:lnTo>
                  <a:lnTo>
                    <a:pt x="243309" y="301317"/>
                  </a:lnTo>
                  <a:lnTo>
                    <a:pt x="276034" y="276034"/>
                  </a:lnTo>
                  <a:lnTo>
                    <a:pt x="301317" y="243309"/>
                  </a:lnTo>
                  <a:lnTo>
                    <a:pt x="317617" y="204683"/>
                  </a:lnTo>
                  <a:lnTo>
                    <a:pt x="323392" y="161696"/>
                  </a:lnTo>
                  <a:lnTo>
                    <a:pt x="317617" y="118709"/>
                  </a:lnTo>
                  <a:lnTo>
                    <a:pt x="301317" y="80083"/>
                  </a:lnTo>
                  <a:lnTo>
                    <a:pt x="276034" y="47358"/>
                  </a:lnTo>
                  <a:lnTo>
                    <a:pt x="243309" y="22075"/>
                  </a:lnTo>
                  <a:lnTo>
                    <a:pt x="204683" y="5775"/>
                  </a:lnTo>
                  <a:lnTo>
                    <a:pt x="16169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ru-RU" sz="1600">
                <a:cs typeface="Times New Roman" panose="02020603050405020304" pitchFamily="18" charset="0"/>
              </a:endParaRPr>
            </a:p>
          </p:txBody>
        </p:sp>
        <p:sp>
          <p:nvSpPr>
            <p:cNvPr id="34" name="object 16"/>
            <p:cNvSpPr>
              <a:spLocks/>
            </p:cNvSpPr>
            <p:nvPr/>
          </p:nvSpPr>
          <p:spPr bwMode="auto">
            <a:xfrm>
              <a:off x="481013" y="1746250"/>
              <a:ext cx="265112" cy="265113"/>
            </a:xfrm>
            <a:custGeom>
              <a:avLst/>
              <a:gdLst>
                <a:gd name="T0" fmla="*/ 111917 w 264159"/>
                <a:gd name="T1" fmla="*/ 1980 h 264160"/>
                <a:gd name="T2" fmla="*/ 34728 w 264159"/>
                <a:gd name="T3" fmla="*/ 46504 h 264160"/>
                <a:gd name="T4" fmla="*/ 0 w 264159"/>
                <a:gd name="T5" fmla="*/ 124977 h 264160"/>
                <a:gd name="T6" fmla="*/ 17996 w 264159"/>
                <a:gd name="T7" fmla="*/ 210734 h 264160"/>
                <a:gd name="T8" fmla="*/ 83233 w 264159"/>
                <a:gd name="T9" fmla="*/ 269253 h 264160"/>
                <a:gd name="T10" fmla="*/ 168552 w 264159"/>
                <a:gd name="T11" fmla="*/ 278477 h 264160"/>
                <a:gd name="T12" fmla="*/ 237375 w 264159"/>
                <a:gd name="T13" fmla="*/ 240762 h 264160"/>
                <a:gd name="T14" fmla="*/ 198124 w 264159"/>
                <a:gd name="T15" fmla="*/ 240596 h 264160"/>
                <a:gd name="T16" fmla="*/ 69852 w 264159"/>
                <a:gd name="T17" fmla="*/ 232397 h 264160"/>
                <a:gd name="T18" fmla="*/ 25207 w 264159"/>
                <a:gd name="T19" fmla="*/ 155009 h 264160"/>
                <a:gd name="T20" fmla="*/ 279768 w 264159"/>
                <a:gd name="T21" fmla="*/ 140187 h 264160"/>
                <a:gd name="T22" fmla="*/ 277470 w 264159"/>
                <a:gd name="T23" fmla="*/ 109241 h 264160"/>
                <a:gd name="T24" fmla="*/ 157787 w 264159"/>
                <a:gd name="T25" fmla="*/ 109093 h 264160"/>
                <a:gd name="T26" fmla="*/ 82235 w 264159"/>
                <a:gd name="T27" fmla="*/ 39695 h 264160"/>
                <a:gd name="T28" fmla="*/ 141136 w 264159"/>
                <a:gd name="T29" fmla="*/ 24246 h 264160"/>
                <a:gd name="T30" fmla="*/ 197233 w 264159"/>
                <a:gd name="T31" fmla="*/ 11202 h 264160"/>
                <a:gd name="T32" fmla="*/ 279771 w 264159"/>
                <a:gd name="T33" fmla="*/ 140242 h 264160"/>
                <a:gd name="T34" fmla="*/ 256154 w 264159"/>
                <a:gd name="T35" fmla="*/ 140268 h 264160"/>
                <a:gd name="T36" fmla="*/ 241084 w 264159"/>
                <a:gd name="T37" fmla="*/ 197507 h 264160"/>
                <a:gd name="T38" fmla="*/ 198218 w 264159"/>
                <a:gd name="T39" fmla="*/ 240762 h 264160"/>
                <a:gd name="T40" fmla="*/ 245735 w 264159"/>
                <a:gd name="T41" fmla="*/ 233952 h 264160"/>
                <a:gd name="T42" fmla="*/ 280465 w 264159"/>
                <a:gd name="T43" fmla="*/ 155478 h 264160"/>
                <a:gd name="T44" fmla="*/ 279768 w 264159"/>
                <a:gd name="T45" fmla="*/ 140187 h 264160"/>
                <a:gd name="T46" fmla="*/ 104447 w 264159"/>
                <a:gd name="T47" fmla="*/ 140214 h 264160"/>
                <a:gd name="T48" fmla="*/ 105838 w 264159"/>
                <a:gd name="T49" fmla="*/ 152514 h 264160"/>
                <a:gd name="T50" fmla="*/ 117032 w 264159"/>
                <a:gd name="T51" fmla="*/ 168163 h 264160"/>
                <a:gd name="T52" fmla="*/ 82235 w 264159"/>
                <a:gd name="T53" fmla="*/ 240596 h 264160"/>
                <a:gd name="T54" fmla="*/ 158189 w 264159"/>
                <a:gd name="T55" fmla="*/ 171350 h 264160"/>
                <a:gd name="T56" fmla="*/ 171413 w 264159"/>
                <a:gd name="T57" fmla="*/ 157961 h 264160"/>
                <a:gd name="T58" fmla="*/ 176020 w 264159"/>
                <a:gd name="T59" fmla="*/ 140242 h 264160"/>
                <a:gd name="T60" fmla="*/ 279768 w 264159"/>
                <a:gd name="T61" fmla="*/ 140187 h 264160"/>
                <a:gd name="T62" fmla="*/ 141136 w 264159"/>
                <a:gd name="T63" fmla="*/ 24246 h 264160"/>
                <a:gd name="T64" fmla="*/ 198231 w 264159"/>
                <a:gd name="T65" fmla="*/ 39856 h 264160"/>
                <a:gd name="T66" fmla="*/ 277470 w 264159"/>
                <a:gd name="T67" fmla="*/ 109241 h 264160"/>
                <a:gd name="T68" fmla="*/ 233958 w 264159"/>
                <a:gd name="T69" fmla="*/ 34728 h 264160"/>
                <a:gd name="T70" fmla="*/ 140495 w 264159"/>
                <a:gd name="T71" fmla="*/ 104351 h 264160"/>
                <a:gd name="T72" fmla="*/ 122271 w 264159"/>
                <a:gd name="T73" fmla="*/ 109093 h 264160"/>
                <a:gd name="T74" fmla="*/ 149621 w 264159"/>
                <a:gd name="T75" fmla="*/ 105668 h 2641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64159" h="264160">
                  <a:moveTo>
                    <a:pt x="146254" y="0"/>
                  </a:moveTo>
                  <a:lnTo>
                    <a:pt x="105271" y="1861"/>
                  </a:lnTo>
                  <a:lnTo>
                    <a:pt x="65581" y="16927"/>
                  </a:lnTo>
                  <a:lnTo>
                    <a:pt x="32666" y="43742"/>
                  </a:lnTo>
                  <a:lnTo>
                    <a:pt x="10537" y="78288"/>
                  </a:lnTo>
                  <a:lnTo>
                    <a:pt x="0" y="117556"/>
                  </a:lnTo>
                  <a:lnTo>
                    <a:pt x="1861" y="158537"/>
                  </a:lnTo>
                  <a:lnTo>
                    <a:pt x="16927" y="198220"/>
                  </a:lnTo>
                  <a:lnTo>
                    <a:pt x="43742" y="231135"/>
                  </a:lnTo>
                  <a:lnTo>
                    <a:pt x="78289" y="253264"/>
                  </a:lnTo>
                  <a:lnTo>
                    <a:pt x="117559" y="263802"/>
                  </a:lnTo>
                  <a:lnTo>
                    <a:pt x="158543" y="261940"/>
                  </a:lnTo>
                  <a:lnTo>
                    <a:pt x="198233" y="246874"/>
                  </a:lnTo>
                  <a:lnTo>
                    <a:pt x="223281" y="226465"/>
                  </a:lnTo>
                  <a:lnTo>
                    <a:pt x="186447" y="226465"/>
                  </a:lnTo>
                  <a:lnTo>
                    <a:pt x="186359" y="226312"/>
                  </a:lnTo>
                  <a:lnTo>
                    <a:pt x="77354" y="226312"/>
                  </a:lnTo>
                  <a:lnTo>
                    <a:pt x="65704" y="218598"/>
                  </a:lnTo>
                  <a:lnTo>
                    <a:pt x="37349" y="186447"/>
                  </a:lnTo>
                  <a:lnTo>
                    <a:pt x="23710" y="145805"/>
                  </a:lnTo>
                  <a:lnTo>
                    <a:pt x="22858" y="131862"/>
                  </a:lnTo>
                  <a:lnTo>
                    <a:pt x="263154" y="131862"/>
                  </a:lnTo>
                  <a:lnTo>
                    <a:pt x="261945" y="105264"/>
                  </a:lnTo>
                  <a:lnTo>
                    <a:pt x="260992" y="102754"/>
                  </a:lnTo>
                  <a:lnTo>
                    <a:pt x="148753" y="102754"/>
                  </a:lnTo>
                  <a:lnTo>
                    <a:pt x="148420" y="102614"/>
                  </a:lnTo>
                  <a:lnTo>
                    <a:pt x="115010" y="102614"/>
                  </a:lnTo>
                  <a:lnTo>
                    <a:pt x="77354" y="37336"/>
                  </a:lnTo>
                  <a:lnTo>
                    <a:pt x="104546" y="26214"/>
                  </a:lnTo>
                  <a:lnTo>
                    <a:pt x="132755" y="22806"/>
                  </a:lnTo>
                  <a:lnTo>
                    <a:pt x="204674" y="22806"/>
                  </a:lnTo>
                  <a:lnTo>
                    <a:pt x="185522" y="10537"/>
                  </a:lnTo>
                  <a:lnTo>
                    <a:pt x="146254" y="0"/>
                  </a:lnTo>
                  <a:close/>
                </a:path>
                <a:path w="264159" h="264160">
                  <a:moveTo>
                    <a:pt x="263157" y="131913"/>
                  </a:moveTo>
                  <a:lnTo>
                    <a:pt x="165568" y="131913"/>
                  </a:lnTo>
                  <a:lnTo>
                    <a:pt x="240943" y="131939"/>
                  </a:lnTo>
                  <a:lnTo>
                    <a:pt x="237309" y="159776"/>
                  </a:lnTo>
                  <a:lnTo>
                    <a:pt x="226768" y="185779"/>
                  </a:lnTo>
                  <a:lnTo>
                    <a:pt x="209691" y="208493"/>
                  </a:lnTo>
                  <a:lnTo>
                    <a:pt x="186447" y="226465"/>
                  </a:lnTo>
                  <a:lnTo>
                    <a:pt x="223281" y="226465"/>
                  </a:lnTo>
                  <a:lnTo>
                    <a:pt x="231143" y="220059"/>
                  </a:lnTo>
                  <a:lnTo>
                    <a:pt x="253271" y="185513"/>
                  </a:lnTo>
                  <a:lnTo>
                    <a:pt x="263808" y="146245"/>
                  </a:lnTo>
                  <a:lnTo>
                    <a:pt x="263157" y="131913"/>
                  </a:lnTo>
                  <a:close/>
                </a:path>
                <a:path w="264159" h="264160">
                  <a:moveTo>
                    <a:pt x="263154" y="131862"/>
                  </a:moveTo>
                  <a:lnTo>
                    <a:pt x="22858" y="131862"/>
                  </a:lnTo>
                  <a:lnTo>
                    <a:pt x="98246" y="131888"/>
                  </a:lnTo>
                  <a:lnTo>
                    <a:pt x="98246" y="137628"/>
                  </a:lnTo>
                  <a:lnTo>
                    <a:pt x="99554" y="143458"/>
                  </a:lnTo>
                  <a:lnTo>
                    <a:pt x="105713" y="154126"/>
                  </a:lnTo>
                  <a:lnTo>
                    <a:pt x="110082" y="158177"/>
                  </a:lnTo>
                  <a:lnTo>
                    <a:pt x="115060" y="161047"/>
                  </a:lnTo>
                  <a:lnTo>
                    <a:pt x="77354" y="226312"/>
                  </a:lnTo>
                  <a:lnTo>
                    <a:pt x="186359" y="226312"/>
                  </a:lnTo>
                  <a:lnTo>
                    <a:pt x="148792" y="161174"/>
                  </a:lnTo>
                  <a:lnTo>
                    <a:pt x="155980" y="155607"/>
                  </a:lnTo>
                  <a:lnTo>
                    <a:pt x="161233" y="148577"/>
                  </a:lnTo>
                  <a:lnTo>
                    <a:pt x="164460" y="140530"/>
                  </a:lnTo>
                  <a:lnTo>
                    <a:pt x="165568" y="131913"/>
                  </a:lnTo>
                  <a:lnTo>
                    <a:pt x="263157" y="131913"/>
                  </a:lnTo>
                  <a:lnTo>
                    <a:pt x="263154" y="131862"/>
                  </a:lnTo>
                  <a:close/>
                </a:path>
                <a:path w="264159" h="264160">
                  <a:moveTo>
                    <a:pt x="204674" y="22806"/>
                  </a:moveTo>
                  <a:lnTo>
                    <a:pt x="132755" y="22806"/>
                  </a:lnTo>
                  <a:lnTo>
                    <a:pt x="160539" y="26701"/>
                  </a:lnTo>
                  <a:lnTo>
                    <a:pt x="186460" y="37489"/>
                  </a:lnTo>
                  <a:lnTo>
                    <a:pt x="148753" y="102754"/>
                  </a:lnTo>
                  <a:lnTo>
                    <a:pt x="260992" y="102754"/>
                  </a:lnTo>
                  <a:lnTo>
                    <a:pt x="246874" y="65581"/>
                  </a:lnTo>
                  <a:lnTo>
                    <a:pt x="220065" y="32666"/>
                  </a:lnTo>
                  <a:lnTo>
                    <a:pt x="204674" y="22806"/>
                  </a:lnTo>
                  <a:close/>
                </a:path>
                <a:path w="264159" h="264160">
                  <a:moveTo>
                    <a:pt x="132153" y="98155"/>
                  </a:moveTo>
                  <a:lnTo>
                    <a:pt x="123434" y="99180"/>
                  </a:lnTo>
                  <a:lnTo>
                    <a:pt x="115010" y="102614"/>
                  </a:lnTo>
                  <a:lnTo>
                    <a:pt x="148420" y="102614"/>
                  </a:lnTo>
                  <a:lnTo>
                    <a:pt x="140736" y="99394"/>
                  </a:lnTo>
                  <a:lnTo>
                    <a:pt x="132153" y="98155"/>
                  </a:lnTo>
                  <a:close/>
                </a:path>
              </a:pathLst>
            </a:custGeom>
            <a:solidFill>
              <a:srgbClr val="FCED2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ru-RU" sz="1600">
                <a:cs typeface="Times New Roman" panose="02020603050405020304" pitchFamily="18" charset="0"/>
              </a:endParaRPr>
            </a:p>
          </p:txBody>
        </p:sp>
      </p:grpSp>
      <p:sp>
        <p:nvSpPr>
          <p:cNvPr id="35" name="object 25"/>
          <p:cNvSpPr txBox="1">
            <a:spLocks noChangeArrowheads="1"/>
          </p:cNvSpPr>
          <p:nvPr/>
        </p:nvSpPr>
        <p:spPr bwMode="auto">
          <a:xfrm>
            <a:off x="3897313" y="1651000"/>
            <a:ext cx="24272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1513"/>
              </a:lnSpc>
              <a:spcBef>
                <a:spcPts val="100"/>
              </a:spcBef>
            </a:pPr>
            <a:r>
              <a:rPr lang="ru-RU" altLang="ru-RU" sz="1600" b="1">
                <a:latin typeface="Times New Roman" panose="02020603050405020304" pitchFamily="18" charset="0"/>
                <a:cs typeface="Times New Roman" panose="02020603050405020304" pitchFamily="18" charset="0"/>
              </a:rPr>
              <a:t>Центры протонной </a:t>
            </a:r>
            <a:r>
              <a:rPr lang="en-US" altLang="ru-RU" sz="1600" b="1">
                <a:latin typeface="Times New Roman" panose="02020603050405020304" pitchFamily="18" charset="0"/>
                <a:cs typeface="Times New Roman" panose="02020603050405020304" pitchFamily="18" charset="0"/>
              </a:rPr>
              <a:t/>
            </a:r>
            <a:br>
              <a:rPr lang="en-US" altLang="ru-RU" sz="1600" b="1">
                <a:latin typeface="Times New Roman" panose="02020603050405020304" pitchFamily="18" charset="0"/>
                <a:cs typeface="Times New Roman" panose="02020603050405020304" pitchFamily="18" charset="0"/>
              </a:rPr>
            </a:br>
            <a:r>
              <a:rPr lang="ru-RU" altLang="ru-RU" sz="1600" b="1">
                <a:latin typeface="Times New Roman" panose="02020603050405020304" pitchFamily="18" charset="0"/>
                <a:cs typeface="Times New Roman" panose="02020603050405020304" pitchFamily="18" charset="0"/>
              </a:rPr>
              <a:t>и ионной терапии</a:t>
            </a:r>
          </a:p>
        </p:txBody>
      </p:sp>
      <p:sp>
        <p:nvSpPr>
          <p:cNvPr id="36" name="Прямоугольник 69"/>
          <p:cNvSpPr>
            <a:spLocks noChangeArrowheads="1"/>
          </p:cNvSpPr>
          <p:nvPr/>
        </p:nvSpPr>
        <p:spPr bwMode="auto">
          <a:xfrm>
            <a:off x="4371975" y="2108200"/>
            <a:ext cx="445956" cy="284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1513"/>
              </a:lnSpc>
              <a:spcBef>
                <a:spcPts val="100"/>
              </a:spcBef>
            </a:pPr>
            <a:r>
              <a:rPr lang="ru-RU" altLang="ru-RU" sz="1600" b="1" dirty="0">
                <a:solidFill>
                  <a:srgbClr val="0081C9"/>
                </a:solidFill>
                <a:latin typeface="Times New Roman" panose="02020603050405020304" pitchFamily="18" charset="0"/>
                <a:cs typeface="Times New Roman" panose="02020603050405020304" pitchFamily="18" charset="0"/>
              </a:rPr>
              <a:t>~ </a:t>
            </a:r>
            <a:r>
              <a:rPr lang="en-US" altLang="ru-RU" sz="1600" b="1" dirty="0">
                <a:solidFill>
                  <a:srgbClr val="0081C9"/>
                </a:solidFill>
                <a:latin typeface="Times New Roman" panose="02020603050405020304" pitchFamily="18" charset="0"/>
                <a:cs typeface="Times New Roman" panose="02020603050405020304" pitchFamily="18" charset="0"/>
              </a:rPr>
              <a:t>4</a:t>
            </a:r>
            <a:endParaRPr lang="ru-RU" altLang="ru-RU" sz="1600" b="1" dirty="0">
              <a:latin typeface="Times New Roman" panose="02020603050405020304" pitchFamily="18" charset="0"/>
              <a:cs typeface="Times New Roman" panose="02020603050405020304" pitchFamily="18" charset="0"/>
            </a:endParaRPr>
          </a:p>
        </p:txBody>
      </p:sp>
      <p:sp>
        <p:nvSpPr>
          <p:cNvPr id="37" name="Прямоугольник 70"/>
          <p:cNvSpPr>
            <a:spLocks noChangeArrowheads="1"/>
          </p:cNvSpPr>
          <p:nvPr/>
        </p:nvSpPr>
        <p:spPr bwMode="auto">
          <a:xfrm>
            <a:off x="3802063" y="2971800"/>
            <a:ext cx="137871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ru-RU" altLang="ru-RU" sz="1600" b="1">
                <a:solidFill>
                  <a:srgbClr val="FF0000"/>
                </a:solidFill>
                <a:latin typeface="Times New Roman" panose="02020603050405020304" pitchFamily="18" charset="0"/>
                <a:cs typeface="Times New Roman" panose="02020603050405020304" pitchFamily="18" charset="0"/>
              </a:rPr>
              <a:t>Потребность</a:t>
            </a:r>
            <a:endParaRPr lang="ru-RU" altLang="ru-RU" sz="1600">
              <a:solidFill>
                <a:srgbClr val="FF0000"/>
              </a:solidFill>
              <a:latin typeface="Times New Roman" panose="02020603050405020304" pitchFamily="18" charset="0"/>
              <a:cs typeface="Times New Roman" panose="02020603050405020304" pitchFamily="18" charset="0"/>
            </a:endParaRPr>
          </a:p>
        </p:txBody>
      </p:sp>
      <p:sp>
        <p:nvSpPr>
          <p:cNvPr id="38" name="Прямоугольник 71"/>
          <p:cNvSpPr>
            <a:spLocks noChangeArrowheads="1"/>
          </p:cNvSpPr>
          <p:nvPr/>
        </p:nvSpPr>
        <p:spPr bwMode="auto">
          <a:xfrm>
            <a:off x="4876800" y="2992438"/>
            <a:ext cx="548548" cy="284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1513"/>
              </a:lnSpc>
              <a:spcBef>
                <a:spcPts val="100"/>
              </a:spcBef>
            </a:pPr>
            <a:r>
              <a:rPr lang="ru-RU" altLang="ru-RU" sz="1600" b="1">
                <a:solidFill>
                  <a:srgbClr val="FF0000"/>
                </a:solidFill>
                <a:latin typeface="Times New Roman" panose="02020603050405020304" pitchFamily="18" charset="0"/>
                <a:cs typeface="Times New Roman" panose="02020603050405020304" pitchFamily="18" charset="0"/>
              </a:rPr>
              <a:t>~ </a:t>
            </a:r>
            <a:r>
              <a:rPr lang="en-US" altLang="ru-RU" sz="1600" b="1">
                <a:solidFill>
                  <a:srgbClr val="FF0000"/>
                </a:solidFill>
                <a:latin typeface="Times New Roman" panose="02020603050405020304" pitchFamily="18" charset="0"/>
                <a:cs typeface="Times New Roman" panose="02020603050405020304" pitchFamily="18" charset="0"/>
              </a:rPr>
              <a:t>34</a:t>
            </a:r>
            <a:endParaRPr lang="ru-RU" altLang="ru-RU" sz="1600" b="1">
              <a:solidFill>
                <a:srgbClr val="FF0000"/>
              </a:solidFill>
              <a:latin typeface="Times New Roman" panose="02020603050405020304" pitchFamily="18" charset="0"/>
              <a:cs typeface="Times New Roman" panose="02020603050405020304" pitchFamily="18" charset="0"/>
            </a:endParaRPr>
          </a:p>
        </p:txBody>
      </p:sp>
      <p:grpSp>
        <p:nvGrpSpPr>
          <p:cNvPr id="39" name="Группа 5"/>
          <p:cNvGrpSpPr>
            <a:grpSpLocks/>
          </p:cNvGrpSpPr>
          <p:nvPr/>
        </p:nvGrpSpPr>
        <p:grpSpPr bwMode="auto">
          <a:xfrm>
            <a:off x="6140450" y="1676400"/>
            <a:ext cx="323850" cy="323850"/>
            <a:chOff x="450850" y="1717675"/>
            <a:chExt cx="323850" cy="323850"/>
          </a:xfrm>
        </p:grpSpPr>
        <p:sp>
          <p:nvSpPr>
            <p:cNvPr id="40" name="object 15"/>
            <p:cNvSpPr>
              <a:spLocks/>
            </p:cNvSpPr>
            <p:nvPr/>
          </p:nvSpPr>
          <p:spPr bwMode="auto">
            <a:xfrm>
              <a:off x="450850" y="1717675"/>
              <a:ext cx="323850" cy="323850"/>
            </a:xfrm>
            <a:custGeom>
              <a:avLst/>
              <a:gdLst>
                <a:gd name="T0" fmla="*/ 161696 w 323850"/>
                <a:gd name="T1" fmla="*/ 0 h 323850"/>
                <a:gd name="T2" fmla="*/ 118709 w 323850"/>
                <a:gd name="T3" fmla="*/ 5775 h 323850"/>
                <a:gd name="T4" fmla="*/ 80083 w 323850"/>
                <a:gd name="T5" fmla="*/ 22075 h 323850"/>
                <a:gd name="T6" fmla="*/ 47358 w 323850"/>
                <a:gd name="T7" fmla="*/ 47358 h 323850"/>
                <a:gd name="T8" fmla="*/ 22075 w 323850"/>
                <a:gd name="T9" fmla="*/ 80083 h 323850"/>
                <a:gd name="T10" fmla="*/ 5775 w 323850"/>
                <a:gd name="T11" fmla="*/ 118709 h 323850"/>
                <a:gd name="T12" fmla="*/ 0 w 323850"/>
                <a:gd name="T13" fmla="*/ 161696 h 323850"/>
                <a:gd name="T14" fmla="*/ 5775 w 323850"/>
                <a:gd name="T15" fmla="*/ 204683 h 323850"/>
                <a:gd name="T16" fmla="*/ 22075 w 323850"/>
                <a:gd name="T17" fmla="*/ 243309 h 323850"/>
                <a:gd name="T18" fmla="*/ 47358 w 323850"/>
                <a:gd name="T19" fmla="*/ 276034 h 323850"/>
                <a:gd name="T20" fmla="*/ 80083 w 323850"/>
                <a:gd name="T21" fmla="*/ 301317 h 323850"/>
                <a:gd name="T22" fmla="*/ 118709 w 323850"/>
                <a:gd name="T23" fmla="*/ 317617 h 323850"/>
                <a:gd name="T24" fmla="*/ 161696 w 323850"/>
                <a:gd name="T25" fmla="*/ 323392 h 323850"/>
                <a:gd name="T26" fmla="*/ 204683 w 323850"/>
                <a:gd name="T27" fmla="*/ 317617 h 323850"/>
                <a:gd name="T28" fmla="*/ 243309 w 323850"/>
                <a:gd name="T29" fmla="*/ 301317 h 323850"/>
                <a:gd name="T30" fmla="*/ 276034 w 323850"/>
                <a:gd name="T31" fmla="*/ 276034 h 323850"/>
                <a:gd name="T32" fmla="*/ 301317 w 323850"/>
                <a:gd name="T33" fmla="*/ 243309 h 323850"/>
                <a:gd name="T34" fmla="*/ 317617 w 323850"/>
                <a:gd name="T35" fmla="*/ 204683 h 323850"/>
                <a:gd name="T36" fmla="*/ 323392 w 323850"/>
                <a:gd name="T37" fmla="*/ 161696 h 323850"/>
                <a:gd name="T38" fmla="*/ 317617 w 323850"/>
                <a:gd name="T39" fmla="*/ 118709 h 323850"/>
                <a:gd name="T40" fmla="*/ 301317 w 323850"/>
                <a:gd name="T41" fmla="*/ 80083 h 323850"/>
                <a:gd name="T42" fmla="*/ 276034 w 323850"/>
                <a:gd name="T43" fmla="*/ 47358 h 323850"/>
                <a:gd name="T44" fmla="*/ 243309 w 323850"/>
                <a:gd name="T45" fmla="*/ 22075 h 323850"/>
                <a:gd name="T46" fmla="*/ 204683 w 323850"/>
                <a:gd name="T47" fmla="*/ 5775 h 323850"/>
                <a:gd name="T48" fmla="*/ 161696 w 323850"/>
                <a:gd name="T49" fmla="*/ 0 h 32385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23850" h="323850">
                  <a:moveTo>
                    <a:pt x="161696" y="0"/>
                  </a:moveTo>
                  <a:lnTo>
                    <a:pt x="118709" y="5775"/>
                  </a:lnTo>
                  <a:lnTo>
                    <a:pt x="80083" y="22075"/>
                  </a:lnTo>
                  <a:lnTo>
                    <a:pt x="47358" y="47358"/>
                  </a:lnTo>
                  <a:lnTo>
                    <a:pt x="22075" y="80083"/>
                  </a:lnTo>
                  <a:lnTo>
                    <a:pt x="5775" y="118709"/>
                  </a:lnTo>
                  <a:lnTo>
                    <a:pt x="0" y="161696"/>
                  </a:lnTo>
                  <a:lnTo>
                    <a:pt x="5775" y="204683"/>
                  </a:lnTo>
                  <a:lnTo>
                    <a:pt x="22075" y="243309"/>
                  </a:lnTo>
                  <a:lnTo>
                    <a:pt x="47358" y="276034"/>
                  </a:lnTo>
                  <a:lnTo>
                    <a:pt x="80083" y="301317"/>
                  </a:lnTo>
                  <a:lnTo>
                    <a:pt x="118709" y="317617"/>
                  </a:lnTo>
                  <a:lnTo>
                    <a:pt x="161696" y="323392"/>
                  </a:lnTo>
                  <a:lnTo>
                    <a:pt x="204683" y="317617"/>
                  </a:lnTo>
                  <a:lnTo>
                    <a:pt x="243309" y="301317"/>
                  </a:lnTo>
                  <a:lnTo>
                    <a:pt x="276034" y="276034"/>
                  </a:lnTo>
                  <a:lnTo>
                    <a:pt x="301317" y="243309"/>
                  </a:lnTo>
                  <a:lnTo>
                    <a:pt x="317617" y="204683"/>
                  </a:lnTo>
                  <a:lnTo>
                    <a:pt x="323392" y="161696"/>
                  </a:lnTo>
                  <a:lnTo>
                    <a:pt x="317617" y="118709"/>
                  </a:lnTo>
                  <a:lnTo>
                    <a:pt x="301317" y="80083"/>
                  </a:lnTo>
                  <a:lnTo>
                    <a:pt x="276034" y="47358"/>
                  </a:lnTo>
                  <a:lnTo>
                    <a:pt x="243309" y="22075"/>
                  </a:lnTo>
                  <a:lnTo>
                    <a:pt x="204683" y="5775"/>
                  </a:lnTo>
                  <a:lnTo>
                    <a:pt x="16169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ru-RU" sz="1600">
                <a:cs typeface="Times New Roman" panose="02020603050405020304" pitchFamily="18" charset="0"/>
              </a:endParaRPr>
            </a:p>
          </p:txBody>
        </p:sp>
        <p:sp>
          <p:nvSpPr>
            <p:cNvPr id="41" name="object 16"/>
            <p:cNvSpPr>
              <a:spLocks/>
            </p:cNvSpPr>
            <p:nvPr/>
          </p:nvSpPr>
          <p:spPr bwMode="auto">
            <a:xfrm>
              <a:off x="481013" y="1746250"/>
              <a:ext cx="265112" cy="265113"/>
            </a:xfrm>
            <a:custGeom>
              <a:avLst/>
              <a:gdLst>
                <a:gd name="T0" fmla="*/ 111917 w 264159"/>
                <a:gd name="T1" fmla="*/ 1980 h 264160"/>
                <a:gd name="T2" fmla="*/ 34728 w 264159"/>
                <a:gd name="T3" fmla="*/ 46504 h 264160"/>
                <a:gd name="T4" fmla="*/ 0 w 264159"/>
                <a:gd name="T5" fmla="*/ 124977 h 264160"/>
                <a:gd name="T6" fmla="*/ 17996 w 264159"/>
                <a:gd name="T7" fmla="*/ 210734 h 264160"/>
                <a:gd name="T8" fmla="*/ 83233 w 264159"/>
                <a:gd name="T9" fmla="*/ 269253 h 264160"/>
                <a:gd name="T10" fmla="*/ 168552 w 264159"/>
                <a:gd name="T11" fmla="*/ 278477 h 264160"/>
                <a:gd name="T12" fmla="*/ 237375 w 264159"/>
                <a:gd name="T13" fmla="*/ 240762 h 264160"/>
                <a:gd name="T14" fmla="*/ 198124 w 264159"/>
                <a:gd name="T15" fmla="*/ 240596 h 264160"/>
                <a:gd name="T16" fmla="*/ 69852 w 264159"/>
                <a:gd name="T17" fmla="*/ 232397 h 264160"/>
                <a:gd name="T18" fmla="*/ 25207 w 264159"/>
                <a:gd name="T19" fmla="*/ 155009 h 264160"/>
                <a:gd name="T20" fmla="*/ 279768 w 264159"/>
                <a:gd name="T21" fmla="*/ 140187 h 264160"/>
                <a:gd name="T22" fmla="*/ 277470 w 264159"/>
                <a:gd name="T23" fmla="*/ 109241 h 264160"/>
                <a:gd name="T24" fmla="*/ 157787 w 264159"/>
                <a:gd name="T25" fmla="*/ 109093 h 264160"/>
                <a:gd name="T26" fmla="*/ 82235 w 264159"/>
                <a:gd name="T27" fmla="*/ 39695 h 264160"/>
                <a:gd name="T28" fmla="*/ 141136 w 264159"/>
                <a:gd name="T29" fmla="*/ 24246 h 264160"/>
                <a:gd name="T30" fmla="*/ 197233 w 264159"/>
                <a:gd name="T31" fmla="*/ 11202 h 264160"/>
                <a:gd name="T32" fmla="*/ 279771 w 264159"/>
                <a:gd name="T33" fmla="*/ 140242 h 264160"/>
                <a:gd name="T34" fmla="*/ 256154 w 264159"/>
                <a:gd name="T35" fmla="*/ 140268 h 264160"/>
                <a:gd name="T36" fmla="*/ 241084 w 264159"/>
                <a:gd name="T37" fmla="*/ 197507 h 264160"/>
                <a:gd name="T38" fmla="*/ 198218 w 264159"/>
                <a:gd name="T39" fmla="*/ 240762 h 264160"/>
                <a:gd name="T40" fmla="*/ 245735 w 264159"/>
                <a:gd name="T41" fmla="*/ 233952 h 264160"/>
                <a:gd name="T42" fmla="*/ 280465 w 264159"/>
                <a:gd name="T43" fmla="*/ 155478 h 264160"/>
                <a:gd name="T44" fmla="*/ 279768 w 264159"/>
                <a:gd name="T45" fmla="*/ 140187 h 264160"/>
                <a:gd name="T46" fmla="*/ 104447 w 264159"/>
                <a:gd name="T47" fmla="*/ 140214 h 264160"/>
                <a:gd name="T48" fmla="*/ 105838 w 264159"/>
                <a:gd name="T49" fmla="*/ 152514 h 264160"/>
                <a:gd name="T50" fmla="*/ 117032 w 264159"/>
                <a:gd name="T51" fmla="*/ 168163 h 264160"/>
                <a:gd name="T52" fmla="*/ 82235 w 264159"/>
                <a:gd name="T53" fmla="*/ 240596 h 264160"/>
                <a:gd name="T54" fmla="*/ 158189 w 264159"/>
                <a:gd name="T55" fmla="*/ 171350 h 264160"/>
                <a:gd name="T56" fmla="*/ 171413 w 264159"/>
                <a:gd name="T57" fmla="*/ 157961 h 264160"/>
                <a:gd name="T58" fmla="*/ 176020 w 264159"/>
                <a:gd name="T59" fmla="*/ 140242 h 264160"/>
                <a:gd name="T60" fmla="*/ 279768 w 264159"/>
                <a:gd name="T61" fmla="*/ 140187 h 264160"/>
                <a:gd name="T62" fmla="*/ 141136 w 264159"/>
                <a:gd name="T63" fmla="*/ 24246 h 264160"/>
                <a:gd name="T64" fmla="*/ 198231 w 264159"/>
                <a:gd name="T65" fmla="*/ 39856 h 264160"/>
                <a:gd name="T66" fmla="*/ 277470 w 264159"/>
                <a:gd name="T67" fmla="*/ 109241 h 264160"/>
                <a:gd name="T68" fmla="*/ 233958 w 264159"/>
                <a:gd name="T69" fmla="*/ 34728 h 264160"/>
                <a:gd name="T70" fmla="*/ 140495 w 264159"/>
                <a:gd name="T71" fmla="*/ 104351 h 264160"/>
                <a:gd name="T72" fmla="*/ 122271 w 264159"/>
                <a:gd name="T73" fmla="*/ 109093 h 264160"/>
                <a:gd name="T74" fmla="*/ 149621 w 264159"/>
                <a:gd name="T75" fmla="*/ 105668 h 2641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64159" h="264160">
                  <a:moveTo>
                    <a:pt x="146254" y="0"/>
                  </a:moveTo>
                  <a:lnTo>
                    <a:pt x="105271" y="1861"/>
                  </a:lnTo>
                  <a:lnTo>
                    <a:pt x="65581" y="16927"/>
                  </a:lnTo>
                  <a:lnTo>
                    <a:pt x="32666" y="43742"/>
                  </a:lnTo>
                  <a:lnTo>
                    <a:pt x="10537" y="78288"/>
                  </a:lnTo>
                  <a:lnTo>
                    <a:pt x="0" y="117556"/>
                  </a:lnTo>
                  <a:lnTo>
                    <a:pt x="1861" y="158537"/>
                  </a:lnTo>
                  <a:lnTo>
                    <a:pt x="16927" y="198220"/>
                  </a:lnTo>
                  <a:lnTo>
                    <a:pt x="43742" y="231135"/>
                  </a:lnTo>
                  <a:lnTo>
                    <a:pt x="78289" y="253264"/>
                  </a:lnTo>
                  <a:lnTo>
                    <a:pt x="117559" y="263802"/>
                  </a:lnTo>
                  <a:lnTo>
                    <a:pt x="158543" y="261940"/>
                  </a:lnTo>
                  <a:lnTo>
                    <a:pt x="198233" y="246874"/>
                  </a:lnTo>
                  <a:lnTo>
                    <a:pt x="223281" y="226465"/>
                  </a:lnTo>
                  <a:lnTo>
                    <a:pt x="186447" y="226465"/>
                  </a:lnTo>
                  <a:lnTo>
                    <a:pt x="186359" y="226312"/>
                  </a:lnTo>
                  <a:lnTo>
                    <a:pt x="77354" y="226312"/>
                  </a:lnTo>
                  <a:lnTo>
                    <a:pt x="65704" y="218598"/>
                  </a:lnTo>
                  <a:lnTo>
                    <a:pt x="37349" y="186447"/>
                  </a:lnTo>
                  <a:lnTo>
                    <a:pt x="23710" y="145805"/>
                  </a:lnTo>
                  <a:lnTo>
                    <a:pt x="22858" y="131862"/>
                  </a:lnTo>
                  <a:lnTo>
                    <a:pt x="263154" y="131862"/>
                  </a:lnTo>
                  <a:lnTo>
                    <a:pt x="261945" y="105264"/>
                  </a:lnTo>
                  <a:lnTo>
                    <a:pt x="260992" y="102754"/>
                  </a:lnTo>
                  <a:lnTo>
                    <a:pt x="148753" y="102754"/>
                  </a:lnTo>
                  <a:lnTo>
                    <a:pt x="148420" y="102614"/>
                  </a:lnTo>
                  <a:lnTo>
                    <a:pt x="115010" y="102614"/>
                  </a:lnTo>
                  <a:lnTo>
                    <a:pt x="77354" y="37336"/>
                  </a:lnTo>
                  <a:lnTo>
                    <a:pt x="104546" y="26214"/>
                  </a:lnTo>
                  <a:lnTo>
                    <a:pt x="132755" y="22806"/>
                  </a:lnTo>
                  <a:lnTo>
                    <a:pt x="204674" y="22806"/>
                  </a:lnTo>
                  <a:lnTo>
                    <a:pt x="185522" y="10537"/>
                  </a:lnTo>
                  <a:lnTo>
                    <a:pt x="146254" y="0"/>
                  </a:lnTo>
                  <a:close/>
                </a:path>
                <a:path w="264159" h="264160">
                  <a:moveTo>
                    <a:pt x="263157" y="131913"/>
                  </a:moveTo>
                  <a:lnTo>
                    <a:pt x="165568" y="131913"/>
                  </a:lnTo>
                  <a:lnTo>
                    <a:pt x="240943" y="131939"/>
                  </a:lnTo>
                  <a:lnTo>
                    <a:pt x="237309" y="159776"/>
                  </a:lnTo>
                  <a:lnTo>
                    <a:pt x="226768" y="185779"/>
                  </a:lnTo>
                  <a:lnTo>
                    <a:pt x="209691" y="208493"/>
                  </a:lnTo>
                  <a:lnTo>
                    <a:pt x="186447" y="226465"/>
                  </a:lnTo>
                  <a:lnTo>
                    <a:pt x="223281" y="226465"/>
                  </a:lnTo>
                  <a:lnTo>
                    <a:pt x="231143" y="220059"/>
                  </a:lnTo>
                  <a:lnTo>
                    <a:pt x="253271" y="185513"/>
                  </a:lnTo>
                  <a:lnTo>
                    <a:pt x="263808" y="146245"/>
                  </a:lnTo>
                  <a:lnTo>
                    <a:pt x="263157" y="131913"/>
                  </a:lnTo>
                  <a:close/>
                </a:path>
                <a:path w="264159" h="264160">
                  <a:moveTo>
                    <a:pt x="263154" y="131862"/>
                  </a:moveTo>
                  <a:lnTo>
                    <a:pt x="22858" y="131862"/>
                  </a:lnTo>
                  <a:lnTo>
                    <a:pt x="98246" y="131888"/>
                  </a:lnTo>
                  <a:lnTo>
                    <a:pt x="98246" y="137628"/>
                  </a:lnTo>
                  <a:lnTo>
                    <a:pt x="99554" y="143458"/>
                  </a:lnTo>
                  <a:lnTo>
                    <a:pt x="105713" y="154126"/>
                  </a:lnTo>
                  <a:lnTo>
                    <a:pt x="110082" y="158177"/>
                  </a:lnTo>
                  <a:lnTo>
                    <a:pt x="115060" y="161047"/>
                  </a:lnTo>
                  <a:lnTo>
                    <a:pt x="77354" y="226312"/>
                  </a:lnTo>
                  <a:lnTo>
                    <a:pt x="186359" y="226312"/>
                  </a:lnTo>
                  <a:lnTo>
                    <a:pt x="148792" y="161174"/>
                  </a:lnTo>
                  <a:lnTo>
                    <a:pt x="155980" y="155607"/>
                  </a:lnTo>
                  <a:lnTo>
                    <a:pt x="161233" y="148577"/>
                  </a:lnTo>
                  <a:lnTo>
                    <a:pt x="164460" y="140530"/>
                  </a:lnTo>
                  <a:lnTo>
                    <a:pt x="165568" y="131913"/>
                  </a:lnTo>
                  <a:lnTo>
                    <a:pt x="263157" y="131913"/>
                  </a:lnTo>
                  <a:lnTo>
                    <a:pt x="263154" y="131862"/>
                  </a:lnTo>
                  <a:close/>
                </a:path>
                <a:path w="264159" h="264160">
                  <a:moveTo>
                    <a:pt x="204674" y="22806"/>
                  </a:moveTo>
                  <a:lnTo>
                    <a:pt x="132755" y="22806"/>
                  </a:lnTo>
                  <a:lnTo>
                    <a:pt x="160539" y="26701"/>
                  </a:lnTo>
                  <a:lnTo>
                    <a:pt x="186460" y="37489"/>
                  </a:lnTo>
                  <a:lnTo>
                    <a:pt x="148753" y="102754"/>
                  </a:lnTo>
                  <a:lnTo>
                    <a:pt x="260992" y="102754"/>
                  </a:lnTo>
                  <a:lnTo>
                    <a:pt x="246874" y="65581"/>
                  </a:lnTo>
                  <a:lnTo>
                    <a:pt x="220065" y="32666"/>
                  </a:lnTo>
                  <a:lnTo>
                    <a:pt x="204674" y="22806"/>
                  </a:lnTo>
                  <a:close/>
                </a:path>
                <a:path w="264159" h="264160">
                  <a:moveTo>
                    <a:pt x="132153" y="98155"/>
                  </a:moveTo>
                  <a:lnTo>
                    <a:pt x="123434" y="99180"/>
                  </a:lnTo>
                  <a:lnTo>
                    <a:pt x="115010" y="102614"/>
                  </a:lnTo>
                  <a:lnTo>
                    <a:pt x="148420" y="102614"/>
                  </a:lnTo>
                  <a:lnTo>
                    <a:pt x="140736" y="99394"/>
                  </a:lnTo>
                  <a:lnTo>
                    <a:pt x="132153" y="98155"/>
                  </a:lnTo>
                  <a:close/>
                </a:path>
              </a:pathLst>
            </a:custGeom>
            <a:solidFill>
              <a:srgbClr val="FCED2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ru-RU" sz="1600">
                <a:cs typeface="Times New Roman" panose="02020603050405020304" pitchFamily="18" charset="0"/>
              </a:endParaRPr>
            </a:p>
          </p:txBody>
        </p:sp>
      </p:grpSp>
      <p:sp>
        <p:nvSpPr>
          <p:cNvPr id="42" name="object 25"/>
          <p:cNvSpPr txBox="1">
            <a:spLocks noChangeArrowheads="1"/>
          </p:cNvSpPr>
          <p:nvPr/>
        </p:nvSpPr>
        <p:spPr bwMode="auto">
          <a:xfrm>
            <a:off x="6564313" y="1651000"/>
            <a:ext cx="24272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1513"/>
              </a:lnSpc>
              <a:spcBef>
                <a:spcPts val="100"/>
              </a:spcBef>
            </a:pPr>
            <a:r>
              <a:rPr lang="ru-RU" altLang="ru-RU" sz="1600" b="1">
                <a:latin typeface="Times New Roman" panose="02020603050405020304" pitchFamily="18" charset="0"/>
                <a:cs typeface="Times New Roman" panose="02020603050405020304" pitchFamily="18" charset="0"/>
              </a:rPr>
              <a:t>Центры нейтронной терапии </a:t>
            </a:r>
          </a:p>
        </p:txBody>
      </p:sp>
      <p:grpSp>
        <p:nvGrpSpPr>
          <p:cNvPr id="43" name="Группа 5"/>
          <p:cNvGrpSpPr>
            <a:grpSpLocks/>
          </p:cNvGrpSpPr>
          <p:nvPr/>
        </p:nvGrpSpPr>
        <p:grpSpPr bwMode="auto">
          <a:xfrm>
            <a:off x="6172200" y="2438400"/>
            <a:ext cx="323850" cy="323850"/>
            <a:chOff x="450850" y="1717675"/>
            <a:chExt cx="323850" cy="323850"/>
          </a:xfrm>
        </p:grpSpPr>
        <p:sp>
          <p:nvSpPr>
            <p:cNvPr id="44" name="object 15"/>
            <p:cNvSpPr>
              <a:spLocks/>
            </p:cNvSpPr>
            <p:nvPr/>
          </p:nvSpPr>
          <p:spPr bwMode="auto">
            <a:xfrm>
              <a:off x="450850" y="1717675"/>
              <a:ext cx="323850" cy="323850"/>
            </a:xfrm>
            <a:custGeom>
              <a:avLst/>
              <a:gdLst>
                <a:gd name="T0" fmla="*/ 161696 w 323850"/>
                <a:gd name="T1" fmla="*/ 0 h 323850"/>
                <a:gd name="T2" fmla="*/ 118709 w 323850"/>
                <a:gd name="T3" fmla="*/ 5775 h 323850"/>
                <a:gd name="T4" fmla="*/ 80083 w 323850"/>
                <a:gd name="T5" fmla="*/ 22075 h 323850"/>
                <a:gd name="T6" fmla="*/ 47358 w 323850"/>
                <a:gd name="T7" fmla="*/ 47358 h 323850"/>
                <a:gd name="T8" fmla="*/ 22075 w 323850"/>
                <a:gd name="T9" fmla="*/ 80083 h 323850"/>
                <a:gd name="T10" fmla="*/ 5775 w 323850"/>
                <a:gd name="T11" fmla="*/ 118709 h 323850"/>
                <a:gd name="T12" fmla="*/ 0 w 323850"/>
                <a:gd name="T13" fmla="*/ 161696 h 323850"/>
                <a:gd name="T14" fmla="*/ 5775 w 323850"/>
                <a:gd name="T15" fmla="*/ 204683 h 323850"/>
                <a:gd name="T16" fmla="*/ 22075 w 323850"/>
                <a:gd name="T17" fmla="*/ 243309 h 323850"/>
                <a:gd name="T18" fmla="*/ 47358 w 323850"/>
                <a:gd name="T19" fmla="*/ 276034 h 323850"/>
                <a:gd name="T20" fmla="*/ 80083 w 323850"/>
                <a:gd name="T21" fmla="*/ 301317 h 323850"/>
                <a:gd name="T22" fmla="*/ 118709 w 323850"/>
                <a:gd name="T23" fmla="*/ 317617 h 323850"/>
                <a:gd name="T24" fmla="*/ 161696 w 323850"/>
                <a:gd name="T25" fmla="*/ 323392 h 323850"/>
                <a:gd name="T26" fmla="*/ 204683 w 323850"/>
                <a:gd name="T27" fmla="*/ 317617 h 323850"/>
                <a:gd name="T28" fmla="*/ 243309 w 323850"/>
                <a:gd name="T29" fmla="*/ 301317 h 323850"/>
                <a:gd name="T30" fmla="*/ 276034 w 323850"/>
                <a:gd name="T31" fmla="*/ 276034 h 323850"/>
                <a:gd name="T32" fmla="*/ 301317 w 323850"/>
                <a:gd name="T33" fmla="*/ 243309 h 323850"/>
                <a:gd name="T34" fmla="*/ 317617 w 323850"/>
                <a:gd name="T35" fmla="*/ 204683 h 323850"/>
                <a:gd name="T36" fmla="*/ 323392 w 323850"/>
                <a:gd name="T37" fmla="*/ 161696 h 323850"/>
                <a:gd name="T38" fmla="*/ 317617 w 323850"/>
                <a:gd name="T39" fmla="*/ 118709 h 323850"/>
                <a:gd name="T40" fmla="*/ 301317 w 323850"/>
                <a:gd name="T41" fmla="*/ 80083 h 323850"/>
                <a:gd name="T42" fmla="*/ 276034 w 323850"/>
                <a:gd name="T43" fmla="*/ 47358 h 323850"/>
                <a:gd name="T44" fmla="*/ 243309 w 323850"/>
                <a:gd name="T45" fmla="*/ 22075 h 323850"/>
                <a:gd name="T46" fmla="*/ 204683 w 323850"/>
                <a:gd name="T47" fmla="*/ 5775 h 323850"/>
                <a:gd name="T48" fmla="*/ 161696 w 323850"/>
                <a:gd name="T49" fmla="*/ 0 h 32385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23850" h="323850">
                  <a:moveTo>
                    <a:pt x="161696" y="0"/>
                  </a:moveTo>
                  <a:lnTo>
                    <a:pt x="118709" y="5775"/>
                  </a:lnTo>
                  <a:lnTo>
                    <a:pt x="80083" y="22075"/>
                  </a:lnTo>
                  <a:lnTo>
                    <a:pt x="47358" y="47358"/>
                  </a:lnTo>
                  <a:lnTo>
                    <a:pt x="22075" y="80083"/>
                  </a:lnTo>
                  <a:lnTo>
                    <a:pt x="5775" y="118709"/>
                  </a:lnTo>
                  <a:lnTo>
                    <a:pt x="0" y="161696"/>
                  </a:lnTo>
                  <a:lnTo>
                    <a:pt x="5775" y="204683"/>
                  </a:lnTo>
                  <a:lnTo>
                    <a:pt x="22075" y="243309"/>
                  </a:lnTo>
                  <a:lnTo>
                    <a:pt x="47358" y="276034"/>
                  </a:lnTo>
                  <a:lnTo>
                    <a:pt x="80083" y="301317"/>
                  </a:lnTo>
                  <a:lnTo>
                    <a:pt x="118709" y="317617"/>
                  </a:lnTo>
                  <a:lnTo>
                    <a:pt x="161696" y="323392"/>
                  </a:lnTo>
                  <a:lnTo>
                    <a:pt x="204683" y="317617"/>
                  </a:lnTo>
                  <a:lnTo>
                    <a:pt x="243309" y="301317"/>
                  </a:lnTo>
                  <a:lnTo>
                    <a:pt x="276034" y="276034"/>
                  </a:lnTo>
                  <a:lnTo>
                    <a:pt x="301317" y="243309"/>
                  </a:lnTo>
                  <a:lnTo>
                    <a:pt x="317617" y="204683"/>
                  </a:lnTo>
                  <a:lnTo>
                    <a:pt x="323392" y="161696"/>
                  </a:lnTo>
                  <a:lnTo>
                    <a:pt x="317617" y="118709"/>
                  </a:lnTo>
                  <a:lnTo>
                    <a:pt x="301317" y="80083"/>
                  </a:lnTo>
                  <a:lnTo>
                    <a:pt x="276034" y="47358"/>
                  </a:lnTo>
                  <a:lnTo>
                    <a:pt x="243309" y="22075"/>
                  </a:lnTo>
                  <a:lnTo>
                    <a:pt x="204683" y="5775"/>
                  </a:lnTo>
                  <a:lnTo>
                    <a:pt x="16169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ru-RU" sz="1600">
                <a:cs typeface="Times New Roman" panose="02020603050405020304" pitchFamily="18" charset="0"/>
              </a:endParaRPr>
            </a:p>
          </p:txBody>
        </p:sp>
        <p:sp>
          <p:nvSpPr>
            <p:cNvPr id="45" name="object 16"/>
            <p:cNvSpPr>
              <a:spLocks/>
            </p:cNvSpPr>
            <p:nvPr/>
          </p:nvSpPr>
          <p:spPr bwMode="auto">
            <a:xfrm>
              <a:off x="481013" y="1746250"/>
              <a:ext cx="265112" cy="265113"/>
            </a:xfrm>
            <a:custGeom>
              <a:avLst/>
              <a:gdLst>
                <a:gd name="T0" fmla="*/ 111917 w 264159"/>
                <a:gd name="T1" fmla="*/ 1980 h 264160"/>
                <a:gd name="T2" fmla="*/ 34728 w 264159"/>
                <a:gd name="T3" fmla="*/ 46504 h 264160"/>
                <a:gd name="T4" fmla="*/ 0 w 264159"/>
                <a:gd name="T5" fmla="*/ 124977 h 264160"/>
                <a:gd name="T6" fmla="*/ 17996 w 264159"/>
                <a:gd name="T7" fmla="*/ 210734 h 264160"/>
                <a:gd name="T8" fmla="*/ 83233 w 264159"/>
                <a:gd name="T9" fmla="*/ 269253 h 264160"/>
                <a:gd name="T10" fmla="*/ 168552 w 264159"/>
                <a:gd name="T11" fmla="*/ 278477 h 264160"/>
                <a:gd name="T12" fmla="*/ 237375 w 264159"/>
                <a:gd name="T13" fmla="*/ 240762 h 264160"/>
                <a:gd name="T14" fmla="*/ 198124 w 264159"/>
                <a:gd name="T15" fmla="*/ 240596 h 264160"/>
                <a:gd name="T16" fmla="*/ 69852 w 264159"/>
                <a:gd name="T17" fmla="*/ 232397 h 264160"/>
                <a:gd name="T18" fmla="*/ 25207 w 264159"/>
                <a:gd name="T19" fmla="*/ 155009 h 264160"/>
                <a:gd name="T20" fmla="*/ 279768 w 264159"/>
                <a:gd name="T21" fmla="*/ 140187 h 264160"/>
                <a:gd name="T22" fmla="*/ 277470 w 264159"/>
                <a:gd name="T23" fmla="*/ 109241 h 264160"/>
                <a:gd name="T24" fmla="*/ 157787 w 264159"/>
                <a:gd name="T25" fmla="*/ 109093 h 264160"/>
                <a:gd name="T26" fmla="*/ 82235 w 264159"/>
                <a:gd name="T27" fmla="*/ 39695 h 264160"/>
                <a:gd name="T28" fmla="*/ 141136 w 264159"/>
                <a:gd name="T29" fmla="*/ 24246 h 264160"/>
                <a:gd name="T30" fmla="*/ 197233 w 264159"/>
                <a:gd name="T31" fmla="*/ 11202 h 264160"/>
                <a:gd name="T32" fmla="*/ 279771 w 264159"/>
                <a:gd name="T33" fmla="*/ 140242 h 264160"/>
                <a:gd name="T34" fmla="*/ 256154 w 264159"/>
                <a:gd name="T35" fmla="*/ 140268 h 264160"/>
                <a:gd name="T36" fmla="*/ 241084 w 264159"/>
                <a:gd name="T37" fmla="*/ 197507 h 264160"/>
                <a:gd name="T38" fmla="*/ 198218 w 264159"/>
                <a:gd name="T39" fmla="*/ 240762 h 264160"/>
                <a:gd name="T40" fmla="*/ 245735 w 264159"/>
                <a:gd name="T41" fmla="*/ 233952 h 264160"/>
                <a:gd name="T42" fmla="*/ 280465 w 264159"/>
                <a:gd name="T43" fmla="*/ 155478 h 264160"/>
                <a:gd name="T44" fmla="*/ 279768 w 264159"/>
                <a:gd name="T45" fmla="*/ 140187 h 264160"/>
                <a:gd name="T46" fmla="*/ 104447 w 264159"/>
                <a:gd name="T47" fmla="*/ 140214 h 264160"/>
                <a:gd name="T48" fmla="*/ 105838 w 264159"/>
                <a:gd name="T49" fmla="*/ 152514 h 264160"/>
                <a:gd name="T50" fmla="*/ 117032 w 264159"/>
                <a:gd name="T51" fmla="*/ 168163 h 264160"/>
                <a:gd name="T52" fmla="*/ 82235 w 264159"/>
                <a:gd name="T53" fmla="*/ 240596 h 264160"/>
                <a:gd name="T54" fmla="*/ 158189 w 264159"/>
                <a:gd name="T55" fmla="*/ 171350 h 264160"/>
                <a:gd name="T56" fmla="*/ 171413 w 264159"/>
                <a:gd name="T57" fmla="*/ 157961 h 264160"/>
                <a:gd name="T58" fmla="*/ 176020 w 264159"/>
                <a:gd name="T59" fmla="*/ 140242 h 264160"/>
                <a:gd name="T60" fmla="*/ 279768 w 264159"/>
                <a:gd name="T61" fmla="*/ 140187 h 264160"/>
                <a:gd name="T62" fmla="*/ 141136 w 264159"/>
                <a:gd name="T63" fmla="*/ 24246 h 264160"/>
                <a:gd name="T64" fmla="*/ 198231 w 264159"/>
                <a:gd name="T65" fmla="*/ 39856 h 264160"/>
                <a:gd name="T66" fmla="*/ 277470 w 264159"/>
                <a:gd name="T67" fmla="*/ 109241 h 264160"/>
                <a:gd name="T68" fmla="*/ 233958 w 264159"/>
                <a:gd name="T69" fmla="*/ 34728 h 264160"/>
                <a:gd name="T70" fmla="*/ 140495 w 264159"/>
                <a:gd name="T71" fmla="*/ 104351 h 264160"/>
                <a:gd name="T72" fmla="*/ 122271 w 264159"/>
                <a:gd name="T73" fmla="*/ 109093 h 264160"/>
                <a:gd name="T74" fmla="*/ 149621 w 264159"/>
                <a:gd name="T75" fmla="*/ 105668 h 2641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64159" h="264160">
                  <a:moveTo>
                    <a:pt x="146254" y="0"/>
                  </a:moveTo>
                  <a:lnTo>
                    <a:pt x="105271" y="1861"/>
                  </a:lnTo>
                  <a:lnTo>
                    <a:pt x="65581" y="16927"/>
                  </a:lnTo>
                  <a:lnTo>
                    <a:pt x="32666" y="43742"/>
                  </a:lnTo>
                  <a:lnTo>
                    <a:pt x="10537" y="78288"/>
                  </a:lnTo>
                  <a:lnTo>
                    <a:pt x="0" y="117556"/>
                  </a:lnTo>
                  <a:lnTo>
                    <a:pt x="1861" y="158537"/>
                  </a:lnTo>
                  <a:lnTo>
                    <a:pt x="16927" y="198220"/>
                  </a:lnTo>
                  <a:lnTo>
                    <a:pt x="43742" y="231135"/>
                  </a:lnTo>
                  <a:lnTo>
                    <a:pt x="78289" y="253264"/>
                  </a:lnTo>
                  <a:lnTo>
                    <a:pt x="117559" y="263802"/>
                  </a:lnTo>
                  <a:lnTo>
                    <a:pt x="158543" y="261940"/>
                  </a:lnTo>
                  <a:lnTo>
                    <a:pt x="198233" y="246874"/>
                  </a:lnTo>
                  <a:lnTo>
                    <a:pt x="223281" y="226465"/>
                  </a:lnTo>
                  <a:lnTo>
                    <a:pt x="186447" y="226465"/>
                  </a:lnTo>
                  <a:lnTo>
                    <a:pt x="186359" y="226312"/>
                  </a:lnTo>
                  <a:lnTo>
                    <a:pt x="77354" y="226312"/>
                  </a:lnTo>
                  <a:lnTo>
                    <a:pt x="65704" y="218598"/>
                  </a:lnTo>
                  <a:lnTo>
                    <a:pt x="37349" y="186447"/>
                  </a:lnTo>
                  <a:lnTo>
                    <a:pt x="23710" y="145805"/>
                  </a:lnTo>
                  <a:lnTo>
                    <a:pt x="22858" y="131862"/>
                  </a:lnTo>
                  <a:lnTo>
                    <a:pt x="263154" y="131862"/>
                  </a:lnTo>
                  <a:lnTo>
                    <a:pt x="261945" y="105264"/>
                  </a:lnTo>
                  <a:lnTo>
                    <a:pt x="260992" y="102754"/>
                  </a:lnTo>
                  <a:lnTo>
                    <a:pt x="148753" y="102754"/>
                  </a:lnTo>
                  <a:lnTo>
                    <a:pt x="148420" y="102614"/>
                  </a:lnTo>
                  <a:lnTo>
                    <a:pt x="115010" y="102614"/>
                  </a:lnTo>
                  <a:lnTo>
                    <a:pt x="77354" y="37336"/>
                  </a:lnTo>
                  <a:lnTo>
                    <a:pt x="104546" y="26214"/>
                  </a:lnTo>
                  <a:lnTo>
                    <a:pt x="132755" y="22806"/>
                  </a:lnTo>
                  <a:lnTo>
                    <a:pt x="204674" y="22806"/>
                  </a:lnTo>
                  <a:lnTo>
                    <a:pt x="185522" y="10537"/>
                  </a:lnTo>
                  <a:lnTo>
                    <a:pt x="146254" y="0"/>
                  </a:lnTo>
                  <a:close/>
                </a:path>
                <a:path w="264159" h="264160">
                  <a:moveTo>
                    <a:pt x="263157" y="131913"/>
                  </a:moveTo>
                  <a:lnTo>
                    <a:pt x="165568" y="131913"/>
                  </a:lnTo>
                  <a:lnTo>
                    <a:pt x="240943" y="131939"/>
                  </a:lnTo>
                  <a:lnTo>
                    <a:pt x="237309" y="159776"/>
                  </a:lnTo>
                  <a:lnTo>
                    <a:pt x="226768" y="185779"/>
                  </a:lnTo>
                  <a:lnTo>
                    <a:pt x="209691" y="208493"/>
                  </a:lnTo>
                  <a:lnTo>
                    <a:pt x="186447" y="226465"/>
                  </a:lnTo>
                  <a:lnTo>
                    <a:pt x="223281" y="226465"/>
                  </a:lnTo>
                  <a:lnTo>
                    <a:pt x="231143" y="220059"/>
                  </a:lnTo>
                  <a:lnTo>
                    <a:pt x="253271" y="185513"/>
                  </a:lnTo>
                  <a:lnTo>
                    <a:pt x="263808" y="146245"/>
                  </a:lnTo>
                  <a:lnTo>
                    <a:pt x="263157" y="131913"/>
                  </a:lnTo>
                  <a:close/>
                </a:path>
                <a:path w="264159" h="264160">
                  <a:moveTo>
                    <a:pt x="263154" y="131862"/>
                  </a:moveTo>
                  <a:lnTo>
                    <a:pt x="22858" y="131862"/>
                  </a:lnTo>
                  <a:lnTo>
                    <a:pt x="98246" y="131888"/>
                  </a:lnTo>
                  <a:lnTo>
                    <a:pt x="98246" y="137628"/>
                  </a:lnTo>
                  <a:lnTo>
                    <a:pt x="99554" y="143458"/>
                  </a:lnTo>
                  <a:lnTo>
                    <a:pt x="105713" y="154126"/>
                  </a:lnTo>
                  <a:lnTo>
                    <a:pt x="110082" y="158177"/>
                  </a:lnTo>
                  <a:lnTo>
                    <a:pt x="115060" y="161047"/>
                  </a:lnTo>
                  <a:lnTo>
                    <a:pt x="77354" y="226312"/>
                  </a:lnTo>
                  <a:lnTo>
                    <a:pt x="186359" y="226312"/>
                  </a:lnTo>
                  <a:lnTo>
                    <a:pt x="148792" y="161174"/>
                  </a:lnTo>
                  <a:lnTo>
                    <a:pt x="155980" y="155607"/>
                  </a:lnTo>
                  <a:lnTo>
                    <a:pt x="161233" y="148577"/>
                  </a:lnTo>
                  <a:lnTo>
                    <a:pt x="164460" y="140530"/>
                  </a:lnTo>
                  <a:lnTo>
                    <a:pt x="165568" y="131913"/>
                  </a:lnTo>
                  <a:lnTo>
                    <a:pt x="263157" y="131913"/>
                  </a:lnTo>
                  <a:lnTo>
                    <a:pt x="263154" y="131862"/>
                  </a:lnTo>
                  <a:close/>
                </a:path>
                <a:path w="264159" h="264160">
                  <a:moveTo>
                    <a:pt x="204674" y="22806"/>
                  </a:moveTo>
                  <a:lnTo>
                    <a:pt x="132755" y="22806"/>
                  </a:lnTo>
                  <a:lnTo>
                    <a:pt x="160539" y="26701"/>
                  </a:lnTo>
                  <a:lnTo>
                    <a:pt x="186460" y="37489"/>
                  </a:lnTo>
                  <a:lnTo>
                    <a:pt x="148753" y="102754"/>
                  </a:lnTo>
                  <a:lnTo>
                    <a:pt x="260992" y="102754"/>
                  </a:lnTo>
                  <a:lnTo>
                    <a:pt x="246874" y="65581"/>
                  </a:lnTo>
                  <a:lnTo>
                    <a:pt x="220065" y="32666"/>
                  </a:lnTo>
                  <a:lnTo>
                    <a:pt x="204674" y="22806"/>
                  </a:lnTo>
                  <a:close/>
                </a:path>
                <a:path w="264159" h="264160">
                  <a:moveTo>
                    <a:pt x="132153" y="98155"/>
                  </a:moveTo>
                  <a:lnTo>
                    <a:pt x="123434" y="99180"/>
                  </a:lnTo>
                  <a:lnTo>
                    <a:pt x="115010" y="102614"/>
                  </a:lnTo>
                  <a:lnTo>
                    <a:pt x="148420" y="102614"/>
                  </a:lnTo>
                  <a:lnTo>
                    <a:pt x="140736" y="99394"/>
                  </a:lnTo>
                  <a:lnTo>
                    <a:pt x="132153" y="98155"/>
                  </a:lnTo>
                  <a:close/>
                </a:path>
              </a:pathLst>
            </a:custGeom>
            <a:solidFill>
              <a:srgbClr val="FCED2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ru-RU" sz="1600">
                <a:cs typeface="Times New Roman" panose="02020603050405020304" pitchFamily="18" charset="0"/>
              </a:endParaRPr>
            </a:p>
          </p:txBody>
        </p:sp>
      </p:grpSp>
      <p:sp>
        <p:nvSpPr>
          <p:cNvPr id="46" name="object 25"/>
          <p:cNvSpPr txBox="1">
            <a:spLocks noChangeArrowheads="1"/>
          </p:cNvSpPr>
          <p:nvPr/>
        </p:nvSpPr>
        <p:spPr bwMode="auto">
          <a:xfrm>
            <a:off x="6596063" y="2422525"/>
            <a:ext cx="24272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1513"/>
              </a:lnSpc>
              <a:spcBef>
                <a:spcPts val="100"/>
              </a:spcBef>
            </a:pPr>
            <a:r>
              <a:rPr lang="ru-RU" altLang="ru-RU" sz="1600" b="1">
                <a:latin typeface="Times New Roman" panose="02020603050405020304" pitchFamily="18" charset="0"/>
                <a:cs typeface="Times New Roman" panose="02020603050405020304" pitchFamily="18" charset="0"/>
              </a:rPr>
              <a:t>Оборудование </a:t>
            </a:r>
            <a:r>
              <a:rPr lang="en-US" altLang="ru-RU" sz="1600" b="1">
                <a:latin typeface="Times New Roman" panose="02020603050405020304" pitchFamily="18" charset="0"/>
                <a:cs typeface="Times New Roman" panose="02020603050405020304" pitchFamily="18" charset="0"/>
              </a:rPr>
              <a:t/>
            </a:r>
            <a:br>
              <a:rPr lang="en-US" altLang="ru-RU" sz="1600" b="1">
                <a:latin typeface="Times New Roman" panose="02020603050405020304" pitchFamily="18" charset="0"/>
                <a:cs typeface="Times New Roman" panose="02020603050405020304" pitchFamily="18" charset="0"/>
              </a:rPr>
            </a:br>
            <a:r>
              <a:rPr lang="ru-RU" altLang="ru-RU" sz="1600" b="1">
                <a:latin typeface="Times New Roman" panose="02020603050405020304" pitchFamily="18" charset="0"/>
                <a:cs typeface="Times New Roman" panose="02020603050405020304" pitchFamily="18" charset="0"/>
              </a:rPr>
              <a:t>для брахитерапии</a:t>
            </a:r>
          </a:p>
        </p:txBody>
      </p:sp>
      <p:sp>
        <p:nvSpPr>
          <p:cNvPr id="47" name="Прямоугольник 82"/>
          <p:cNvSpPr>
            <a:spLocks noChangeArrowheads="1"/>
          </p:cNvSpPr>
          <p:nvPr/>
        </p:nvSpPr>
        <p:spPr bwMode="auto">
          <a:xfrm>
            <a:off x="7956550" y="2416175"/>
            <a:ext cx="651140" cy="284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1513"/>
              </a:lnSpc>
              <a:spcBef>
                <a:spcPts val="100"/>
              </a:spcBef>
            </a:pPr>
            <a:r>
              <a:rPr lang="ru-RU" altLang="ru-RU" sz="1600" b="1">
                <a:solidFill>
                  <a:srgbClr val="0081C9"/>
                </a:solidFill>
                <a:latin typeface="Times New Roman" panose="02020603050405020304" pitchFamily="18" charset="0"/>
                <a:cs typeface="Times New Roman" panose="02020603050405020304" pitchFamily="18" charset="0"/>
              </a:rPr>
              <a:t>~ </a:t>
            </a:r>
            <a:r>
              <a:rPr lang="en-US" altLang="ru-RU" sz="1600" b="1">
                <a:solidFill>
                  <a:srgbClr val="0081C9"/>
                </a:solidFill>
                <a:latin typeface="Times New Roman" panose="02020603050405020304" pitchFamily="18" charset="0"/>
                <a:cs typeface="Times New Roman" panose="02020603050405020304" pitchFamily="18" charset="0"/>
              </a:rPr>
              <a:t>107</a:t>
            </a:r>
            <a:endParaRPr lang="ru-RU" altLang="ru-RU" sz="1600" b="1">
              <a:latin typeface="Times New Roman" panose="02020603050405020304" pitchFamily="18" charset="0"/>
              <a:cs typeface="Times New Roman" panose="02020603050405020304" pitchFamily="18" charset="0"/>
            </a:endParaRPr>
          </a:p>
        </p:txBody>
      </p:sp>
      <p:sp>
        <p:nvSpPr>
          <p:cNvPr id="48" name="Прямоугольник 83"/>
          <p:cNvSpPr>
            <a:spLocks noChangeArrowheads="1"/>
          </p:cNvSpPr>
          <p:nvPr/>
        </p:nvSpPr>
        <p:spPr bwMode="auto">
          <a:xfrm>
            <a:off x="7108825" y="2855913"/>
            <a:ext cx="137871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ru-RU" altLang="ru-RU" sz="1600" b="1">
                <a:solidFill>
                  <a:srgbClr val="FF0000"/>
                </a:solidFill>
                <a:latin typeface="Times New Roman" panose="02020603050405020304" pitchFamily="18" charset="0"/>
                <a:cs typeface="Times New Roman" panose="02020603050405020304" pitchFamily="18" charset="0"/>
              </a:rPr>
              <a:t>Потребность</a:t>
            </a:r>
            <a:endParaRPr lang="ru-RU" altLang="ru-RU" sz="1600">
              <a:solidFill>
                <a:srgbClr val="FF0000"/>
              </a:solidFill>
              <a:latin typeface="Times New Roman" panose="02020603050405020304" pitchFamily="18" charset="0"/>
              <a:cs typeface="Times New Roman" panose="02020603050405020304" pitchFamily="18" charset="0"/>
            </a:endParaRPr>
          </a:p>
        </p:txBody>
      </p:sp>
      <p:sp>
        <p:nvSpPr>
          <p:cNvPr id="49" name="Прямоугольник 84"/>
          <p:cNvSpPr>
            <a:spLocks noChangeArrowheads="1"/>
          </p:cNvSpPr>
          <p:nvPr/>
        </p:nvSpPr>
        <p:spPr bwMode="auto">
          <a:xfrm>
            <a:off x="7620000" y="3217863"/>
            <a:ext cx="651140" cy="284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1513"/>
              </a:lnSpc>
              <a:spcBef>
                <a:spcPts val="100"/>
              </a:spcBef>
            </a:pPr>
            <a:r>
              <a:rPr lang="ru-RU" altLang="ru-RU" sz="1600" b="1">
                <a:solidFill>
                  <a:srgbClr val="FF0000"/>
                </a:solidFill>
                <a:latin typeface="Times New Roman" panose="02020603050405020304" pitchFamily="18" charset="0"/>
                <a:cs typeface="Times New Roman" panose="02020603050405020304" pitchFamily="18" charset="0"/>
              </a:rPr>
              <a:t>~ </a:t>
            </a:r>
            <a:r>
              <a:rPr lang="en-US" altLang="ru-RU" sz="1600" b="1">
                <a:solidFill>
                  <a:srgbClr val="FF0000"/>
                </a:solidFill>
                <a:latin typeface="Times New Roman" panose="02020603050405020304" pitchFamily="18" charset="0"/>
                <a:cs typeface="Times New Roman" panose="02020603050405020304" pitchFamily="18" charset="0"/>
              </a:rPr>
              <a:t>300</a:t>
            </a:r>
            <a:endParaRPr lang="ru-RU" altLang="ru-RU" sz="1600" b="1">
              <a:solidFill>
                <a:srgbClr val="FF0000"/>
              </a:solidFill>
              <a:latin typeface="Times New Roman" panose="02020603050405020304" pitchFamily="18" charset="0"/>
              <a:cs typeface="Times New Roman" panose="02020603050405020304" pitchFamily="18" charset="0"/>
            </a:endParaRPr>
          </a:p>
        </p:txBody>
      </p:sp>
      <p:pic>
        <p:nvPicPr>
          <p:cNvPr id="50" name="Рисунок 26"/>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88088" y="2886075"/>
            <a:ext cx="126365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 name="Группа 5"/>
          <p:cNvGrpSpPr>
            <a:grpSpLocks/>
          </p:cNvGrpSpPr>
          <p:nvPr/>
        </p:nvGrpSpPr>
        <p:grpSpPr bwMode="auto">
          <a:xfrm>
            <a:off x="6172200" y="3775075"/>
            <a:ext cx="323850" cy="323850"/>
            <a:chOff x="450850" y="1717675"/>
            <a:chExt cx="323850" cy="323850"/>
          </a:xfrm>
        </p:grpSpPr>
        <p:sp>
          <p:nvSpPr>
            <p:cNvPr id="52" name="object 15"/>
            <p:cNvSpPr>
              <a:spLocks/>
            </p:cNvSpPr>
            <p:nvPr/>
          </p:nvSpPr>
          <p:spPr bwMode="auto">
            <a:xfrm>
              <a:off x="450850" y="1717675"/>
              <a:ext cx="323850" cy="323850"/>
            </a:xfrm>
            <a:custGeom>
              <a:avLst/>
              <a:gdLst>
                <a:gd name="T0" fmla="*/ 161696 w 323850"/>
                <a:gd name="T1" fmla="*/ 0 h 323850"/>
                <a:gd name="T2" fmla="*/ 118709 w 323850"/>
                <a:gd name="T3" fmla="*/ 5775 h 323850"/>
                <a:gd name="T4" fmla="*/ 80083 w 323850"/>
                <a:gd name="T5" fmla="*/ 22075 h 323850"/>
                <a:gd name="T6" fmla="*/ 47358 w 323850"/>
                <a:gd name="T7" fmla="*/ 47358 h 323850"/>
                <a:gd name="T8" fmla="*/ 22075 w 323850"/>
                <a:gd name="T9" fmla="*/ 80083 h 323850"/>
                <a:gd name="T10" fmla="*/ 5775 w 323850"/>
                <a:gd name="T11" fmla="*/ 118709 h 323850"/>
                <a:gd name="T12" fmla="*/ 0 w 323850"/>
                <a:gd name="T13" fmla="*/ 161696 h 323850"/>
                <a:gd name="T14" fmla="*/ 5775 w 323850"/>
                <a:gd name="T15" fmla="*/ 204683 h 323850"/>
                <a:gd name="T16" fmla="*/ 22075 w 323850"/>
                <a:gd name="T17" fmla="*/ 243309 h 323850"/>
                <a:gd name="T18" fmla="*/ 47358 w 323850"/>
                <a:gd name="T19" fmla="*/ 276034 h 323850"/>
                <a:gd name="T20" fmla="*/ 80083 w 323850"/>
                <a:gd name="T21" fmla="*/ 301317 h 323850"/>
                <a:gd name="T22" fmla="*/ 118709 w 323850"/>
                <a:gd name="T23" fmla="*/ 317617 h 323850"/>
                <a:gd name="T24" fmla="*/ 161696 w 323850"/>
                <a:gd name="T25" fmla="*/ 323392 h 323850"/>
                <a:gd name="T26" fmla="*/ 204683 w 323850"/>
                <a:gd name="T27" fmla="*/ 317617 h 323850"/>
                <a:gd name="T28" fmla="*/ 243309 w 323850"/>
                <a:gd name="T29" fmla="*/ 301317 h 323850"/>
                <a:gd name="T30" fmla="*/ 276034 w 323850"/>
                <a:gd name="T31" fmla="*/ 276034 h 323850"/>
                <a:gd name="T32" fmla="*/ 301317 w 323850"/>
                <a:gd name="T33" fmla="*/ 243309 h 323850"/>
                <a:gd name="T34" fmla="*/ 317617 w 323850"/>
                <a:gd name="T35" fmla="*/ 204683 h 323850"/>
                <a:gd name="T36" fmla="*/ 323392 w 323850"/>
                <a:gd name="T37" fmla="*/ 161696 h 323850"/>
                <a:gd name="T38" fmla="*/ 317617 w 323850"/>
                <a:gd name="T39" fmla="*/ 118709 h 323850"/>
                <a:gd name="T40" fmla="*/ 301317 w 323850"/>
                <a:gd name="T41" fmla="*/ 80083 h 323850"/>
                <a:gd name="T42" fmla="*/ 276034 w 323850"/>
                <a:gd name="T43" fmla="*/ 47358 h 323850"/>
                <a:gd name="T44" fmla="*/ 243309 w 323850"/>
                <a:gd name="T45" fmla="*/ 22075 h 323850"/>
                <a:gd name="T46" fmla="*/ 204683 w 323850"/>
                <a:gd name="T47" fmla="*/ 5775 h 323850"/>
                <a:gd name="T48" fmla="*/ 161696 w 323850"/>
                <a:gd name="T49" fmla="*/ 0 h 32385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23850" h="323850">
                  <a:moveTo>
                    <a:pt x="161696" y="0"/>
                  </a:moveTo>
                  <a:lnTo>
                    <a:pt x="118709" y="5775"/>
                  </a:lnTo>
                  <a:lnTo>
                    <a:pt x="80083" y="22075"/>
                  </a:lnTo>
                  <a:lnTo>
                    <a:pt x="47358" y="47358"/>
                  </a:lnTo>
                  <a:lnTo>
                    <a:pt x="22075" y="80083"/>
                  </a:lnTo>
                  <a:lnTo>
                    <a:pt x="5775" y="118709"/>
                  </a:lnTo>
                  <a:lnTo>
                    <a:pt x="0" y="161696"/>
                  </a:lnTo>
                  <a:lnTo>
                    <a:pt x="5775" y="204683"/>
                  </a:lnTo>
                  <a:lnTo>
                    <a:pt x="22075" y="243309"/>
                  </a:lnTo>
                  <a:lnTo>
                    <a:pt x="47358" y="276034"/>
                  </a:lnTo>
                  <a:lnTo>
                    <a:pt x="80083" y="301317"/>
                  </a:lnTo>
                  <a:lnTo>
                    <a:pt x="118709" y="317617"/>
                  </a:lnTo>
                  <a:lnTo>
                    <a:pt x="161696" y="323392"/>
                  </a:lnTo>
                  <a:lnTo>
                    <a:pt x="204683" y="317617"/>
                  </a:lnTo>
                  <a:lnTo>
                    <a:pt x="243309" y="301317"/>
                  </a:lnTo>
                  <a:lnTo>
                    <a:pt x="276034" y="276034"/>
                  </a:lnTo>
                  <a:lnTo>
                    <a:pt x="301317" y="243309"/>
                  </a:lnTo>
                  <a:lnTo>
                    <a:pt x="317617" y="204683"/>
                  </a:lnTo>
                  <a:lnTo>
                    <a:pt x="323392" y="161696"/>
                  </a:lnTo>
                  <a:lnTo>
                    <a:pt x="317617" y="118709"/>
                  </a:lnTo>
                  <a:lnTo>
                    <a:pt x="301317" y="80083"/>
                  </a:lnTo>
                  <a:lnTo>
                    <a:pt x="276034" y="47358"/>
                  </a:lnTo>
                  <a:lnTo>
                    <a:pt x="243309" y="22075"/>
                  </a:lnTo>
                  <a:lnTo>
                    <a:pt x="204683" y="5775"/>
                  </a:lnTo>
                  <a:lnTo>
                    <a:pt x="16169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ru-RU" sz="1600">
                <a:cs typeface="Times New Roman" panose="02020603050405020304" pitchFamily="18" charset="0"/>
              </a:endParaRPr>
            </a:p>
          </p:txBody>
        </p:sp>
        <p:sp>
          <p:nvSpPr>
            <p:cNvPr id="53" name="object 16"/>
            <p:cNvSpPr>
              <a:spLocks/>
            </p:cNvSpPr>
            <p:nvPr/>
          </p:nvSpPr>
          <p:spPr bwMode="auto">
            <a:xfrm>
              <a:off x="481013" y="1746250"/>
              <a:ext cx="265112" cy="265113"/>
            </a:xfrm>
            <a:custGeom>
              <a:avLst/>
              <a:gdLst>
                <a:gd name="T0" fmla="*/ 111917 w 264159"/>
                <a:gd name="T1" fmla="*/ 1980 h 264160"/>
                <a:gd name="T2" fmla="*/ 34728 w 264159"/>
                <a:gd name="T3" fmla="*/ 46504 h 264160"/>
                <a:gd name="T4" fmla="*/ 0 w 264159"/>
                <a:gd name="T5" fmla="*/ 124977 h 264160"/>
                <a:gd name="T6" fmla="*/ 17996 w 264159"/>
                <a:gd name="T7" fmla="*/ 210734 h 264160"/>
                <a:gd name="T8" fmla="*/ 83233 w 264159"/>
                <a:gd name="T9" fmla="*/ 269253 h 264160"/>
                <a:gd name="T10" fmla="*/ 168552 w 264159"/>
                <a:gd name="T11" fmla="*/ 278477 h 264160"/>
                <a:gd name="T12" fmla="*/ 237375 w 264159"/>
                <a:gd name="T13" fmla="*/ 240762 h 264160"/>
                <a:gd name="T14" fmla="*/ 198124 w 264159"/>
                <a:gd name="T15" fmla="*/ 240596 h 264160"/>
                <a:gd name="T16" fmla="*/ 69852 w 264159"/>
                <a:gd name="T17" fmla="*/ 232397 h 264160"/>
                <a:gd name="T18" fmla="*/ 25207 w 264159"/>
                <a:gd name="T19" fmla="*/ 155009 h 264160"/>
                <a:gd name="T20" fmla="*/ 279768 w 264159"/>
                <a:gd name="T21" fmla="*/ 140187 h 264160"/>
                <a:gd name="T22" fmla="*/ 277470 w 264159"/>
                <a:gd name="T23" fmla="*/ 109241 h 264160"/>
                <a:gd name="T24" fmla="*/ 157787 w 264159"/>
                <a:gd name="T25" fmla="*/ 109093 h 264160"/>
                <a:gd name="T26" fmla="*/ 82235 w 264159"/>
                <a:gd name="T27" fmla="*/ 39695 h 264160"/>
                <a:gd name="T28" fmla="*/ 141136 w 264159"/>
                <a:gd name="T29" fmla="*/ 24246 h 264160"/>
                <a:gd name="T30" fmla="*/ 197233 w 264159"/>
                <a:gd name="T31" fmla="*/ 11202 h 264160"/>
                <a:gd name="T32" fmla="*/ 279771 w 264159"/>
                <a:gd name="T33" fmla="*/ 140242 h 264160"/>
                <a:gd name="T34" fmla="*/ 256154 w 264159"/>
                <a:gd name="T35" fmla="*/ 140268 h 264160"/>
                <a:gd name="T36" fmla="*/ 241084 w 264159"/>
                <a:gd name="T37" fmla="*/ 197507 h 264160"/>
                <a:gd name="T38" fmla="*/ 198218 w 264159"/>
                <a:gd name="T39" fmla="*/ 240762 h 264160"/>
                <a:gd name="T40" fmla="*/ 245735 w 264159"/>
                <a:gd name="T41" fmla="*/ 233952 h 264160"/>
                <a:gd name="T42" fmla="*/ 280465 w 264159"/>
                <a:gd name="T43" fmla="*/ 155478 h 264160"/>
                <a:gd name="T44" fmla="*/ 279768 w 264159"/>
                <a:gd name="T45" fmla="*/ 140187 h 264160"/>
                <a:gd name="T46" fmla="*/ 104447 w 264159"/>
                <a:gd name="T47" fmla="*/ 140214 h 264160"/>
                <a:gd name="T48" fmla="*/ 105838 w 264159"/>
                <a:gd name="T49" fmla="*/ 152514 h 264160"/>
                <a:gd name="T50" fmla="*/ 117032 w 264159"/>
                <a:gd name="T51" fmla="*/ 168163 h 264160"/>
                <a:gd name="T52" fmla="*/ 82235 w 264159"/>
                <a:gd name="T53" fmla="*/ 240596 h 264160"/>
                <a:gd name="T54" fmla="*/ 158189 w 264159"/>
                <a:gd name="T55" fmla="*/ 171350 h 264160"/>
                <a:gd name="T56" fmla="*/ 171413 w 264159"/>
                <a:gd name="T57" fmla="*/ 157961 h 264160"/>
                <a:gd name="T58" fmla="*/ 176020 w 264159"/>
                <a:gd name="T59" fmla="*/ 140242 h 264160"/>
                <a:gd name="T60" fmla="*/ 279768 w 264159"/>
                <a:gd name="T61" fmla="*/ 140187 h 264160"/>
                <a:gd name="T62" fmla="*/ 141136 w 264159"/>
                <a:gd name="T63" fmla="*/ 24246 h 264160"/>
                <a:gd name="T64" fmla="*/ 198231 w 264159"/>
                <a:gd name="T65" fmla="*/ 39856 h 264160"/>
                <a:gd name="T66" fmla="*/ 277470 w 264159"/>
                <a:gd name="T67" fmla="*/ 109241 h 264160"/>
                <a:gd name="T68" fmla="*/ 233958 w 264159"/>
                <a:gd name="T69" fmla="*/ 34728 h 264160"/>
                <a:gd name="T70" fmla="*/ 140495 w 264159"/>
                <a:gd name="T71" fmla="*/ 104351 h 264160"/>
                <a:gd name="T72" fmla="*/ 122271 w 264159"/>
                <a:gd name="T73" fmla="*/ 109093 h 264160"/>
                <a:gd name="T74" fmla="*/ 149621 w 264159"/>
                <a:gd name="T75" fmla="*/ 105668 h 2641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64159" h="264160">
                  <a:moveTo>
                    <a:pt x="146254" y="0"/>
                  </a:moveTo>
                  <a:lnTo>
                    <a:pt x="105271" y="1861"/>
                  </a:lnTo>
                  <a:lnTo>
                    <a:pt x="65581" y="16927"/>
                  </a:lnTo>
                  <a:lnTo>
                    <a:pt x="32666" y="43742"/>
                  </a:lnTo>
                  <a:lnTo>
                    <a:pt x="10537" y="78288"/>
                  </a:lnTo>
                  <a:lnTo>
                    <a:pt x="0" y="117556"/>
                  </a:lnTo>
                  <a:lnTo>
                    <a:pt x="1861" y="158537"/>
                  </a:lnTo>
                  <a:lnTo>
                    <a:pt x="16927" y="198220"/>
                  </a:lnTo>
                  <a:lnTo>
                    <a:pt x="43742" y="231135"/>
                  </a:lnTo>
                  <a:lnTo>
                    <a:pt x="78289" y="253264"/>
                  </a:lnTo>
                  <a:lnTo>
                    <a:pt x="117559" y="263802"/>
                  </a:lnTo>
                  <a:lnTo>
                    <a:pt x="158543" y="261940"/>
                  </a:lnTo>
                  <a:lnTo>
                    <a:pt x="198233" y="246874"/>
                  </a:lnTo>
                  <a:lnTo>
                    <a:pt x="223281" y="226465"/>
                  </a:lnTo>
                  <a:lnTo>
                    <a:pt x="186447" y="226465"/>
                  </a:lnTo>
                  <a:lnTo>
                    <a:pt x="186359" y="226312"/>
                  </a:lnTo>
                  <a:lnTo>
                    <a:pt x="77354" y="226312"/>
                  </a:lnTo>
                  <a:lnTo>
                    <a:pt x="65704" y="218598"/>
                  </a:lnTo>
                  <a:lnTo>
                    <a:pt x="37349" y="186447"/>
                  </a:lnTo>
                  <a:lnTo>
                    <a:pt x="23710" y="145805"/>
                  </a:lnTo>
                  <a:lnTo>
                    <a:pt x="22858" y="131862"/>
                  </a:lnTo>
                  <a:lnTo>
                    <a:pt x="263154" y="131862"/>
                  </a:lnTo>
                  <a:lnTo>
                    <a:pt x="261945" y="105264"/>
                  </a:lnTo>
                  <a:lnTo>
                    <a:pt x="260992" y="102754"/>
                  </a:lnTo>
                  <a:lnTo>
                    <a:pt x="148753" y="102754"/>
                  </a:lnTo>
                  <a:lnTo>
                    <a:pt x="148420" y="102614"/>
                  </a:lnTo>
                  <a:lnTo>
                    <a:pt x="115010" y="102614"/>
                  </a:lnTo>
                  <a:lnTo>
                    <a:pt x="77354" y="37336"/>
                  </a:lnTo>
                  <a:lnTo>
                    <a:pt x="104546" y="26214"/>
                  </a:lnTo>
                  <a:lnTo>
                    <a:pt x="132755" y="22806"/>
                  </a:lnTo>
                  <a:lnTo>
                    <a:pt x="204674" y="22806"/>
                  </a:lnTo>
                  <a:lnTo>
                    <a:pt x="185522" y="10537"/>
                  </a:lnTo>
                  <a:lnTo>
                    <a:pt x="146254" y="0"/>
                  </a:lnTo>
                  <a:close/>
                </a:path>
                <a:path w="264159" h="264160">
                  <a:moveTo>
                    <a:pt x="263157" y="131913"/>
                  </a:moveTo>
                  <a:lnTo>
                    <a:pt x="165568" y="131913"/>
                  </a:lnTo>
                  <a:lnTo>
                    <a:pt x="240943" y="131939"/>
                  </a:lnTo>
                  <a:lnTo>
                    <a:pt x="237309" y="159776"/>
                  </a:lnTo>
                  <a:lnTo>
                    <a:pt x="226768" y="185779"/>
                  </a:lnTo>
                  <a:lnTo>
                    <a:pt x="209691" y="208493"/>
                  </a:lnTo>
                  <a:lnTo>
                    <a:pt x="186447" y="226465"/>
                  </a:lnTo>
                  <a:lnTo>
                    <a:pt x="223281" y="226465"/>
                  </a:lnTo>
                  <a:lnTo>
                    <a:pt x="231143" y="220059"/>
                  </a:lnTo>
                  <a:lnTo>
                    <a:pt x="253271" y="185513"/>
                  </a:lnTo>
                  <a:lnTo>
                    <a:pt x="263808" y="146245"/>
                  </a:lnTo>
                  <a:lnTo>
                    <a:pt x="263157" y="131913"/>
                  </a:lnTo>
                  <a:close/>
                </a:path>
                <a:path w="264159" h="264160">
                  <a:moveTo>
                    <a:pt x="263154" y="131862"/>
                  </a:moveTo>
                  <a:lnTo>
                    <a:pt x="22858" y="131862"/>
                  </a:lnTo>
                  <a:lnTo>
                    <a:pt x="98246" y="131888"/>
                  </a:lnTo>
                  <a:lnTo>
                    <a:pt x="98246" y="137628"/>
                  </a:lnTo>
                  <a:lnTo>
                    <a:pt x="99554" y="143458"/>
                  </a:lnTo>
                  <a:lnTo>
                    <a:pt x="105713" y="154126"/>
                  </a:lnTo>
                  <a:lnTo>
                    <a:pt x="110082" y="158177"/>
                  </a:lnTo>
                  <a:lnTo>
                    <a:pt x="115060" y="161047"/>
                  </a:lnTo>
                  <a:lnTo>
                    <a:pt x="77354" y="226312"/>
                  </a:lnTo>
                  <a:lnTo>
                    <a:pt x="186359" y="226312"/>
                  </a:lnTo>
                  <a:lnTo>
                    <a:pt x="148792" y="161174"/>
                  </a:lnTo>
                  <a:lnTo>
                    <a:pt x="155980" y="155607"/>
                  </a:lnTo>
                  <a:lnTo>
                    <a:pt x="161233" y="148577"/>
                  </a:lnTo>
                  <a:lnTo>
                    <a:pt x="164460" y="140530"/>
                  </a:lnTo>
                  <a:lnTo>
                    <a:pt x="165568" y="131913"/>
                  </a:lnTo>
                  <a:lnTo>
                    <a:pt x="263157" y="131913"/>
                  </a:lnTo>
                  <a:lnTo>
                    <a:pt x="263154" y="131862"/>
                  </a:lnTo>
                  <a:close/>
                </a:path>
                <a:path w="264159" h="264160">
                  <a:moveTo>
                    <a:pt x="204674" y="22806"/>
                  </a:moveTo>
                  <a:lnTo>
                    <a:pt x="132755" y="22806"/>
                  </a:lnTo>
                  <a:lnTo>
                    <a:pt x="160539" y="26701"/>
                  </a:lnTo>
                  <a:lnTo>
                    <a:pt x="186460" y="37489"/>
                  </a:lnTo>
                  <a:lnTo>
                    <a:pt x="148753" y="102754"/>
                  </a:lnTo>
                  <a:lnTo>
                    <a:pt x="260992" y="102754"/>
                  </a:lnTo>
                  <a:lnTo>
                    <a:pt x="246874" y="65581"/>
                  </a:lnTo>
                  <a:lnTo>
                    <a:pt x="220065" y="32666"/>
                  </a:lnTo>
                  <a:lnTo>
                    <a:pt x="204674" y="22806"/>
                  </a:lnTo>
                  <a:close/>
                </a:path>
                <a:path w="264159" h="264160">
                  <a:moveTo>
                    <a:pt x="132153" y="98155"/>
                  </a:moveTo>
                  <a:lnTo>
                    <a:pt x="123434" y="99180"/>
                  </a:lnTo>
                  <a:lnTo>
                    <a:pt x="115010" y="102614"/>
                  </a:lnTo>
                  <a:lnTo>
                    <a:pt x="148420" y="102614"/>
                  </a:lnTo>
                  <a:lnTo>
                    <a:pt x="140736" y="99394"/>
                  </a:lnTo>
                  <a:lnTo>
                    <a:pt x="132153" y="98155"/>
                  </a:lnTo>
                  <a:close/>
                </a:path>
              </a:pathLst>
            </a:custGeom>
            <a:solidFill>
              <a:srgbClr val="FCED2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ru-RU" sz="1600">
                <a:cs typeface="Times New Roman" panose="02020603050405020304" pitchFamily="18" charset="0"/>
              </a:endParaRPr>
            </a:p>
          </p:txBody>
        </p:sp>
      </p:grpSp>
      <p:sp>
        <p:nvSpPr>
          <p:cNvPr id="54" name="object 25"/>
          <p:cNvSpPr txBox="1">
            <a:spLocks noChangeArrowheads="1"/>
          </p:cNvSpPr>
          <p:nvPr/>
        </p:nvSpPr>
        <p:spPr bwMode="auto">
          <a:xfrm>
            <a:off x="6596063" y="3817938"/>
            <a:ext cx="2427287"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1513"/>
              </a:lnSpc>
              <a:spcBef>
                <a:spcPts val="100"/>
              </a:spcBef>
            </a:pPr>
            <a:r>
              <a:rPr lang="ru-RU" altLang="ru-RU" sz="1600" b="1">
                <a:latin typeface="Times New Roman" panose="02020603050405020304" pitchFamily="18" charset="0"/>
                <a:cs typeface="Times New Roman" panose="02020603050405020304" pitchFamily="18" charset="0"/>
              </a:rPr>
              <a:t>МРТ</a:t>
            </a:r>
          </a:p>
        </p:txBody>
      </p:sp>
      <p:sp>
        <p:nvSpPr>
          <p:cNvPr id="55" name="Прямоугольник 90"/>
          <p:cNvSpPr>
            <a:spLocks noChangeArrowheads="1"/>
          </p:cNvSpPr>
          <p:nvPr/>
        </p:nvSpPr>
        <p:spPr bwMode="auto">
          <a:xfrm>
            <a:off x="7010400" y="3810000"/>
            <a:ext cx="651140" cy="284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1513"/>
              </a:lnSpc>
              <a:spcBef>
                <a:spcPts val="100"/>
              </a:spcBef>
            </a:pPr>
            <a:r>
              <a:rPr lang="ru-RU" altLang="ru-RU" sz="1600" b="1">
                <a:solidFill>
                  <a:srgbClr val="0081C9"/>
                </a:solidFill>
                <a:latin typeface="Times New Roman" panose="02020603050405020304" pitchFamily="18" charset="0"/>
                <a:cs typeface="Times New Roman" panose="02020603050405020304" pitchFamily="18" charset="0"/>
              </a:rPr>
              <a:t>~ 500</a:t>
            </a:r>
            <a:endParaRPr lang="ru-RU" altLang="ru-RU" sz="1600" b="1">
              <a:latin typeface="Times New Roman" panose="02020603050405020304" pitchFamily="18" charset="0"/>
              <a:cs typeface="Times New Roman" panose="02020603050405020304" pitchFamily="18" charset="0"/>
            </a:endParaRPr>
          </a:p>
        </p:txBody>
      </p:sp>
      <p:pic>
        <p:nvPicPr>
          <p:cNvPr id="56" name="Изображение 7"/>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91400" y="3687763"/>
            <a:ext cx="1520825" cy="96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Прямоугольник 91"/>
          <p:cNvSpPr>
            <a:spLocks noChangeArrowheads="1"/>
          </p:cNvSpPr>
          <p:nvPr/>
        </p:nvSpPr>
        <p:spPr bwMode="auto">
          <a:xfrm>
            <a:off x="6553200" y="3990975"/>
            <a:ext cx="137871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ru-RU" altLang="ru-RU" sz="1600" b="1">
                <a:solidFill>
                  <a:srgbClr val="FF0000"/>
                </a:solidFill>
                <a:latin typeface="Times New Roman" panose="02020603050405020304" pitchFamily="18" charset="0"/>
                <a:cs typeface="Times New Roman" panose="02020603050405020304" pitchFamily="18" charset="0"/>
              </a:rPr>
              <a:t>Потребность</a:t>
            </a:r>
            <a:endParaRPr lang="ru-RU" altLang="ru-RU" sz="1600">
              <a:solidFill>
                <a:srgbClr val="FF0000"/>
              </a:solidFill>
              <a:latin typeface="Times New Roman" panose="02020603050405020304" pitchFamily="18" charset="0"/>
              <a:cs typeface="Times New Roman" panose="02020603050405020304" pitchFamily="18" charset="0"/>
            </a:endParaRPr>
          </a:p>
        </p:txBody>
      </p:sp>
      <p:sp>
        <p:nvSpPr>
          <p:cNvPr id="58" name="Прямоугольник 92"/>
          <p:cNvSpPr>
            <a:spLocks noChangeArrowheads="1"/>
          </p:cNvSpPr>
          <p:nvPr/>
        </p:nvSpPr>
        <p:spPr bwMode="auto">
          <a:xfrm>
            <a:off x="6324600" y="4287838"/>
            <a:ext cx="753732" cy="284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1513"/>
              </a:lnSpc>
              <a:spcBef>
                <a:spcPts val="100"/>
              </a:spcBef>
            </a:pPr>
            <a:r>
              <a:rPr lang="ru-RU" altLang="ru-RU" sz="1600" b="1">
                <a:solidFill>
                  <a:srgbClr val="FF0000"/>
                </a:solidFill>
                <a:latin typeface="Times New Roman" panose="02020603050405020304" pitchFamily="18" charset="0"/>
                <a:cs typeface="Times New Roman" panose="02020603050405020304" pitchFamily="18" charset="0"/>
              </a:rPr>
              <a:t>~ 20</a:t>
            </a:r>
            <a:r>
              <a:rPr lang="en-US" altLang="ru-RU" sz="1600" b="1">
                <a:solidFill>
                  <a:srgbClr val="FF0000"/>
                </a:solidFill>
                <a:latin typeface="Times New Roman" panose="02020603050405020304" pitchFamily="18" charset="0"/>
                <a:cs typeface="Times New Roman" panose="02020603050405020304" pitchFamily="18" charset="0"/>
              </a:rPr>
              <a:t>00</a:t>
            </a:r>
            <a:endParaRPr lang="ru-RU" altLang="ru-RU" sz="1600" b="1">
              <a:solidFill>
                <a:srgbClr val="FF0000"/>
              </a:solidFill>
              <a:latin typeface="Times New Roman" panose="02020603050405020304" pitchFamily="18" charset="0"/>
              <a:cs typeface="Times New Roman" panose="02020603050405020304" pitchFamily="18" charset="0"/>
            </a:endParaRPr>
          </a:p>
        </p:txBody>
      </p:sp>
      <p:grpSp>
        <p:nvGrpSpPr>
          <p:cNvPr id="59" name="Группа 5"/>
          <p:cNvGrpSpPr>
            <a:grpSpLocks/>
          </p:cNvGrpSpPr>
          <p:nvPr/>
        </p:nvGrpSpPr>
        <p:grpSpPr bwMode="auto">
          <a:xfrm>
            <a:off x="3657600" y="4648200"/>
            <a:ext cx="323850" cy="323850"/>
            <a:chOff x="450850" y="1717675"/>
            <a:chExt cx="323850" cy="323850"/>
          </a:xfrm>
        </p:grpSpPr>
        <p:sp>
          <p:nvSpPr>
            <p:cNvPr id="60" name="object 15"/>
            <p:cNvSpPr>
              <a:spLocks/>
            </p:cNvSpPr>
            <p:nvPr/>
          </p:nvSpPr>
          <p:spPr bwMode="auto">
            <a:xfrm>
              <a:off x="450850" y="1717675"/>
              <a:ext cx="323850" cy="323850"/>
            </a:xfrm>
            <a:custGeom>
              <a:avLst/>
              <a:gdLst>
                <a:gd name="T0" fmla="*/ 161696 w 323850"/>
                <a:gd name="T1" fmla="*/ 0 h 323850"/>
                <a:gd name="T2" fmla="*/ 118709 w 323850"/>
                <a:gd name="T3" fmla="*/ 5775 h 323850"/>
                <a:gd name="T4" fmla="*/ 80083 w 323850"/>
                <a:gd name="T5" fmla="*/ 22075 h 323850"/>
                <a:gd name="T6" fmla="*/ 47358 w 323850"/>
                <a:gd name="T7" fmla="*/ 47358 h 323850"/>
                <a:gd name="T8" fmla="*/ 22075 w 323850"/>
                <a:gd name="T9" fmla="*/ 80083 h 323850"/>
                <a:gd name="T10" fmla="*/ 5775 w 323850"/>
                <a:gd name="T11" fmla="*/ 118709 h 323850"/>
                <a:gd name="T12" fmla="*/ 0 w 323850"/>
                <a:gd name="T13" fmla="*/ 161696 h 323850"/>
                <a:gd name="T14" fmla="*/ 5775 w 323850"/>
                <a:gd name="T15" fmla="*/ 204683 h 323850"/>
                <a:gd name="T16" fmla="*/ 22075 w 323850"/>
                <a:gd name="T17" fmla="*/ 243309 h 323850"/>
                <a:gd name="T18" fmla="*/ 47358 w 323850"/>
                <a:gd name="T19" fmla="*/ 276034 h 323850"/>
                <a:gd name="T20" fmla="*/ 80083 w 323850"/>
                <a:gd name="T21" fmla="*/ 301317 h 323850"/>
                <a:gd name="T22" fmla="*/ 118709 w 323850"/>
                <a:gd name="T23" fmla="*/ 317617 h 323850"/>
                <a:gd name="T24" fmla="*/ 161696 w 323850"/>
                <a:gd name="T25" fmla="*/ 323392 h 323850"/>
                <a:gd name="T26" fmla="*/ 204683 w 323850"/>
                <a:gd name="T27" fmla="*/ 317617 h 323850"/>
                <a:gd name="T28" fmla="*/ 243309 w 323850"/>
                <a:gd name="T29" fmla="*/ 301317 h 323850"/>
                <a:gd name="T30" fmla="*/ 276034 w 323850"/>
                <a:gd name="T31" fmla="*/ 276034 h 323850"/>
                <a:gd name="T32" fmla="*/ 301317 w 323850"/>
                <a:gd name="T33" fmla="*/ 243309 h 323850"/>
                <a:gd name="T34" fmla="*/ 317617 w 323850"/>
                <a:gd name="T35" fmla="*/ 204683 h 323850"/>
                <a:gd name="T36" fmla="*/ 323392 w 323850"/>
                <a:gd name="T37" fmla="*/ 161696 h 323850"/>
                <a:gd name="T38" fmla="*/ 317617 w 323850"/>
                <a:gd name="T39" fmla="*/ 118709 h 323850"/>
                <a:gd name="T40" fmla="*/ 301317 w 323850"/>
                <a:gd name="T41" fmla="*/ 80083 h 323850"/>
                <a:gd name="T42" fmla="*/ 276034 w 323850"/>
                <a:gd name="T43" fmla="*/ 47358 h 323850"/>
                <a:gd name="T44" fmla="*/ 243309 w 323850"/>
                <a:gd name="T45" fmla="*/ 22075 h 323850"/>
                <a:gd name="T46" fmla="*/ 204683 w 323850"/>
                <a:gd name="T47" fmla="*/ 5775 h 323850"/>
                <a:gd name="T48" fmla="*/ 161696 w 323850"/>
                <a:gd name="T49" fmla="*/ 0 h 32385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23850" h="323850">
                  <a:moveTo>
                    <a:pt x="161696" y="0"/>
                  </a:moveTo>
                  <a:lnTo>
                    <a:pt x="118709" y="5775"/>
                  </a:lnTo>
                  <a:lnTo>
                    <a:pt x="80083" y="22075"/>
                  </a:lnTo>
                  <a:lnTo>
                    <a:pt x="47358" y="47358"/>
                  </a:lnTo>
                  <a:lnTo>
                    <a:pt x="22075" y="80083"/>
                  </a:lnTo>
                  <a:lnTo>
                    <a:pt x="5775" y="118709"/>
                  </a:lnTo>
                  <a:lnTo>
                    <a:pt x="0" y="161696"/>
                  </a:lnTo>
                  <a:lnTo>
                    <a:pt x="5775" y="204683"/>
                  </a:lnTo>
                  <a:lnTo>
                    <a:pt x="22075" y="243309"/>
                  </a:lnTo>
                  <a:lnTo>
                    <a:pt x="47358" y="276034"/>
                  </a:lnTo>
                  <a:lnTo>
                    <a:pt x="80083" y="301317"/>
                  </a:lnTo>
                  <a:lnTo>
                    <a:pt x="118709" y="317617"/>
                  </a:lnTo>
                  <a:lnTo>
                    <a:pt x="161696" y="323392"/>
                  </a:lnTo>
                  <a:lnTo>
                    <a:pt x="204683" y="317617"/>
                  </a:lnTo>
                  <a:lnTo>
                    <a:pt x="243309" y="301317"/>
                  </a:lnTo>
                  <a:lnTo>
                    <a:pt x="276034" y="276034"/>
                  </a:lnTo>
                  <a:lnTo>
                    <a:pt x="301317" y="243309"/>
                  </a:lnTo>
                  <a:lnTo>
                    <a:pt x="317617" y="204683"/>
                  </a:lnTo>
                  <a:lnTo>
                    <a:pt x="323392" y="161696"/>
                  </a:lnTo>
                  <a:lnTo>
                    <a:pt x="317617" y="118709"/>
                  </a:lnTo>
                  <a:lnTo>
                    <a:pt x="301317" y="80083"/>
                  </a:lnTo>
                  <a:lnTo>
                    <a:pt x="276034" y="47358"/>
                  </a:lnTo>
                  <a:lnTo>
                    <a:pt x="243309" y="22075"/>
                  </a:lnTo>
                  <a:lnTo>
                    <a:pt x="204683" y="5775"/>
                  </a:lnTo>
                  <a:lnTo>
                    <a:pt x="16169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ru-RU" sz="1600">
                <a:cs typeface="Times New Roman" panose="02020603050405020304" pitchFamily="18" charset="0"/>
              </a:endParaRPr>
            </a:p>
          </p:txBody>
        </p:sp>
        <p:sp>
          <p:nvSpPr>
            <p:cNvPr id="61" name="object 16"/>
            <p:cNvSpPr>
              <a:spLocks/>
            </p:cNvSpPr>
            <p:nvPr/>
          </p:nvSpPr>
          <p:spPr bwMode="auto">
            <a:xfrm>
              <a:off x="481013" y="1746250"/>
              <a:ext cx="265112" cy="265113"/>
            </a:xfrm>
            <a:custGeom>
              <a:avLst/>
              <a:gdLst>
                <a:gd name="T0" fmla="*/ 111917 w 264159"/>
                <a:gd name="T1" fmla="*/ 1980 h 264160"/>
                <a:gd name="T2" fmla="*/ 34728 w 264159"/>
                <a:gd name="T3" fmla="*/ 46504 h 264160"/>
                <a:gd name="T4" fmla="*/ 0 w 264159"/>
                <a:gd name="T5" fmla="*/ 124977 h 264160"/>
                <a:gd name="T6" fmla="*/ 17996 w 264159"/>
                <a:gd name="T7" fmla="*/ 210734 h 264160"/>
                <a:gd name="T8" fmla="*/ 83233 w 264159"/>
                <a:gd name="T9" fmla="*/ 269253 h 264160"/>
                <a:gd name="T10" fmla="*/ 168552 w 264159"/>
                <a:gd name="T11" fmla="*/ 278477 h 264160"/>
                <a:gd name="T12" fmla="*/ 237375 w 264159"/>
                <a:gd name="T13" fmla="*/ 240762 h 264160"/>
                <a:gd name="T14" fmla="*/ 198124 w 264159"/>
                <a:gd name="T15" fmla="*/ 240596 h 264160"/>
                <a:gd name="T16" fmla="*/ 69852 w 264159"/>
                <a:gd name="T17" fmla="*/ 232397 h 264160"/>
                <a:gd name="T18" fmla="*/ 25207 w 264159"/>
                <a:gd name="T19" fmla="*/ 155009 h 264160"/>
                <a:gd name="T20" fmla="*/ 279768 w 264159"/>
                <a:gd name="T21" fmla="*/ 140187 h 264160"/>
                <a:gd name="T22" fmla="*/ 277470 w 264159"/>
                <a:gd name="T23" fmla="*/ 109241 h 264160"/>
                <a:gd name="T24" fmla="*/ 157787 w 264159"/>
                <a:gd name="T25" fmla="*/ 109093 h 264160"/>
                <a:gd name="T26" fmla="*/ 82235 w 264159"/>
                <a:gd name="T27" fmla="*/ 39695 h 264160"/>
                <a:gd name="T28" fmla="*/ 141136 w 264159"/>
                <a:gd name="T29" fmla="*/ 24246 h 264160"/>
                <a:gd name="T30" fmla="*/ 197233 w 264159"/>
                <a:gd name="T31" fmla="*/ 11202 h 264160"/>
                <a:gd name="T32" fmla="*/ 279771 w 264159"/>
                <a:gd name="T33" fmla="*/ 140242 h 264160"/>
                <a:gd name="T34" fmla="*/ 256154 w 264159"/>
                <a:gd name="T35" fmla="*/ 140268 h 264160"/>
                <a:gd name="T36" fmla="*/ 241084 w 264159"/>
                <a:gd name="T37" fmla="*/ 197507 h 264160"/>
                <a:gd name="T38" fmla="*/ 198218 w 264159"/>
                <a:gd name="T39" fmla="*/ 240762 h 264160"/>
                <a:gd name="T40" fmla="*/ 245735 w 264159"/>
                <a:gd name="T41" fmla="*/ 233952 h 264160"/>
                <a:gd name="T42" fmla="*/ 280465 w 264159"/>
                <a:gd name="T43" fmla="*/ 155478 h 264160"/>
                <a:gd name="T44" fmla="*/ 279768 w 264159"/>
                <a:gd name="T45" fmla="*/ 140187 h 264160"/>
                <a:gd name="T46" fmla="*/ 104447 w 264159"/>
                <a:gd name="T47" fmla="*/ 140214 h 264160"/>
                <a:gd name="T48" fmla="*/ 105838 w 264159"/>
                <a:gd name="T49" fmla="*/ 152514 h 264160"/>
                <a:gd name="T50" fmla="*/ 117032 w 264159"/>
                <a:gd name="T51" fmla="*/ 168163 h 264160"/>
                <a:gd name="T52" fmla="*/ 82235 w 264159"/>
                <a:gd name="T53" fmla="*/ 240596 h 264160"/>
                <a:gd name="T54" fmla="*/ 158189 w 264159"/>
                <a:gd name="T55" fmla="*/ 171350 h 264160"/>
                <a:gd name="T56" fmla="*/ 171413 w 264159"/>
                <a:gd name="T57" fmla="*/ 157961 h 264160"/>
                <a:gd name="T58" fmla="*/ 176020 w 264159"/>
                <a:gd name="T59" fmla="*/ 140242 h 264160"/>
                <a:gd name="T60" fmla="*/ 279768 w 264159"/>
                <a:gd name="T61" fmla="*/ 140187 h 264160"/>
                <a:gd name="T62" fmla="*/ 141136 w 264159"/>
                <a:gd name="T63" fmla="*/ 24246 h 264160"/>
                <a:gd name="T64" fmla="*/ 198231 w 264159"/>
                <a:gd name="T65" fmla="*/ 39856 h 264160"/>
                <a:gd name="T66" fmla="*/ 277470 w 264159"/>
                <a:gd name="T67" fmla="*/ 109241 h 264160"/>
                <a:gd name="T68" fmla="*/ 233958 w 264159"/>
                <a:gd name="T69" fmla="*/ 34728 h 264160"/>
                <a:gd name="T70" fmla="*/ 140495 w 264159"/>
                <a:gd name="T71" fmla="*/ 104351 h 264160"/>
                <a:gd name="T72" fmla="*/ 122271 w 264159"/>
                <a:gd name="T73" fmla="*/ 109093 h 264160"/>
                <a:gd name="T74" fmla="*/ 149621 w 264159"/>
                <a:gd name="T75" fmla="*/ 105668 h 2641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64159" h="264160">
                  <a:moveTo>
                    <a:pt x="146254" y="0"/>
                  </a:moveTo>
                  <a:lnTo>
                    <a:pt x="105271" y="1861"/>
                  </a:lnTo>
                  <a:lnTo>
                    <a:pt x="65581" y="16927"/>
                  </a:lnTo>
                  <a:lnTo>
                    <a:pt x="32666" y="43742"/>
                  </a:lnTo>
                  <a:lnTo>
                    <a:pt x="10537" y="78288"/>
                  </a:lnTo>
                  <a:lnTo>
                    <a:pt x="0" y="117556"/>
                  </a:lnTo>
                  <a:lnTo>
                    <a:pt x="1861" y="158537"/>
                  </a:lnTo>
                  <a:lnTo>
                    <a:pt x="16927" y="198220"/>
                  </a:lnTo>
                  <a:lnTo>
                    <a:pt x="43742" y="231135"/>
                  </a:lnTo>
                  <a:lnTo>
                    <a:pt x="78289" y="253264"/>
                  </a:lnTo>
                  <a:lnTo>
                    <a:pt x="117559" y="263802"/>
                  </a:lnTo>
                  <a:lnTo>
                    <a:pt x="158543" y="261940"/>
                  </a:lnTo>
                  <a:lnTo>
                    <a:pt x="198233" y="246874"/>
                  </a:lnTo>
                  <a:lnTo>
                    <a:pt x="223281" y="226465"/>
                  </a:lnTo>
                  <a:lnTo>
                    <a:pt x="186447" y="226465"/>
                  </a:lnTo>
                  <a:lnTo>
                    <a:pt x="186359" y="226312"/>
                  </a:lnTo>
                  <a:lnTo>
                    <a:pt x="77354" y="226312"/>
                  </a:lnTo>
                  <a:lnTo>
                    <a:pt x="65704" y="218598"/>
                  </a:lnTo>
                  <a:lnTo>
                    <a:pt x="37349" y="186447"/>
                  </a:lnTo>
                  <a:lnTo>
                    <a:pt x="23710" y="145805"/>
                  </a:lnTo>
                  <a:lnTo>
                    <a:pt x="22858" y="131862"/>
                  </a:lnTo>
                  <a:lnTo>
                    <a:pt x="263154" y="131862"/>
                  </a:lnTo>
                  <a:lnTo>
                    <a:pt x="261945" y="105264"/>
                  </a:lnTo>
                  <a:lnTo>
                    <a:pt x="260992" y="102754"/>
                  </a:lnTo>
                  <a:lnTo>
                    <a:pt x="148753" y="102754"/>
                  </a:lnTo>
                  <a:lnTo>
                    <a:pt x="148420" y="102614"/>
                  </a:lnTo>
                  <a:lnTo>
                    <a:pt x="115010" y="102614"/>
                  </a:lnTo>
                  <a:lnTo>
                    <a:pt x="77354" y="37336"/>
                  </a:lnTo>
                  <a:lnTo>
                    <a:pt x="104546" y="26214"/>
                  </a:lnTo>
                  <a:lnTo>
                    <a:pt x="132755" y="22806"/>
                  </a:lnTo>
                  <a:lnTo>
                    <a:pt x="204674" y="22806"/>
                  </a:lnTo>
                  <a:lnTo>
                    <a:pt x="185522" y="10537"/>
                  </a:lnTo>
                  <a:lnTo>
                    <a:pt x="146254" y="0"/>
                  </a:lnTo>
                  <a:close/>
                </a:path>
                <a:path w="264159" h="264160">
                  <a:moveTo>
                    <a:pt x="263157" y="131913"/>
                  </a:moveTo>
                  <a:lnTo>
                    <a:pt x="165568" y="131913"/>
                  </a:lnTo>
                  <a:lnTo>
                    <a:pt x="240943" y="131939"/>
                  </a:lnTo>
                  <a:lnTo>
                    <a:pt x="237309" y="159776"/>
                  </a:lnTo>
                  <a:lnTo>
                    <a:pt x="226768" y="185779"/>
                  </a:lnTo>
                  <a:lnTo>
                    <a:pt x="209691" y="208493"/>
                  </a:lnTo>
                  <a:lnTo>
                    <a:pt x="186447" y="226465"/>
                  </a:lnTo>
                  <a:lnTo>
                    <a:pt x="223281" y="226465"/>
                  </a:lnTo>
                  <a:lnTo>
                    <a:pt x="231143" y="220059"/>
                  </a:lnTo>
                  <a:lnTo>
                    <a:pt x="253271" y="185513"/>
                  </a:lnTo>
                  <a:lnTo>
                    <a:pt x="263808" y="146245"/>
                  </a:lnTo>
                  <a:lnTo>
                    <a:pt x="263157" y="131913"/>
                  </a:lnTo>
                  <a:close/>
                </a:path>
                <a:path w="264159" h="264160">
                  <a:moveTo>
                    <a:pt x="263154" y="131862"/>
                  </a:moveTo>
                  <a:lnTo>
                    <a:pt x="22858" y="131862"/>
                  </a:lnTo>
                  <a:lnTo>
                    <a:pt x="98246" y="131888"/>
                  </a:lnTo>
                  <a:lnTo>
                    <a:pt x="98246" y="137628"/>
                  </a:lnTo>
                  <a:lnTo>
                    <a:pt x="99554" y="143458"/>
                  </a:lnTo>
                  <a:lnTo>
                    <a:pt x="105713" y="154126"/>
                  </a:lnTo>
                  <a:lnTo>
                    <a:pt x="110082" y="158177"/>
                  </a:lnTo>
                  <a:lnTo>
                    <a:pt x="115060" y="161047"/>
                  </a:lnTo>
                  <a:lnTo>
                    <a:pt x="77354" y="226312"/>
                  </a:lnTo>
                  <a:lnTo>
                    <a:pt x="186359" y="226312"/>
                  </a:lnTo>
                  <a:lnTo>
                    <a:pt x="148792" y="161174"/>
                  </a:lnTo>
                  <a:lnTo>
                    <a:pt x="155980" y="155607"/>
                  </a:lnTo>
                  <a:lnTo>
                    <a:pt x="161233" y="148577"/>
                  </a:lnTo>
                  <a:lnTo>
                    <a:pt x="164460" y="140530"/>
                  </a:lnTo>
                  <a:lnTo>
                    <a:pt x="165568" y="131913"/>
                  </a:lnTo>
                  <a:lnTo>
                    <a:pt x="263157" y="131913"/>
                  </a:lnTo>
                  <a:lnTo>
                    <a:pt x="263154" y="131862"/>
                  </a:lnTo>
                  <a:close/>
                </a:path>
                <a:path w="264159" h="264160">
                  <a:moveTo>
                    <a:pt x="204674" y="22806"/>
                  </a:moveTo>
                  <a:lnTo>
                    <a:pt x="132755" y="22806"/>
                  </a:lnTo>
                  <a:lnTo>
                    <a:pt x="160539" y="26701"/>
                  </a:lnTo>
                  <a:lnTo>
                    <a:pt x="186460" y="37489"/>
                  </a:lnTo>
                  <a:lnTo>
                    <a:pt x="148753" y="102754"/>
                  </a:lnTo>
                  <a:lnTo>
                    <a:pt x="260992" y="102754"/>
                  </a:lnTo>
                  <a:lnTo>
                    <a:pt x="246874" y="65581"/>
                  </a:lnTo>
                  <a:lnTo>
                    <a:pt x="220065" y="32666"/>
                  </a:lnTo>
                  <a:lnTo>
                    <a:pt x="204674" y="22806"/>
                  </a:lnTo>
                  <a:close/>
                </a:path>
                <a:path w="264159" h="264160">
                  <a:moveTo>
                    <a:pt x="132153" y="98155"/>
                  </a:moveTo>
                  <a:lnTo>
                    <a:pt x="123434" y="99180"/>
                  </a:lnTo>
                  <a:lnTo>
                    <a:pt x="115010" y="102614"/>
                  </a:lnTo>
                  <a:lnTo>
                    <a:pt x="148420" y="102614"/>
                  </a:lnTo>
                  <a:lnTo>
                    <a:pt x="140736" y="99394"/>
                  </a:lnTo>
                  <a:lnTo>
                    <a:pt x="132153" y="98155"/>
                  </a:lnTo>
                  <a:close/>
                </a:path>
              </a:pathLst>
            </a:custGeom>
            <a:solidFill>
              <a:srgbClr val="FCED2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ru-RU" sz="1600">
                <a:cs typeface="Times New Roman" panose="02020603050405020304" pitchFamily="18" charset="0"/>
              </a:endParaRPr>
            </a:p>
          </p:txBody>
        </p:sp>
      </p:grpSp>
      <p:sp>
        <p:nvSpPr>
          <p:cNvPr id="62" name="object 25"/>
          <p:cNvSpPr txBox="1">
            <a:spLocks noChangeArrowheads="1"/>
          </p:cNvSpPr>
          <p:nvPr/>
        </p:nvSpPr>
        <p:spPr bwMode="auto">
          <a:xfrm>
            <a:off x="3997325" y="4649788"/>
            <a:ext cx="2427288"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1513"/>
              </a:lnSpc>
              <a:spcBef>
                <a:spcPts val="100"/>
              </a:spcBef>
            </a:pPr>
            <a:r>
              <a:rPr lang="ru-RU" altLang="ru-RU" sz="1600" b="1">
                <a:latin typeface="Times New Roman" panose="02020603050405020304" pitchFamily="18" charset="0"/>
                <a:cs typeface="Times New Roman" panose="02020603050405020304" pitchFamily="18" charset="0"/>
              </a:rPr>
              <a:t>Гамма-камеры</a:t>
            </a:r>
          </a:p>
          <a:p>
            <a:pPr eaLnBrk="1" hangingPunct="1">
              <a:lnSpc>
                <a:spcPts val="1513"/>
              </a:lnSpc>
              <a:spcBef>
                <a:spcPts val="100"/>
              </a:spcBef>
            </a:pPr>
            <a:r>
              <a:rPr lang="ru-RU" altLang="ru-RU" sz="1600" b="1">
                <a:latin typeface="Times New Roman" panose="02020603050405020304" pitchFamily="18" charset="0"/>
                <a:cs typeface="Times New Roman" panose="02020603050405020304" pitchFamily="18" charset="0"/>
              </a:rPr>
              <a:t>в т.ч. ОФЭКТ</a:t>
            </a:r>
          </a:p>
        </p:txBody>
      </p:sp>
      <p:sp>
        <p:nvSpPr>
          <p:cNvPr id="63" name="Прямоугольник 98"/>
          <p:cNvSpPr>
            <a:spLocks noChangeArrowheads="1"/>
          </p:cNvSpPr>
          <p:nvPr/>
        </p:nvSpPr>
        <p:spPr bwMode="auto">
          <a:xfrm>
            <a:off x="5164138" y="4856163"/>
            <a:ext cx="856325" cy="284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1513"/>
              </a:lnSpc>
              <a:spcBef>
                <a:spcPts val="100"/>
              </a:spcBef>
            </a:pPr>
            <a:r>
              <a:rPr lang="en-US" altLang="ru-RU" sz="1600" b="1">
                <a:latin typeface="Times New Roman" panose="02020603050405020304" pitchFamily="18" charset="0"/>
                <a:cs typeface="Times New Roman" panose="02020603050405020304" pitchFamily="18" charset="0"/>
              </a:rPr>
              <a:t>  ~282   </a:t>
            </a:r>
            <a:endParaRPr lang="ru-RU" altLang="ru-RU" sz="1600" b="1">
              <a:latin typeface="Times New Roman" panose="02020603050405020304" pitchFamily="18" charset="0"/>
              <a:cs typeface="Times New Roman" panose="02020603050405020304" pitchFamily="18" charset="0"/>
            </a:endParaRPr>
          </a:p>
        </p:txBody>
      </p:sp>
      <p:grpSp>
        <p:nvGrpSpPr>
          <p:cNvPr id="64" name="Группа 5"/>
          <p:cNvGrpSpPr>
            <a:grpSpLocks/>
          </p:cNvGrpSpPr>
          <p:nvPr/>
        </p:nvGrpSpPr>
        <p:grpSpPr bwMode="auto">
          <a:xfrm>
            <a:off x="6172200" y="4867275"/>
            <a:ext cx="323850" cy="323850"/>
            <a:chOff x="450850" y="1717675"/>
            <a:chExt cx="323850" cy="323850"/>
          </a:xfrm>
        </p:grpSpPr>
        <p:sp>
          <p:nvSpPr>
            <p:cNvPr id="65" name="object 15"/>
            <p:cNvSpPr>
              <a:spLocks/>
            </p:cNvSpPr>
            <p:nvPr/>
          </p:nvSpPr>
          <p:spPr bwMode="auto">
            <a:xfrm>
              <a:off x="450850" y="1717675"/>
              <a:ext cx="323850" cy="323850"/>
            </a:xfrm>
            <a:custGeom>
              <a:avLst/>
              <a:gdLst>
                <a:gd name="T0" fmla="*/ 161696 w 323850"/>
                <a:gd name="T1" fmla="*/ 0 h 323850"/>
                <a:gd name="T2" fmla="*/ 118709 w 323850"/>
                <a:gd name="T3" fmla="*/ 5775 h 323850"/>
                <a:gd name="T4" fmla="*/ 80083 w 323850"/>
                <a:gd name="T5" fmla="*/ 22075 h 323850"/>
                <a:gd name="T6" fmla="*/ 47358 w 323850"/>
                <a:gd name="T7" fmla="*/ 47358 h 323850"/>
                <a:gd name="T8" fmla="*/ 22075 w 323850"/>
                <a:gd name="T9" fmla="*/ 80083 h 323850"/>
                <a:gd name="T10" fmla="*/ 5775 w 323850"/>
                <a:gd name="T11" fmla="*/ 118709 h 323850"/>
                <a:gd name="T12" fmla="*/ 0 w 323850"/>
                <a:gd name="T13" fmla="*/ 161696 h 323850"/>
                <a:gd name="T14" fmla="*/ 5775 w 323850"/>
                <a:gd name="T15" fmla="*/ 204683 h 323850"/>
                <a:gd name="T16" fmla="*/ 22075 w 323850"/>
                <a:gd name="T17" fmla="*/ 243309 h 323850"/>
                <a:gd name="T18" fmla="*/ 47358 w 323850"/>
                <a:gd name="T19" fmla="*/ 276034 h 323850"/>
                <a:gd name="T20" fmla="*/ 80083 w 323850"/>
                <a:gd name="T21" fmla="*/ 301317 h 323850"/>
                <a:gd name="T22" fmla="*/ 118709 w 323850"/>
                <a:gd name="T23" fmla="*/ 317617 h 323850"/>
                <a:gd name="T24" fmla="*/ 161696 w 323850"/>
                <a:gd name="T25" fmla="*/ 323392 h 323850"/>
                <a:gd name="T26" fmla="*/ 204683 w 323850"/>
                <a:gd name="T27" fmla="*/ 317617 h 323850"/>
                <a:gd name="T28" fmla="*/ 243309 w 323850"/>
                <a:gd name="T29" fmla="*/ 301317 h 323850"/>
                <a:gd name="T30" fmla="*/ 276034 w 323850"/>
                <a:gd name="T31" fmla="*/ 276034 h 323850"/>
                <a:gd name="T32" fmla="*/ 301317 w 323850"/>
                <a:gd name="T33" fmla="*/ 243309 h 323850"/>
                <a:gd name="T34" fmla="*/ 317617 w 323850"/>
                <a:gd name="T35" fmla="*/ 204683 h 323850"/>
                <a:gd name="T36" fmla="*/ 323392 w 323850"/>
                <a:gd name="T37" fmla="*/ 161696 h 323850"/>
                <a:gd name="T38" fmla="*/ 317617 w 323850"/>
                <a:gd name="T39" fmla="*/ 118709 h 323850"/>
                <a:gd name="T40" fmla="*/ 301317 w 323850"/>
                <a:gd name="T41" fmla="*/ 80083 h 323850"/>
                <a:gd name="T42" fmla="*/ 276034 w 323850"/>
                <a:gd name="T43" fmla="*/ 47358 h 323850"/>
                <a:gd name="T44" fmla="*/ 243309 w 323850"/>
                <a:gd name="T45" fmla="*/ 22075 h 323850"/>
                <a:gd name="T46" fmla="*/ 204683 w 323850"/>
                <a:gd name="T47" fmla="*/ 5775 h 323850"/>
                <a:gd name="T48" fmla="*/ 161696 w 323850"/>
                <a:gd name="T49" fmla="*/ 0 h 32385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23850" h="323850">
                  <a:moveTo>
                    <a:pt x="161696" y="0"/>
                  </a:moveTo>
                  <a:lnTo>
                    <a:pt x="118709" y="5775"/>
                  </a:lnTo>
                  <a:lnTo>
                    <a:pt x="80083" y="22075"/>
                  </a:lnTo>
                  <a:lnTo>
                    <a:pt x="47358" y="47358"/>
                  </a:lnTo>
                  <a:lnTo>
                    <a:pt x="22075" y="80083"/>
                  </a:lnTo>
                  <a:lnTo>
                    <a:pt x="5775" y="118709"/>
                  </a:lnTo>
                  <a:lnTo>
                    <a:pt x="0" y="161696"/>
                  </a:lnTo>
                  <a:lnTo>
                    <a:pt x="5775" y="204683"/>
                  </a:lnTo>
                  <a:lnTo>
                    <a:pt x="22075" y="243309"/>
                  </a:lnTo>
                  <a:lnTo>
                    <a:pt x="47358" y="276034"/>
                  </a:lnTo>
                  <a:lnTo>
                    <a:pt x="80083" y="301317"/>
                  </a:lnTo>
                  <a:lnTo>
                    <a:pt x="118709" y="317617"/>
                  </a:lnTo>
                  <a:lnTo>
                    <a:pt x="161696" y="323392"/>
                  </a:lnTo>
                  <a:lnTo>
                    <a:pt x="204683" y="317617"/>
                  </a:lnTo>
                  <a:lnTo>
                    <a:pt x="243309" y="301317"/>
                  </a:lnTo>
                  <a:lnTo>
                    <a:pt x="276034" y="276034"/>
                  </a:lnTo>
                  <a:lnTo>
                    <a:pt x="301317" y="243309"/>
                  </a:lnTo>
                  <a:lnTo>
                    <a:pt x="317617" y="204683"/>
                  </a:lnTo>
                  <a:lnTo>
                    <a:pt x="323392" y="161696"/>
                  </a:lnTo>
                  <a:lnTo>
                    <a:pt x="317617" y="118709"/>
                  </a:lnTo>
                  <a:lnTo>
                    <a:pt x="301317" y="80083"/>
                  </a:lnTo>
                  <a:lnTo>
                    <a:pt x="276034" y="47358"/>
                  </a:lnTo>
                  <a:lnTo>
                    <a:pt x="243309" y="22075"/>
                  </a:lnTo>
                  <a:lnTo>
                    <a:pt x="204683" y="5775"/>
                  </a:lnTo>
                  <a:lnTo>
                    <a:pt x="16169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ru-RU" sz="1600">
                <a:cs typeface="Times New Roman" panose="02020603050405020304" pitchFamily="18" charset="0"/>
              </a:endParaRPr>
            </a:p>
          </p:txBody>
        </p:sp>
        <p:sp>
          <p:nvSpPr>
            <p:cNvPr id="66" name="object 16"/>
            <p:cNvSpPr>
              <a:spLocks/>
            </p:cNvSpPr>
            <p:nvPr/>
          </p:nvSpPr>
          <p:spPr bwMode="auto">
            <a:xfrm>
              <a:off x="481013" y="1746250"/>
              <a:ext cx="265112" cy="265113"/>
            </a:xfrm>
            <a:custGeom>
              <a:avLst/>
              <a:gdLst>
                <a:gd name="T0" fmla="*/ 111917 w 264159"/>
                <a:gd name="T1" fmla="*/ 1980 h 264160"/>
                <a:gd name="T2" fmla="*/ 34728 w 264159"/>
                <a:gd name="T3" fmla="*/ 46504 h 264160"/>
                <a:gd name="T4" fmla="*/ 0 w 264159"/>
                <a:gd name="T5" fmla="*/ 124977 h 264160"/>
                <a:gd name="T6" fmla="*/ 17996 w 264159"/>
                <a:gd name="T7" fmla="*/ 210734 h 264160"/>
                <a:gd name="T8" fmla="*/ 83233 w 264159"/>
                <a:gd name="T9" fmla="*/ 269253 h 264160"/>
                <a:gd name="T10" fmla="*/ 168552 w 264159"/>
                <a:gd name="T11" fmla="*/ 278477 h 264160"/>
                <a:gd name="T12" fmla="*/ 237375 w 264159"/>
                <a:gd name="T13" fmla="*/ 240762 h 264160"/>
                <a:gd name="T14" fmla="*/ 198124 w 264159"/>
                <a:gd name="T15" fmla="*/ 240596 h 264160"/>
                <a:gd name="T16" fmla="*/ 69852 w 264159"/>
                <a:gd name="T17" fmla="*/ 232397 h 264160"/>
                <a:gd name="T18" fmla="*/ 25207 w 264159"/>
                <a:gd name="T19" fmla="*/ 155009 h 264160"/>
                <a:gd name="T20" fmla="*/ 279768 w 264159"/>
                <a:gd name="T21" fmla="*/ 140187 h 264160"/>
                <a:gd name="T22" fmla="*/ 277470 w 264159"/>
                <a:gd name="T23" fmla="*/ 109241 h 264160"/>
                <a:gd name="T24" fmla="*/ 157787 w 264159"/>
                <a:gd name="T25" fmla="*/ 109093 h 264160"/>
                <a:gd name="T26" fmla="*/ 82235 w 264159"/>
                <a:gd name="T27" fmla="*/ 39695 h 264160"/>
                <a:gd name="T28" fmla="*/ 141136 w 264159"/>
                <a:gd name="T29" fmla="*/ 24246 h 264160"/>
                <a:gd name="T30" fmla="*/ 197233 w 264159"/>
                <a:gd name="T31" fmla="*/ 11202 h 264160"/>
                <a:gd name="T32" fmla="*/ 279771 w 264159"/>
                <a:gd name="T33" fmla="*/ 140242 h 264160"/>
                <a:gd name="T34" fmla="*/ 256154 w 264159"/>
                <a:gd name="T35" fmla="*/ 140268 h 264160"/>
                <a:gd name="T36" fmla="*/ 241084 w 264159"/>
                <a:gd name="T37" fmla="*/ 197507 h 264160"/>
                <a:gd name="T38" fmla="*/ 198218 w 264159"/>
                <a:gd name="T39" fmla="*/ 240762 h 264160"/>
                <a:gd name="T40" fmla="*/ 245735 w 264159"/>
                <a:gd name="T41" fmla="*/ 233952 h 264160"/>
                <a:gd name="T42" fmla="*/ 280465 w 264159"/>
                <a:gd name="T43" fmla="*/ 155478 h 264160"/>
                <a:gd name="T44" fmla="*/ 279768 w 264159"/>
                <a:gd name="T45" fmla="*/ 140187 h 264160"/>
                <a:gd name="T46" fmla="*/ 104447 w 264159"/>
                <a:gd name="T47" fmla="*/ 140214 h 264160"/>
                <a:gd name="T48" fmla="*/ 105838 w 264159"/>
                <a:gd name="T49" fmla="*/ 152514 h 264160"/>
                <a:gd name="T50" fmla="*/ 117032 w 264159"/>
                <a:gd name="T51" fmla="*/ 168163 h 264160"/>
                <a:gd name="T52" fmla="*/ 82235 w 264159"/>
                <a:gd name="T53" fmla="*/ 240596 h 264160"/>
                <a:gd name="T54" fmla="*/ 158189 w 264159"/>
                <a:gd name="T55" fmla="*/ 171350 h 264160"/>
                <a:gd name="T56" fmla="*/ 171413 w 264159"/>
                <a:gd name="T57" fmla="*/ 157961 h 264160"/>
                <a:gd name="T58" fmla="*/ 176020 w 264159"/>
                <a:gd name="T59" fmla="*/ 140242 h 264160"/>
                <a:gd name="T60" fmla="*/ 279768 w 264159"/>
                <a:gd name="T61" fmla="*/ 140187 h 264160"/>
                <a:gd name="T62" fmla="*/ 141136 w 264159"/>
                <a:gd name="T63" fmla="*/ 24246 h 264160"/>
                <a:gd name="T64" fmla="*/ 198231 w 264159"/>
                <a:gd name="T65" fmla="*/ 39856 h 264160"/>
                <a:gd name="T66" fmla="*/ 277470 w 264159"/>
                <a:gd name="T67" fmla="*/ 109241 h 264160"/>
                <a:gd name="T68" fmla="*/ 233958 w 264159"/>
                <a:gd name="T69" fmla="*/ 34728 h 264160"/>
                <a:gd name="T70" fmla="*/ 140495 w 264159"/>
                <a:gd name="T71" fmla="*/ 104351 h 264160"/>
                <a:gd name="T72" fmla="*/ 122271 w 264159"/>
                <a:gd name="T73" fmla="*/ 109093 h 264160"/>
                <a:gd name="T74" fmla="*/ 149621 w 264159"/>
                <a:gd name="T75" fmla="*/ 105668 h 2641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64159" h="264160">
                  <a:moveTo>
                    <a:pt x="146254" y="0"/>
                  </a:moveTo>
                  <a:lnTo>
                    <a:pt x="105271" y="1861"/>
                  </a:lnTo>
                  <a:lnTo>
                    <a:pt x="65581" y="16927"/>
                  </a:lnTo>
                  <a:lnTo>
                    <a:pt x="32666" y="43742"/>
                  </a:lnTo>
                  <a:lnTo>
                    <a:pt x="10537" y="78288"/>
                  </a:lnTo>
                  <a:lnTo>
                    <a:pt x="0" y="117556"/>
                  </a:lnTo>
                  <a:lnTo>
                    <a:pt x="1861" y="158537"/>
                  </a:lnTo>
                  <a:lnTo>
                    <a:pt x="16927" y="198220"/>
                  </a:lnTo>
                  <a:lnTo>
                    <a:pt x="43742" y="231135"/>
                  </a:lnTo>
                  <a:lnTo>
                    <a:pt x="78289" y="253264"/>
                  </a:lnTo>
                  <a:lnTo>
                    <a:pt x="117559" y="263802"/>
                  </a:lnTo>
                  <a:lnTo>
                    <a:pt x="158543" y="261940"/>
                  </a:lnTo>
                  <a:lnTo>
                    <a:pt x="198233" y="246874"/>
                  </a:lnTo>
                  <a:lnTo>
                    <a:pt x="223281" y="226465"/>
                  </a:lnTo>
                  <a:lnTo>
                    <a:pt x="186447" y="226465"/>
                  </a:lnTo>
                  <a:lnTo>
                    <a:pt x="186359" y="226312"/>
                  </a:lnTo>
                  <a:lnTo>
                    <a:pt x="77354" y="226312"/>
                  </a:lnTo>
                  <a:lnTo>
                    <a:pt x="65704" y="218598"/>
                  </a:lnTo>
                  <a:lnTo>
                    <a:pt x="37349" y="186447"/>
                  </a:lnTo>
                  <a:lnTo>
                    <a:pt x="23710" y="145805"/>
                  </a:lnTo>
                  <a:lnTo>
                    <a:pt x="22858" y="131862"/>
                  </a:lnTo>
                  <a:lnTo>
                    <a:pt x="263154" y="131862"/>
                  </a:lnTo>
                  <a:lnTo>
                    <a:pt x="261945" y="105264"/>
                  </a:lnTo>
                  <a:lnTo>
                    <a:pt x="260992" y="102754"/>
                  </a:lnTo>
                  <a:lnTo>
                    <a:pt x="148753" y="102754"/>
                  </a:lnTo>
                  <a:lnTo>
                    <a:pt x="148420" y="102614"/>
                  </a:lnTo>
                  <a:lnTo>
                    <a:pt x="115010" y="102614"/>
                  </a:lnTo>
                  <a:lnTo>
                    <a:pt x="77354" y="37336"/>
                  </a:lnTo>
                  <a:lnTo>
                    <a:pt x="104546" y="26214"/>
                  </a:lnTo>
                  <a:lnTo>
                    <a:pt x="132755" y="22806"/>
                  </a:lnTo>
                  <a:lnTo>
                    <a:pt x="204674" y="22806"/>
                  </a:lnTo>
                  <a:lnTo>
                    <a:pt x="185522" y="10537"/>
                  </a:lnTo>
                  <a:lnTo>
                    <a:pt x="146254" y="0"/>
                  </a:lnTo>
                  <a:close/>
                </a:path>
                <a:path w="264159" h="264160">
                  <a:moveTo>
                    <a:pt x="263157" y="131913"/>
                  </a:moveTo>
                  <a:lnTo>
                    <a:pt x="165568" y="131913"/>
                  </a:lnTo>
                  <a:lnTo>
                    <a:pt x="240943" y="131939"/>
                  </a:lnTo>
                  <a:lnTo>
                    <a:pt x="237309" y="159776"/>
                  </a:lnTo>
                  <a:lnTo>
                    <a:pt x="226768" y="185779"/>
                  </a:lnTo>
                  <a:lnTo>
                    <a:pt x="209691" y="208493"/>
                  </a:lnTo>
                  <a:lnTo>
                    <a:pt x="186447" y="226465"/>
                  </a:lnTo>
                  <a:lnTo>
                    <a:pt x="223281" y="226465"/>
                  </a:lnTo>
                  <a:lnTo>
                    <a:pt x="231143" y="220059"/>
                  </a:lnTo>
                  <a:lnTo>
                    <a:pt x="253271" y="185513"/>
                  </a:lnTo>
                  <a:lnTo>
                    <a:pt x="263808" y="146245"/>
                  </a:lnTo>
                  <a:lnTo>
                    <a:pt x="263157" y="131913"/>
                  </a:lnTo>
                  <a:close/>
                </a:path>
                <a:path w="264159" h="264160">
                  <a:moveTo>
                    <a:pt x="263154" y="131862"/>
                  </a:moveTo>
                  <a:lnTo>
                    <a:pt x="22858" y="131862"/>
                  </a:lnTo>
                  <a:lnTo>
                    <a:pt x="98246" y="131888"/>
                  </a:lnTo>
                  <a:lnTo>
                    <a:pt x="98246" y="137628"/>
                  </a:lnTo>
                  <a:lnTo>
                    <a:pt x="99554" y="143458"/>
                  </a:lnTo>
                  <a:lnTo>
                    <a:pt x="105713" y="154126"/>
                  </a:lnTo>
                  <a:lnTo>
                    <a:pt x="110082" y="158177"/>
                  </a:lnTo>
                  <a:lnTo>
                    <a:pt x="115060" y="161047"/>
                  </a:lnTo>
                  <a:lnTo>
                    <a:pt x="77354" y="226312"/>
                  </a:lnTo>
                  <a:lnTo>
                    <a:pt x="186359" y="226312"/>
                  </a:lnTo>
                  <a:lnTo>
                    <a:pt x="148792" y="161174"/>
                  </a:lnTo>
                  <a:lnTo>
                    <a:pt x="155980" y="155607"/>
                  </a:lnTo>
                  <a:lnTo>
                    <a:pt x="161233" y="148577"/>
                  </a:lnTo>
                  <a:lnTo>
                    <a:pt x="164460" y="140530"/>
                  </a:lnTo>
                  <a:lnTo>
                    <a:pt x="165568" y="131913"/>
                  </a:lnTo>
                  <a:lnTo>
                    <a:pt x="263157" y="131913"/>
                  </a:lnTo>
                  <a:lnTo>
                    <a:pt x="263154" y="131862"/>
                  </a:lnTo>
                  <a:close/>
                </a:path>
                <a:path w="264159" h="264160">
                  <a:moveTo>
                    <a:pt x="204674" y="22806"/>
                  </a:moveTo>
                  <a:lnTo>
                    <a:pt x="132755" y="22806"/>
                  </a:lnTo>
                  <a:lnTo>
                    <a:pt x="160539" y="26701"/>
                  </a:lnTo>
                  <a:lnTo>
                    <a:pt x="186460" y="37489"/>
                  </a:lnTo>
                  <a:lnTo>
                    <a:pt x="148753" y="102754"/>
                  </a:lnTo>
                  <a:lnTo>
                    <a:pt x="260992" y="102754"/>
                  </a:lnTo>
                  <a:lnTo>
                    <a:pt x="246874" y="65581"/>
                  </a:lnTo>
                  <a:lnTo>
                    <a:pt x="220065" y="32666"/>
                  </a:lnTo>
                  <a:lnTo>
                    <a:pt x="204674" y="22806"/>
                  </a:lnTo>
                  <a:close/>
                </a:path>
                <a:path w="264159" h="264160">
                  <a:moveTo>
                    <a:pt x="132153" y="98155"/>
                  </a:moveTo>
                  <a:lnTo>
                    <a:pt x="123434" y="99180"/>
                  </a:lnTo>
                  <a:lnTo>
                    <a:pt x="115010" y="102614"/>
                  </a:lnTo>
                  <a:lnTo>
                    <a:pt x="148420" y="102614"/>
                  </a:lnTo>
                  <a:lnTo>
                    <a:pt x="140736" y="99394"/>
                  </a:lnTo>
                  <a:lnTo>
                    <a:pt x="132153" y="98155"/>
                  </a:lnTo>
                  <a:close/>
                </a:path>
              </a:pathLst>
            </a:custGeom>
            <a:solidFill>
              <a:srgbClr val="FCED2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ru-RU" sz="1600">
                <a:cs typeface="Times New Roman" panose="02020603050405020304" pitchFamily="18" charset="0"/>
              </a:endParaRPr>
            </a:p>
          </p:txBody>
        </p:sp>
      </p:grpSp>
      <p:sp>
        <p:nvSpPr>
          <p:cNvPr id="67" name="object 25"/>
          <p:cNvSpPr txBox="1">
            <a:spLocks noChangeArrowheads="1"/>
          </p:cNvSpPr>
          <p:nvPr/>
        </p:nvSpPr>
        <p:spPr bwMode="auto">
          <a:xfrm>
            <a:off x="6596063" y="4967288"/>
            <a:ext cx="2427287"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1513"/>
              </a:lnSpc>
              <a:spcBef>
                <a:spcPts val="100"/>
              </a:spcBef>
            </a:pPr>
            <a:r>
              <a:rPr lang="ru-RU" altLang="ru-RU" sz="1600" b="1">
                <a:latin typeface="Times New Roman" panose="02020603050405020304" pitchFamily="18" charset="0"/>
                <a:cs typeface="Times New Roman" panose="02020603050405020304" pitchFamily="18" charset="0"/>
              </a:rPr>
              <a:t>ПЭТ сканеров</a:t>
            </a:r>
          </a:p>
        </p:txBody>
      </p:sp>
      <p:sp>
        <p:nvSpPr>
          <p:cNvPr id="68" name="Прямоугольник 105"/>
          <p:cNvSpPr>
            <a:spLocks noChangeArrowheads="1"/>
          </p:cNvSpPr>
          <p:nvPr/>
        </p:nvSpPr>
        <p:spPr bwMode="auto">
          <a:xfrm>
            <a:off x="7835900" y="4962525"/>
            <a:ext cx="548548" cy="284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1513"/>
              </a:lnSpc>
              <a:spcBef>
                <a:spcPts val="100"/>
              </a:spcBef>
            </a:pPr>
            <a:r>
              <a:rPr lang="ru-RU" altLang="ru-RU" sz="1600" b="1" dirty="0">
                <a:solidFill>
                  <a:srgbClr val="0081C9"/>
                </a:solidFill>
                <a:latin typeface="Times New Roman" panose="02020603050405020304" pitchFamily="18" charset="0"/>
                <a:cs typeface="Times New Roman" panose="02020603050405020304" pitchFamily="18" charset="0"/>
              </a:rPr>
              <a:t>~ </a:t>
            </a:r>
            <a:r>
              <a:rPr lang="ru-RU" altLang="ru-RU" sz="1600" dirty="0">
                <a:solidFill>
                  <a:srgbClr val="0081C9"/>
                </a:solidFill>
                <a:latin typeface="Times New Roman" panose="02020603050405020304" pitchFamily="18" charset="0"/>
                <a:cs typeface="Times New Roman" panose="02020603050405020304" pitchFamily="18" charset="0"/>
              </a:rPr>
              <a:t>54</a:t>
            </a:r>
            <a:endParaRPr lang="ru-RU" altLang="ru-RU" sz="1600" b="1" dirty="0">
              <a:latin typeface="Times New Roman" panose="02020603050405020304" pitchFamily="18" charset="0"/>
              <a:cs typeface="Times New Roman" panose="02020603050405020304" pitchFamily="18" charset="0"/>
            </a:endParaRPr>
          </a:p>
        </p:txBody>
      </p:sp>
      <p:sp>
        <p:nvSpPr>
          <p:cNvPr id="69" name="Прямоугольник 106"/>
          <p:cNvSpPr>
            <a:spLocks noChangeArrowheads="1"/>
          </p:cNvSpPr>
          <p:nvPr/>
        </p:nvSpPr>
        <p:spPr bwMode="auto">
          <a:xfrm>
            <a:off x="6215063" y="5218113"/>
            <a:ext cx="137871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ru-RU" altLang="ru-RU" sz="1600" b="1">
                <a:solidFill>
                  <a:srgbClr val="FF0000"/>
                </a:solidFill>
                <a:latin typeface="Times New Roman" panose="02020603050405020304" pitchFamily="18" charset="0"/>
                <a:cs typeface="Times New Roman" panose="02020603050405020304" pitchFamily="18" charset="0"/>
              </a:rPr>
              <a:t>Потребность</a:t>
            </a:r>
            <a:endParaRPr lang="ru-RU" altLang="ru-RU" sz="1600">
              <a:solidFill>
                <a:srgbClr val="FF0000"/>
              </a:solidFill>
              <a:latin typeface="Times New Roman" panose="02020603050405020304" pitchFamily="18" charset="0"/>
              <a:cs typeface="Times New Roman" panose="02020603050405020304" pitchFamily="18" charset="0"/>
            </a:endParaRPr>
          </a:p>
        </p:txBody>
      </p:sp>
      <p:sp>
        <p:nvSpPr>
          <p:cNvPr id="70" name="Прямоугольник 107"/>
          <p:cNvSpPr>
            <a:spLocks noChangeArrowheads="1"/>
          </p:cNvSpPr>
          <p:nvPr/>
        </p:nvSpPr>
        <p:spPr bwMode="auto">
          <a:xfrm>
            <a:off x="6046788" y="5478463"/>
            <a:ext cx="1027845" cy="284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1513"/>
              </a:lnSpc>
              <a:spcBef>
                <a:spcPts val="100"/>
              </a:spcBef>
            </a:pPr>
            <a:r>
              <a:rPr lang="ru-RU" altLang="ru-RU" sz="1600" b="1">
                <a:solidFill>
                  <a:srgbClr val="FF0000"/>
                </a:solidFill>
                <a:latin typeface="Times New Roman" panose="02020603050405020304" pitchFamily="18" charset="0"/>
                <a:cs typeface="Times New Roman" panose="02020603050405020304" pitchFamily="18" charset="0"/>
              </a:rPr>
              <a:t>~ 300-4</a:t>
            </a:r>
            <a:r>
              <a:rPr lang="en-US" altLang="ru-RU" sz="1600" b="1">
                <a:solidFill>
                  <a:srgbClr val="FF0000"/>
                </a:solidFill>
                <a:latin typeface="Times New Roman" panose="02020603050405020304" pitchFamily="18" charset="0"/>
                <a:cs typeface="Times New Roman" panose="02020603050405020304" pitchFamily="18" charset="0"/>
              </a:rPr>
              <a:t>0</a:t>
            </a:r>
            <a:r>
              <a:rPr lang="ru-RU" altLang="ru-RU" sz="1600" b="1">
                <a:solidFill>
                  <a:srgbClr val="FF0000"/>
                </a:solidFill>
                <a:latin typeface="Times New Roman" panose="02020603050405020304" pitchFamily="18" charset="0"/>
                <a:cs typeface="Times New Roman" panose="02020603050405020304" pitchFamily="18" charset="0"/>
              </a:rPr>
              <a:t>0</a:t>
            </a:r>
          </a:p>
        </p:txBody>
      </p:sp>
      <p:grpSp>
        <p:nvGrpSpPr>
          <p:cNvPr id="71" name="Группа 5"/>
          <p:cNvGrpSpPr>
            <a:grpSpLocks/>
          </p:cNvGrpSpPr>
          <p:nvPr/>
        </p:nvGrpSpPr>
        <p:grpSpPr bwMode="auto">
          <a:xfrm>
            <a:off x="3609975" y="6121400"/>
            <a:ext cx="323850" cy="323850"/>
            <a:chOff x="450850" y="1717675"/>
            <a:chExt cx="323850" cy="323850"/>
          </a:xfrm>
        </p:grpSpPr>
        <p:sp>
          <p:nvSpPr>
            <p:cNvPr id="72" name="object 15"/>
            <p:cNvSpPr>
              <a:spLocks/>
            </p:cNvSpPr>
            <p:nvPr/>
          </p:nvSpPr>
          <p:spPr bwMode="auto">
            <a:xfrm>
              <a:off x="450850" y="1717675"/>
              <a:ext cx="323850" cy="323850"/>
            </a:xfrm>
            <a:custGeom>
              <a:avLst/>
              <a:gdLst>
                <a:gd name="T0" fmla="*/ 161696 w 323850"/>
                <a:gd name="T1" fmla="*/ 0 h 323850"/>
                <a:gd name="T2" fmla="*/ 118709 w 323850"/>
                <a:gd name="T3" fmla="*/ 5775 h 323850"/>
                <a:gd name="T4" fmla="*/ 80083 w 323850"/>
                <a:gd name="T5" fmla="*/ 22075 h 323850"/>
                <a:gd name="T6" fmla="*/ 47358 w 323850"/>
                <a:gd name="T7" fmla="*/ 47358 h 323850"/>
                <a:gd name="T8" fmla="*/ 22075 w 323850"/>
                <a:gd name="T9" fmla="*/ 80083 h 323850"/>
                <a:gd name="T10" fmla="*/ 5775 w 323850"/>
                <a:gd name="T11" fmla="*/ 118709 h 323850"/>
                <a:gd name="T12" fmla="*/ 0 w 323850"/>
                <a:gd name="T13" fmla="*/ 161696 h 323850"/>
                <a:gd name="T14" fmla="*/ 5775 w 323850"/>
                <a:gd name="T15" fmla="*/ 204683 h 323850"/>
                <a:gd name="T16" fmla="*/ 22075 w 323850"/>
                <a:gd name="T17" fmla="*/ 243309 h 323850"/>
                <a:gd name="T18" fmla="*/ 47358 w 323850"/>
                <a:gd name="T19" fmla="*/ 276034 h 323850"/>
                <a:gd name="T20" fmla="*/ 80083 w 323850"/>
                <a:gd name="T21" fmla="*/ 301317 h 323850"/>
                <a:gd name="T22" fmla="*/ 118709 w 323850"/>
                <a:gd name="T23" fmla="*/ 317617 h 323850"/>
                <a:gd name="T24" fmla="*/ 161696 w 323850"/>
                <a:gd name="T25" fmla="*/ 323392 h 323850"/>
                <a:gd name="T26" fmla="*/ 204683 w 323850"/>
                <a:gd name="T27" fmla="*/ 317617 h 323850"/>
                <a:gd name="T28" fmla="*/ 243309 w 323850"/>
                <a:gd name="T29" fmla="*/ 301317 h 323850"/>
                <a:gd name="T30" fmla="*/ 276034 w 323850"/>
                <a:gd name="T31" fmla="*/ 276034 h 323850"/>
                <a:gd name="T32" fmla="*/ 301317 w 323850"/>
                <a:gd name="T33" fmla="*/ 243309 h 323850"/>
                <a:gd name="T34" fmla="*/ 317617 w 323850"/>
                <a:gd name="T35" fmla="*/ 204683 h 323850"/>
                <a:gd name="T36" fmla="*/ 323392 w 323850"/>
                <a:gd name="T37" fmla="*/ 161696 h 323850"/>
                <a:gd name="T38" fmla="*/ 317617 w 323850"/>
                <a:gd name="T39" fmla="*/ 118709 h 323850"/>
                <a:gd name="T40" fmla="*/ 301317 w 323850"/>
                <a:gd name="T41" fmla="*/ 80083 h 323850"/>
                <a:gd name="T42" fmla="*/ 276034 w 323850"/>
                <a:gd name="T43" fmla="*/ 47358 h 323850"/>
                <a:gd name="T44" fmla="*/ 243309 w 323850"/>
                <a:gd name="T45" fmla="*/ 22075 h 323850"/>
                <a:gd name="T46" fmla="*/ 204683 w 323850"/>
                <a:gd name="T47" fmla="*/ 5775 h 323850"/>
                <a:gd name="T48" fmla="*/ 161696 w 323850"/>
                <a:gd name="T49" fmla="*/ 0 h 32385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23850" h="323850">
                  <a:moveTo>
                    <a:pt x="161696" y="0"/>
                  </a:moveTo>
                  <a:lnTo>
                    <a:pt x="118709" y="5775"/>
                  </a:lnTo>
                  <a:lnTo>
                    <a:pt x="80083" y="22075"/>
                  </a:lnTo>
                  <a:lnTo>
                    <a:pt x="47358" y="47358"/>
                  </a:lnTo>
                  <a:lnTo>
                    <a:pt x="22075" y="80083"/>
                  </a:lnTo>
                  <a:lnTo>
                    <a:pt x="5775" y="118709"/>
                  </a:lnTo>
                  <a:lnTo>
                    <a:pt x="0" y="161696"/>
                  </a:lnTo>
                  <a:lnTo>
                    <a:pt x="5775" y="204683"/>
                  </a:lnTo>
                  <a:lnTo>
                    <a:pt x="22075" y="243309"/>
                  </a:lnTo>
                  <a:lnTo>
                    <a:pt x="47358" y="276034"/>
                  </a:lnTo>
                  <a:lnTo>
                    <a:pt x="80083" y="301317"/>
                  </a:lnTo>
                  <a:lnTo>
                    <a:pt x="118709" y="317617"/>
                  </a:lnTo>
                  <a:lnTo>
                    <a:pt x="161696" y="323392"/>
                  </a:lnTo>
                  <a:lnTo>
                    <a:pt x="204683" y="317617"/>
                  </a:lnTo>
                  <a:lnTo>
                    <a:pt x="243309" y="301317"/>
                  </a:lnTo>
                  <a:lnTo>
                    <a:pt x="276034" y="276034"/>
                  </a:lnTo>
                  <a:lnTo>
                    <a:pt x="301317" y="243309"/>
                  </a:lnTo>
                  <a:lnTo>
                    <a:pt x="317617" y="204683"/>
                  </a:lnTo>
                  <a:lnTo>
                    <a:pt x="323392" y="161696"/>
                  </a:lnTo>
                  <a:lnTo>
                    <a:pt x="317617" y="118709"/>
                  </a:lnTo>
                  <a:lnTo>
                    <a:pt x="301317" y="80083"/>
                  </a:lnTo>
                  <a:lnTo>
                    <a:pt x="276034" y="47358"/>
                  </a:lnTo>
                  <a:lnTo>
                    <a:pt x="243309" y="22075"/>
                  </a:lnTo>
                  <a:lnTo>
                    <a:pt x="204683" y="5775"/>
                  </a:lnTo>
                  <a:lnTo>
                    <a:pt x="16169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ru-RU" sz="1600">
                <a:cs typeface="Times New Roman" panose="02020603050405020304" pitchFamily="18" charset="0"/>
              </a:endParaRPr>
            </a:p>
          </p:txBody>
        </p:sp>
        <p:sp>
          <p:nvSpPr>
            <p:cNvPr id="73" name="object 16"/>
            <p:cNvSpPr>
              <a:spLocks/>
            </p:cNvSpPr>
            <p:nvPr/>
          </p:nvSpPr>
          <p:spPr bwMode="auto">
            <a:xfrm>
              <a:off x="481013" y="1746250"/>
              <a:ext cx="265112" cy="265113"/>
            </a:xfrm>
            <a:custGeom>
              <a:avLst/>
              <a:gdLst>
                <a:gd name="T0" fmla="*/ 111917 w 264159"/>
                <a:gd name="T1" fmla="*/ 1980 h 264160"/>
                <a:gd name="T2" fmla="*/ 34728 w 264159"/>
                <a:gd name="T3" fmla="*/ 46504 h 264160"/>
                <a:gd name="T4" fmla="*/ 0 w 264159"/>
                <a:gd name="T5" fmla="*/ 124977 h 264160"/>
                <a:gd name="T6" fmla="*/ 17996 w 264159"/>
                <a:gd name="T7" fmla="*/ 210734 h 264160"/>
                <a:gd name="T8" fmla="*/ 83233 w 264159"/>
                <a:gd name="T9" fmla="*/ 269253 h 264160"/>
                <a:gd name="T10" fmla="*/ 168552 w 264159"/>
                <a:gd name="T11" fmla="*/ 278477 h 264160"/>
                <a:gd name="T12" fmla="*/ 237375 w 264159"/>
                <a:gd name="T13" fmla="*/ 240762 h 264160"/>
                <a:gd name="T14" fmla="*/ 198124 w 264159"/>
                <a:gd name="T15" fmla="*/ 240596 h 264160"/>
                <a:gd name="T16" fmla="*/ 69852 w 264159"/>
                <a:gd name="T17" fmla="*/ 232397 h 264160"/>
                <a:gd name="T18" fmla="*/ 25207 w 264159"/>
                <a:gd name="T19" fmla="*/ 155009 h 264160"/>
                <a:gd name="T20" fmla="*/ 279768 w 264159"/>
                <a:gd name="T21" fmla="*/ 140187 h 264160"/>
                <a:gd name="T22" fmla="*/ 277470 w 264159"/>
                <a:gd name="T23" fmla="*/ 109241 h 264160"/>
                <a:gd name="T24" fmla="*/ 157787 w 264159"/>
                <a:gd name="T25" fmla="*/ 109093 h 264160"/>
                <a:gd name="T26" fmla="*/ 82235 w 264159"/>
                <a:gd name="T27" fmla="*/ 39695 h 264160"/>
                <a:gd name="T28" fmla="*/ 141136 w 264159"/>
                <a:gd name="T29" fmla="*/ 24246 h 264160"/>
                <a:gd name="T30" fmla="*/ 197233 w 264159"/>
                <a:gd name="T31" fmla="*/ 11202 h 264160"/>
                <a:gd name="T32" fmla="*/ 279771 w 264159"/>
                <a:gd name="T33" fmla="*/ 140242 h 264160"/>
                <a:gd name="T34" fmla="*/ 256154 w 264159"/>
                <a:gd name="T35" fmla="*/ 140268 h 264160"/>
                <a:gd name="T36" fmla="*/ 241084 w 264159"/>
                <a:gd name="T37" fmla="*/ 197507 h 264160"/>
                <a:gd name="T38" fmla="*/ 198218 w 264159"/>
                <a:gd name="T39" fmla="*/ 240762 h 264160"/>
                <a:gd name="T40" fmla="*/ 245735 w 264159"/>
                <a:gd name="T41" fmla="*/ 233952 h 264160"/>
                <a:gd name="T42" fmla="*/ 280465 w 264159"/>
                <a:gd name="T43" fmla="*/ 155478 h 264160"/>
                <a:gd name="T44" fmla="*/ 279768 w 264159"/>
                <a:gd name="T45" fmla="*/ 140187 h 264160"/>
                <a:gd name="T46" fmla="*/ 104447 w 264159"/>
                <a:gd name="T47" fmla="*/ 140214 h 264160"/>
                <a:gd name="T48" fmla="*/ 105838 w 264159"/>
                <a:gd name="T49" fmla="*/ 152514 h 264160"/>
                <a:gd name="T50" fmla="*/ 117032 w 264159"/>
                <a:gd name="T51" fmla="*/ 168163 h 264160"/>
                <a:gd name="T52" fmla="*/ 82235 w 264159"/>
                <a:gd name="T53" fmla="*/ 240596 h 264160"/>
                <a:gd name="T54" fmla="*/ 158189 w 264159"/>
                <a:gd name="T55" fmla="*/ 171350 h 264160"/>
                <a:gd name="T56" fmla="*/ 171413 w 264159"/>
                <a:gd name="T57" fmla="*/ 157961 h 264160"/>
                <a:gd name="T58" fmla="*/ 176020 w 264159"/>
                <a:gd name="T59" fmla="*/ 140242 h 264160"/>
                <a:gd name="T60" fmla="*/ 279768 w 264159"/>
                <a:gd name="T61" fmla="*/ 140187 h 264160"/>
                <a:gd name="T62" fmla="*/ 141136 w 264159"/>
                <a:gd name="T63" fmla="*/ 24246 h 264160"/>
                <a:gd name="T64" fmla="*/ 198231 w 264159"/>
                <a:gd name="T65" fmla="*/ 39856 h 264160"/>
                <a:gd name="T66" fmla="*/ 277470 w 264159"/>
                <a:gd name="T67" fmla="*/ 109241 h 264160"/>
                <a:gd name="T68" fmla="*/ 233958 w 264159"/>
                <a:gd name="T69" fmla="*/ 34728 h 264160"/>
                <a:gd name="T70" fmla="*/ 140495 w 264159"/>
                <a:gd name="T71" fmla="*/ 104351 h 264160"/>
                <a:gd name="T72" fmla="*/ 122271 w 264159"/>
                <a:gd name="T73" fmla="*/ 109093 h 264160"/>
                <a:gd name="T74" fmla="*/ 149621 w 264159"/>
                <a:gd name="T75" fmla="*/ 105668 h 2641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64159" h="264160">
                  <a:moveTo>
                    <a:pt x="146254" y="0"/>
                  </a:moveTo>
                  <a:lnTo>
                    <a:pt x="105271" y="1861"/>
                  </a:lnTo>
                  <a:lnTo>
                    <a:pt x="65581" y="16927"/>
                  </a:lnTo>
                  <a:lnTo>
                    <a:pt x="32666" y="43742"/>
                  </a:lnTo>
                  <a:lnTo>
                    <a:pt x="10537" y="78288"/>
                  </a:lnTo>
                  <a:lnTo>
                    <a:pt x="0" y="117556"/>
                  </a:lnTo>
                  <a:lnTo>
                    <a:pt x="1861" y="158537"/>
                  </a:lnTo>
                  <a:lnTo>
                    <a:pt x="16927" y="198220"/>
                  </a:lnTo>
                  <a:lnTo>
                    <a:pt x="43742" y="231135"/>
                  </a:lnTo>
                  <a:lnTo>
                    <a:pt x="78289" y="253264"/>
                  </a:lnTo>
                  <a:lnTo>
                    <a:pt x="117559" y="263802"/>
                  </a:lnTo>
                  <a:lnTo>
                    <a:pt x="158543" y="261940"/>
                  </a:lnTo>
                  <a:lnTo>
                    <a:pt x="198233" y="246874"/>
                  </a:lnTo>
                  <a:lnTo>
                    <a:pt x="223281" y="226465"/>
                  </a:lnTo>
                  <a:lnTo>
                    <a:pt x="186447" y="226465"/>
                  </a:lnTo>
                  <a:lnTo>
                    <a:pt x="186359" y="226312"/>
                  </a:lnTo>
                  <a:lnTo>
                    <a:pt x="77354" y="226312"/>
                  </a:lnTo>
                  <a:lnTo>
                    <a:pt x="65704" y="218598"/>
                  </a:lnTo>
                  <a:lnTo>
                    <a:pt x="37349" y="186447"/>
                  </a:lnTo>
                  <a:lnTo>
                    <a:pt x="23710" y="145805"/>
                  </a:lnTo>
                  <a:lnTo>
                    <a:pt x="22858" y="131862"/>
                  </a:lnTo>
                  <a:lnTo>
                    <a:pt x="263154" y="131862"/>
                  </a:lnTo>
                  <a:lnTo>
                    <a:pt x="261945" y="105264"/>
                  </a:lnTo>
                  <a:lnTo>
                    <a:pt x="260992" y="102754"/>
                  </a:lnTo>
                  <a:lnTo>
                    <a:pt x="148753" y="102754"/>
                  </a:lnTo>
                  <a:lnTo>
                    <a:pt x="148420" y="102614"/>
                  </a:lnTo>
                  <a:lnTo>
                    <a:pt x="115010" y="102614"/>
                  </a:lnTo>
                  <a:lnTo>
                    <a:pt x="77354" y="37336"/>
                  </a:lnTo>
                  <a:lnTo>
                    <a:pt x="104546" y="26214"/>
                  </a:lnTo>
                  <a:lnTo>
                    <a:pt x="132755" y="22806"/>
                  </a:lnTo>
                  <a:lnTo>
                    <a:pt x="204674" y="22806"/>
                  </a:lnTo>
                  <a:lnTo>
                    <a:pt x="185522" y="10537"/>
                  </a:lnTo>
                  <a:lnTo>
                    <a:pt x="146254" y="0"/>
                  </a:lnTo>
                  <a:close/>
                </a:path>
                <a:path w="264159" h="264160">
                  <a:moveTo>
                    <a:pt x="263157" y="131913"/>
                  </a:moveTo>
                  <a:lnTo>
                    <a:pt x="165568" y="131913"/>
                  </a:lnTo>
                  <a:lnTo>
                    <a:pt x="240943" y="131939"/>
                  </a:lnTo>
                  <a:lnTo>
                    <a:pt x="237309" y="159776"/>
                  </a:lnTo>
                  <a:lnTo>
                    <a:pt x="226768" y="185779"/>
                  </a:lnTo>
                  <a:lnTo>
                    <a:pt x="209691" y="208493"/>
                  </a:lnTo>
                  <a:lnTo>
                    <a:pt x="186447" y="226465"/>
                  </a:lnTo>
                  <a:lnTo>
                    <a:pt x="223281" y="226465"/>
                  </a:lnTo>
                  <a:lnTo>
                    <a:pt x="231143" y="220059"/>
                  </a:lnTo>
                  <a:lnTo>
                    <a:pt x="253271" y="185513"/>
                  </a:lnTo>
                  <a:lnTo>
                    <a:pt x="263808" y="146245"/>
                  </a:lnTo>
                  <a:lnTo>
                    <a:pt x="263157" y="131913"/>
                  </a:lnTo>
                  <a:close/>
                </a:path>
                <a:path w="264159" h="264160">
                  <a:moveTo>
                    <a:pt x="263154" y="131862"/>
                  </a:moveTo>
                  <a:lnTo>
                    <a:pt x="22858" y="131862"/>
                  </a:lnTo>
                  <a:lnTo>
                    <a:pt x="98246" y="131888"/>
                  </a:lnTo>
                  <a:lnTo>
                    <a:pt x="98246" y="137628"/>
                  </a:lnTo>
                  <a:lnTo>
                    <a:pt x="99554" y="143458"/>
                  </a:lnTo>
                  <a:lnTo>
                    <a:pt x="105713" y="154126"/>
                  </a:lnTo>
                  <a:lnTo>
                    <a:pt x="110082" y="158177"/>
                  </a:lnTo>
                  <a:lnTo>
                    <a:pt x="115060" y="161047"/>
                  </a:lnTo>
                  <a:lnTo>
                    <a:pt x="77354" y="226312"/>
                  </a:lnTo>
                  <a:lnTo>
                    <a:pt x="186359" y="226312"/>
                  </a:lnTo>
                  <a:lnTo>
                    <a:pt x="148792" y="161174"/>
                  </a:lnTo>
                  <a:lnTo>
                    <a:pt x="155980" y="155607"/>
                  </a:lnTo>
                  <a:lnTo>
                    <a:pt x="161233" y="148577"/>
                  </a:lnTo>
                  <a:lnTo>
                    <a:pt x="164460" y="140530"/>
                  </a:lnTo>
                  <a:lnTo>
                    <a:pt x="165568" y="131913"/>
                  </a:lnTo>
                  <a:lnTo>
                    <a:pt x="263157" y="131913"/>
                  </a:lnTo>
                  <a:lnTo>
                    <a:pt x="263154" y="131862"/>
                  </a:lnTo>
                  <a:close/>
                </a:path>
                <a:path w="264159" h="264160">
                  <a:moveTo>
                    <a:pt x="204674" y="22806"/>
                  </a:moveTo>
                  <a:lnTo>
                    <a:pt x="132755" y="22806"/>
                  </a:lnTo>
                  <a:lnTo>
                    <a:pt x="160539" y="26701"/>
                  </a:lnTo>
                  <a:lnTo>
                    <a:pt x="186460" y="37489"/>
                  </a:lnTo>
                  <a:lnTo>
                    <a:pt x="148753" y="102754"/>
                  </a:lnTo>
                  <a:lnTo>
                    <a:pt x="260992" y="102754"/>
                  </a:lnTo>
                  <a:lnTo>
                    <a:pt x="246874" y="65581"/>
                  </a:lnTo>
                  <a:lnTo>
                    <a:pt x="220065" y="32666"/>
                  </a:lnTo>
                  <a:lnTo>
                    <a:pt x="204674" y="22806"/>
                  </a:lnTo>
                  <a:close/>
                </a:path>
                <a:path w="264159" h="264160">
                  <a:moveTo>
                    <a:pt x="132153" y="98155"/>
                  </a:moveTo>
                  <a:lnTo>
                    <a:pt x="123434" y="99180"/>
                  </a:lnTo>
                  <a:lnTo>
                    <a:pt x="115010" y="102614"/>
                  </a:lnTo>
                  <a:lnTo>
                    <a:pt x="148420" y="102614"/>
                  </a:lnTo>
                  <a:lnTo>
                    <a:pt x="140736" y="99394"/>
                  </a:lnTo>
                  <a:lnTo>
                    <a:pt x="132153" y="98155"/>
                  </a:lnTo>
                  <a:close/>
                </a:path>
              </a:pathLst>
            </a:custGeom>
            <a:solidFill>
              <a:srgbClr val="FCED2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ru-RU" sz="1600">
                <a:cs typeface="Times New Roman" panose="02020603050405020304" pitchFamily="18" charset="0"/>
              </a:endParaRPr>
            </a:p>
          </p:txBody>
        </p:sp>
      </p:grpSp>
      <p:sp>
        <p:nvSpPr>
          <p:cNvPr id="74" name="object 25"/>
          <p:cNvSpPr txBox="1">
            <a:spLocks noChangeArrowheads="1"/>
          </p:cNvSpPr>
          <p:nvPr/>
        </p:nvSpPr>
        <p:spPr bwMode="auto">
          <a:xfrm>
            <a:off x="4033838" y="6096000"/>
            <a:ext cx="2900362" cy="397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1513"/>
              </a:lnSpc>
              <a:spcBef>
                <a:spcPts val="100"/>
              </a:spcBef>
            </a:pPr>
            <a:r>
              <a:rPr lang="ru-RU" altLang="ru-RU" sz="1600" b="1" dirty="0">
                <a:latin typeface="Times New Roman" panose="02020603050405020304" pitchFamily="18" charset="0"/>
                <a:cs typeface="Times New Roman" panose="02020603050405020304" pitchFamily="18" charset="0"/>
              </a:rPr>
              <a:t>Установки стереотаксической </a:t>
            </a:r>
            <a:r>
              <a:rPr lang="ru-RU" altLang="ru-RU" sz="1600" b="1" dirty="0" err="1">
                <a:latin typeface="Times New Roman" panose="02020603050405020304" pitchFamily="18" charset="0"/>
                <a:cs typeface="Times New Roman" panose="02020603050405020304" pitchFamily="18" charset="0"/>
              </a:rPr>
              <a:t>радиохирургии</a:t>
            </a:r>
            <a:endParaRPr lang="ru-RU" altLang="ru-RU" sz="1600" b="1" dirty="0">
              <a:latin typeface="Times New Roman" panose="02020603050405020304" pitchFamily="18" charset="0"/>
              <a:cs typeface="Times New Roman" panose="02020603050405020304" pitchFamily="18" charset="0"/>
            </a:endParaRPr>
          </a:p>
        </p:txBody>
      </p:sp>
      <p:sp>
        <p:nvSpPr>
          <p:cNvPr id="75" name="Прямоугольник 113"/>
          <p:cNvSpPr>
            <a:spLocks noChangeArrowheads="1"/>
          </p:cNvSpPr>
          <p:nvPr/>
        </p:nvSpPr>
        <p:spPr bwMode="auto">
          <a:xfrm>
            <a:off x="5400675" y="6357938"/>
            <a:ext cx="389850" cy="284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1513"/>
              </a:lnSpc>
              <a:spcBef>
                <a:spcPts val="100"/>
              </a:spcBef>
            </a:pPr>
            <a:r>
              <a:rPr lang="ru-RU" altLang="ru-RU" sz="1600" b="1">
                <a:solidFill>
                  <a:srgbClr val="0081C9"/>
                </a:solidFill>
                <a:latin typeface="Times New Roman" panose="02020603050405020304" pitchFamily="18" charset="0"/>
                <a:cs typeface="Times New Roman" panose="02020603050405020304" pitchFamily="18" charset="0"/>
              </a:rPr>
              <a:t>1</a:t>
            </a:r>
            <a:r>
              <a:rPr lang="en-US" altLang="ru-RU" sz="1600" b="1">
                <a:solidFill>
                  <a:srgbClr val="0081C9"/>
                </a:solidFill>
                <a:latin typeface="Times New Roman" panose="02020603050405020304" pitchFamily="18" charset="0"/>
                <a:cs typeface="Times New Roman" panose="02020603050405020304" pitchFamily="18" charset="0"/>
              </a:rPr>
              <a:t>6</a:t>
            </a:r>
            <a:endParaRPr lang="ru-RU" altLang="ru-RU" sz="1600" b="1">
              <a:latin typeface="Times New Roman" panose="02020603050405020304" pitchFamily="18" charset="0"/>
              <a:cs typeface="Times New Roman" panose="02020603050405020304" pitchFamily="18" charset="0"/>
            </a:endParaRPr>
          </a:p>
        </p:txBody>
      </p:sp>
      <p:sp>
        <p:nvSpPr>
          <p:cNvPr id="76" name="Прямоугольник 114"/>
          <p:cNvSpPr>
            <a:spLocks noChangeArrowheads="1"/>
          </p:cNvSpPr>
          <p:nvPr/>
        </p:nvSpPr>
        <p:spPr bwMode="auto">
          <a:xfrm>
            <a:off x="6673850" y="6067425"/>
            <a:ext cx="137871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ru-RU" altLang="ru-RU" sz="1600" b="1">
                <a:solidFill>
                  <a:srgbClr val="FF0000"/>
                </a:solidFill>
                <a:latin typeface="Times New Roman" panose="02020603050405020304" pitchFamily="18" charset="0"/>
                <a:cs typeface="Times New Roman" panose="02020603050405020304" pitchFamily="18" charset="0"/>
              </a:rPr>
              <a:t>Потребность</a:t>
            </a:r>
            <a:endParaRPr lang="ru-RU" altLang="ru-RU" sz="1600">
              <a:solidFill>
                <a:srgbClr val="FF0000"/>
              </a:solidFill>
              <a:latin typeface="Times New Roman" panose="02020603050405020304" pitchFamily="18" charset="0"/>
              <a:cs typeface="Times New Roman" panose="02020603050405020304" pitchFamily="18" charset="0"/>
            </a:endParaRPr>
          </a:p>
        </p:txBody>
      </p:sp>
      <p:sp>
        <p:nvSpPr>
          <p:cNvPr id="77" name="Прямоугольник 115"/>
          <p:cNvSpPr>
            <a:spLocks noChangeArrowheads="1"/>
          </p:cNvSpPr>
          <p:nvPr/>
        </p:nvSpPr>
        <p:spPr bwMode="auto">
          <a:xfrm>
            <a:off x="6705600" y="6345238"/>
            <a:ext cx="651140" cy="284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1513"/>
              </a:lnSpc>
              <a:spcBef>
                <a:spcPts val="100"/>
              </a:spcBef>
            </a:pPr>
            <a:r>
              <a:rPr lang="ru-RU" altLang="ru-RU" sz="1600" b="1">
                <a:solidFill>
                  <a:srgbClr val="FF0000"/>
                </a:solidFill>
                <a:latin typeface="Times New Roman" panose="02020603050405020304" pitchFamily="18" charset="0"/>
                <a:cs typeface="Times New Roman" panose="02020603050405020304" pitchFamily="18" charset="0"/>
              </a:rPr>
              <a:t>~ 1</a:t>
            </a:r>
            <a:r>
              <a:rPr lang="en-US" altLang="ru-RU" sz="1600" b="1">
                <a:solidFill>
                  <a:srgbClr val="FF0000"/>
                </a:solidFill>
                <a:latin typeface="Times New Roman" panose="02020603050405020304" pitchFamily="18" charset="0"/>
                <a:cs typeface="Times New Roman" panose="02020603050405020304" pitchFamily="18" charset="0"/>
              </a:rPr>
              <a:t>00</a:t>
            </a:r>
            <a:endParaRPr lang="ru-RU" altLang="ru-RU" sz="1600" b="1">
              <a:solidFill>
                <a:srgbClr val="FF0000"/>
              </a:solidFill>
              <a:latin typeface="Times New Roman" panose="02020603050405020304" pitchFamily="18" charset="0"/>
              <a:cs typeface="Times New Roman" panose="02020603050405020304" pitchFamily="18" charset="0"/>
            </a:endParaRPr>
          </a:p>
        </p:txBody>
      </p:sp>
      <p:sp>
        <p:nvSpPr>
          <p:cNvPr id="78" name="Прямоугольник 116"/>
          <p:cNvSpPr>
            <a:spLocks noChangeArrowheads="1"/>
          </p:cNvSpPr>
          <p:nvPr/>
        </p:nvSpPr>
        <p:spPr bwMode="auto">
          <a:xfrm>
            <a:off x="8008938" y="1873250"/>
            <a:ext cx="445956" cy="284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1513"/>
              </a:lnSpc>
              <a:spcBef>
                <a:spcPts val="100"/>
              </a:spcBef>
            </a:pPr>
            <a:r>
              <a:rPr lang="ru-RU" altLang="ru-RU" sz="1600" b="1">
                <a:solidFill>
                  <a:srgbClr val="0081C9"/>
                </a:solidFill>
                <a:latin typeface="Times New Roman" panose="02020603050405020304" pitchFamily="18" charset="0"/>
                <a:cs typeface="Times New Roman" panose="02020603050405020304" pitchFamily="18" charset="0"/>
              </a:rPr>
              <a:t>~ 2</a:t>
            </a:r>
            <a:endParaRPr lang="ru-RU" altLang="ru-RU" sz="1600" b="1">
              <a:latin typeface="Times New Roman" panose="02020603050405020304" pitchFamily="18" charset="0"/>
              <a:cs typeface="Times New Roman" panose="02020603050405020304" pitchFamily="18" charset="0"/>
            </a:endParaRPr>
          </a:p>
        </p:txBody>
      </p:sp>
      <p:sp>
        <p:nvSpPr>
          <p:cNvPr id="80" name="object 2"/>
          <p:cNvSpPr txBox="1">
            <a:spLocks noChangeArrowheads="1"/>
          </p:cNvSpPr>
          <p:nvPr/>
        </p:nvSpPr>
        <p:spPr bwMode="auto">
          <a:xfrm>
            <a:off x="545852" y="332656"/>
            <a:ext cx="7914580" cy="382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2700" rIns="0" bIns="0">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ts val="100"/>
              </a:spcBef>
            </a:pPr>
            <a:r>
              <a:rPr lang="ru-RU" altLang="ru-RU" sz="2400" dirty="0">
                <a:solidFill>
                  <a:srgbClr val="FFFF00"/>
                </a:solidFill>
                <a:latin typeface="Arial" panose="020B0604020202020204" pitchFamily="34" charset="0"/>
                <a:cs typeface="Arial" panose="020B0604020202020204" pitchFamily="34" charset="0"/>
              </a:rPr>
              <a:t>Радиационные технологии в медицине</a:t>
            </a:r>
            <a:r>
              <a:rPr lang="en-US" altLang="ru-RU" sz="2400" dirty="0">
                <a:solidFill>
                  <a:srgbClr val="FFFF00"/>
                </a:solidFill>
                <a:latin typeface="Arial" panose="020B0604020202020204" pitchFamily="34" charset="0"/>
                <a:cs typeface="Arial" panose="020B0604020202020204" pitchFamily="34" charset="0"/>
              </a:rPr>
              <a:t> </a:t>
            </a:r>
            <a:r>
              <a:rPr lang="ru-RU" altLang="ru-RU" sz="2400" dirty="0">
                <a:solidFill>
                  <a:srgbClr val="FFFF00"/>
                </a:solidFill>
                <a:latin typeface="Arial" panose="020B0604020202020204" pitchFamily="34" charset="0"/>
                <a:cs typeface="Arial" panose="020B0604020202020204" pitchFamily="34" charset="0"/>
              </a:rPr>
              <a:t>в РФ</a:t>
            </a:r>
          </a:p>
        </p:txBody>
      </p:sp>
    </p:spTree>
    <p:extLst>
      <p:ext uri="{BB962C8B-B14F-4D97-AF65-F5344CB8AC3E}">
        <p14:creationId xmlns:p14="http://schemas.microsoft.com/office/powerpoint/2010/main" val="225817450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Объект 2">
            <a:extLst>
              <a:ext uri="{FF2B5EF4-FFF2-40B4-BE49-F238E27FC236}">
                <a16:creationId xmlns:a16="http://schemas.microsoft.com/office/drawing/2014/main" id="{A2A311BF-3500-4FAD-9561-C146703A48C5}"/>
              </a:ext>
            </a:extLst>
          </p:cNvPr>
          <p:cNvSpPr txBox="1">
            <a:spLocks/>
          </p:cNvSpPr>
          <p:nvPr/>
        </p:nvSpPr>
        <p:spPr>
          <a:xfrm>
            <a:off x="683568" y="1268760"/>
            <a:ext cx="8136904" cy="5112568"/>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715963" algn="just" fontAlgn="auto">
              <a:spcAft>
                <a:spcPts val="0"/>
              </a:spcAft>
              <a:buClr>
                <a:schemeClr val="accent1"/>
              </a:buClr>
              <a:buNone/>
              <a:defRPr/>
            </a:pPr>
            <a:r>
              <a:rPr lang="ru-RU" sz="2400" i="1" dirty="0">
                <a:solidFill>
                  <a:srgbClr val="0067B4"/>
                </a:solidFill>
                <a:latin typeface="Times New Roman" panose="02020603050405020304" pitchFamily="18" charset="0"/>
                <a:cs typeface="Times New Roman" panose="02020603050405020304" pitchFamily="18" charset="0"/>
              </a:rPr>
              <a:t>Медицинская физика </a:t>
            </a:r>
            <a:r>
              <a:rPr lang="ru-RU" sz="2400" b="0" dirty="0">
                <a:latin typeface="Times New Roman" panose="02020603050405020304" pitchFamily="18" charset="0"/>
                <a:cs typeface="Times New Roman" panose="02020603050405020304" pitchFamily="18" charset="0"/>
              </a:rPr>
              <a:t>- самостоятельная наука о физических излучениях и приборах, лечебно-диагностических аппаратах,     установках и технологиях,      об умении с помощью методов и средств физики, математики и техники диагностировать и лечить болезни человеческого организма. </a:t>
            </a:r>
          </a:p>
        </p:txBody>
      </p:sp>
      <p:sp>
        <p:nvSpPr>
          <p:cNvPr id="7" name="object 2"/>
          <p:cNvSpPr txBox="1">
            <a:spLocks noChangeArrowheads="1"/>
          </p:cNvSpPr>
          <p:nvPr/>
        </p:nvSpPr>
        <p:spPr bwMode="auto">
          <a:xfrm>
            <a:off x="545852" y="332656"/>
            <a:ext cx="7914580" cy="382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2700" rIns="0" bIns="0">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spcBef>
                <a:spcPts val="100"/>
              </a:spcBef>
            </a:pPr>
            <a:r>
              <a:rPr lang="ru-RU" altLang="ru-RU" sz="2400" dirty="0">
                <a:solidFill>
                  <a:srgbClr val="FFFF00"/>
                </a:solidFill>
                <a:latin typeface="Arial" panose="020B0604020202020204" pitchFamily="34" charset="0"/>
                <a:cs typeface="Arial" panose="020B0604020202020204" pitchFamily="34" charset="0"/>
              </a:rPr>
              <a:t>МЕДИЦИНСКАЯ ФИЗИКА</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36004" y="3825044"/>
            <a:ext cx="4627169" cy="2805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2914322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Объект 2">
            <a:extLst>
              <a:ext uri="{FF2B5EF4-FFF2-40B4-BE49-F238E27FC236}">
                <a16:creationId xmlns:a16="http://schemas.microsoft.com/office/drawing/2014/main" id="{A2A311BF-3500-4FAD-9561-C146703A48C5}"/>
              </a:ext>
            </a:extLst>
          </p:cNvPr>
          <p:cNvSpPr txBox="1">
            <a:spLocks/>
          </p:cNvSpPr>
          <p:nvPr/>
        </p:nvSpPr>
        <p:spPr>
          <a:xfrm>
            <a:off x="457200" y="1268760"/>
            <a:ext cx="8435280" cy="46355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5750" indent="-285750" fontAlgn="auto">
              <a:spcAft>
                <a:spcPts val="0"/>
              </a:spcAft>
              <a:buClr>
                <a:schemeClr val="accent1"/>
              </a:buClr>
              <a:buNone/>
              <a:defRPr/>
            </a:pPr>
            <a:endParaRPr lang="ru-RU" altLang="ru-RU" sz="2000" dirty="0">
              <a:solidFill>
                <a:srgbClr val="0070C0"/>
              </a:solidFill>
              <a:latin typeface="Arial" panose="020B0604020202020204" pitchFamily="34" charset="0"/>
              <a:cs typeface="Arial" panose="020B0604020202020204" pitchFamily="34" charset="0"/>
            </a:endParaRPr>
          </a:p>
        </p:txBody>
      </p:sp>
      <p:sp>
        <p:nvSpPr>
          <p:cNvPr id="7" name="object 2"/>
          <p:cNvSpPr txBox="1">
            <a:spLocks noChangeArrowheads="1"/>
          </p:cNvSpPr>
          <p:nvPr/>
        </p:nvSpPr>
        <p:spPr bwMode="auto">
          <a:xfrm>
            <a:off x="545852" y="332656"/>
            <a:ext cx="7914580" cy="382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2700" rIns="0" bIns="0">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ts val="100"/>
              </a:spcBef>
            </a:pPr>
            <a:r>
              <a:rPr lang="ru-RU" altLang="ru-RU" sz="2400" dirty="0">
                <a:solidFill>
                  <a:srgbClr val="FFFF00"/>
                </a:solidFill>
                <a:latin typeface="Arial" panose="020B0604020202020204" pitchFamily="34" charset="0"/>
                <a:cs typeface="Arial" panose="020B0604020202020204" pitchFamily="34" charset="0"/>
              </a:rPr>
              <a:t>МЕДИЦИНСКАЯ ФИЗИКА</a:t>
            </a:r>
          </a:p>
        </p:txBody>
      </p:sp>
      <p:sp>
        <p:nvSpPr>
          <p:cNvPr id="2" name="Прямоугольник 1"/>
          <p:cNvSpPr/>
          <p:nvPr/>
        </p:nvSpPr>
        <p:spPr>
          <a:xfrm>
            <a:off x="545852" y="1268760"/>
            <a:ext cx="8130604" cy="3859518"/>
          </a:xfrm>
          <a:prstGeom prst="rect">
            <a:avLst/>
          </a:prstGeom>
        </p:spPr>
        <p:txBody>
          <a:bodyPr wrap="square">
            <a:spAutoFit/>
          </a:bodyPr>
          <a:lstStyle/>
          <a:p>
            <a:pPr indent="252095" algn="just">
              <a:lnSpc>
                <a:spcPct val="90000"/>
              </a:lnSpc>
              <a:spcAft>
                <a:spcPts val="0"/>
              </a:spcAft>
            </a:pPr>
            <a:r>
              <a:rPr lang="ru-RU" sz="2400" b="0" dirty="0"/>
              <a:t>	</a:t>
            </a:r>
          </a:p>
          <a:p>
            <a:pPr indent="715963" algn="just" fontAlgn="auto">
              <a:lnSpc>
                <a:spcPct val="90000"/>
              </a:lnSpc>
              <a:spcBef>
                <a:spcPct val="20000"/>
              </a:spcBef>
              <a:spcAft>
                <a:spcPts val="0"/>
              </a:spcAft>
              <a:buClr>
                <a:schemeClr val="accent1"/>
              </a:buClr>
              <a:defRPr/>
            </a:pPr>
            <a:r>
              <a:rPr lang="ru-RU" sz="2400" i="1" dirty="0">
                <a:solidFill>
                  <a:srgbClr val="0067B4"/>
                </a:solidFill>
                <a:cs typeface="Times New Roman" panose="02020603050405020304" pitchFamily="18" charset="0"/>
              </a:rPr>
              <a:t>Медицинская физика </a:t>
            </a:r>
            <a:r>
              <a:rPr lang="ru-RU" sz="2400" b="0" dirty="0">
                <a:cs typeface="Times New Roman" panose="02020603050405020304" pitchFamily="18" charset="0"/>
              </a:rPr>
              <a:t>включает в себя целый ряд крупных направлений применения физических методов в медицине: </a:t>
            </a:r>
          </a:p>
          <a:p>
            <a:pPr indent="715963" algn="just" fontAlgn="auto">
              <a:lnSpc>
                <a:spcPct val="90000"/>
              </a:lnSpc>
              <a:spcBef>
                <a:spcPct val="20000"/>
              </a:spcBef>
              <a:spcAft>
                <a:spcPts val="0"/>
              </a:spcAft>
              <a:buClr>
                <a:schemeClr val="accent1"/>
              </a:buClr>
              <a:defRPr/>
            </a:pPr>
            <a:r>
              <a:rPr lang="ru-RU" sz="2400" b="0" dirty="0">
                <a:cs typeface="Times New Roman" panose="02020603050405020304" pitchFamily="18" charset="0"/>
              </a:rPr>
              <a:t>- физика дистанционной и контактной лучевой терапии</a:t>
            </a:r>
          </a:p>
          <a:p>
            <a:pPr indent="715963" algn="just" fontAlgn="auto">
              <a:lnSpc>
                <a:spcPct val="90000"/>
              </a:lnSpc>
              <a:spcBef>
                <a:spcPct val="20000"/>
              </a:spcBef>
              <a:spcAft>
                <a:spcPts val="0"/>
              </a:spcAft>
              <a:buClr>
                <a:schemeClr val="accent1"/>
              </a:buClr>
              <a:defRPr/>
            </a:pPr>
            <a:r>
              <a:rPr lang="ru-RU" sz="2400" b="0" dirty="0">
                <a:cs typeface="Times New Roman" panose="02020603050405020304" pitchFamily="18" charset="0"/>
              </a:rPr>
              <a:t>- ядерная медицина</a:t>
            </a:r>
          </a:p>
          <a:p>
            <a:pPr indent="715963" algn="just" fontAlgn="auto">
              <a:lnSpc>
                <a:spcPct val="90000"/>
              </a:lnSpc>
              <a:spcBef>
                <a:spcPct val="20000"/>
              </a:spcBef>
              <a:spcAft>
                <a:spcPts val="0"/>
              </a:spcAft>
              <a:buClr>
                <a:schemeClr val="accent1"/>
              </a:buClr>
              <a:defRPr/>
            </a:pPr>
            <a:r>
              <a:rPr lang="ru-RU" sz="2400" b="0" dirty="0">
                <a:cs typeface="Times New Roman" panose="02020603050405020304" pitchFamily="18" charset="0"/>
              </a:rPr>
              <a:t>- лучевая диагностика</a:t>
            </a:r>
          </a:p>
          <a:p>
            <a:pPr indent="715963" algn="just" fontAlgn="auto">
              <a:lnSpc>
                <a:spcPct val="90000"/>
              </a:lnSpc>
              <a:spcBef>
                <a:spcPct val="20000"/>
              </a:spcBef>
              <a:spcAft>
                <a:spcPts val="0"/>
              </a:spcAft>
              <a:buClr>
                <a:schemeClr val="accent1"/>
              </a:buClr>
              <a:defRPr/>
            </a:pPr>
            <a:r>
              <a:rPr lang="ru-RU" sz="2400" b="0" dirty="0">
                <a:cs typeface="Times New Roman" panose="02020603050405020304" pitchFamily="18" charset="0"/>
              </a:rPr>
              <a:t>- физика неионизирующих методов диагностики и терапии</a:t>
            </a:r>
          </a:p>
          <a:p>
            <a:pPr indent="715963" algn="just" fontAlgn="auto">
              <a:lnSpc>
                <a:spcPct val="90000"/>
              </a:lnSpc>
              <a:spcBef>
                <a:spcPct val="20000"/>
              </a:spcBef>
              <a:spcAft>
                <a:spcPts val="0"/>
              </a:spcAft>
              <a:buClr>
                <a:schemeClr val="accent1"/>
              </a:buClr>
              <a:defRPr/>
            </a:pPr>
            <a:r>
              <a:rPr lang="ru-RU" sz="2400" b="0" dirty="0">
                <a:cs typeface="Times New Roman" panose="02020603050405020304" pitchFamily="18" charset="0"/>
              </a:rPr>
              <a:t>- радиационная безопасность</a:t>
            </a:r>
          </a:p>
        </p:txBody>
      </p:sp>
    </p:spTree>
    <p:extLst>
      <p:ext uri="{BB962C8B-B14F-4D97-AF65-F5344CB8AC3E}">
        <p14:creationId xmlns:p14="http://schemas.microsoft.com/office/powerpoint/2010/main" val="78809360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Объект 2">
            <a:extLst>
              <a:ext uri="{FF2B5EF4-FFF2-40B4-BE49-F238E27FC236}">
                <a16:creationId xmlns:a16="http://schemas.microsoft.com/office/drawing/2014/main" id="{A2A311BF-3500-4FAD-9561-C146703A48C5}"/>
              </a:ext>
            </a:extLst>
          </p:cNvPr>
          <p:cNvSpPr txBox="1">
            <a:spLocks/>
          </p:cNvSpPr>
          <p:nvPr/>
        </p:nvSpPr>
        <p:spPr>
          <a:xfrm>
            <a:off x="457200" y="1268760"/>
            <a:ext cx="8435280" cy="46355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5750" indent="-285750" fontAlgn="auto">
              <a:spcAft>
                <a:spcPts val="0"/>
              </a:spcAft>
              <a:buClr>
                <a:schemeClr val="accent1"/>
              </a:buClr>
              <a:buNone/>
              <a:defRPr/>
            </a:pPr>
            <a:endParaRPr lang="ru-RU" altLang="ru-RU" sz="2000" dirty="0">
              <a:solidFill>
                <a:srgbClr val="0070C0"/>
              </a:solidFill>
              <a:latin typeface="Arial" panose="020B0604020202020204" pitchFamily="34" charset="0"/>
              <a:cs typeface="Arial" panose="020B0604020202020204" pitchFamily="34" charset="0"/>
            </a:endParaRPr>
          </a:p>
        </p:txBody>
      </p:sp>
      <p:sp>
        <p:nvSpPr>
          <p:cNvPr id="7" name="object 2"/>
          <p:cNvSpPr txBox="1">
            <a:spLocks noChangeArrowheads="1"/>
          </p:cNvSpPr>
          <p:nvPr/>
        </p:nvSpPr>
        <p:spPr bwMode="auto">
          <a:xfrm>
            <a:off x="545852" y="159819"/>
            <a:ext cx="7914580" cy="75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2700" rIns="0" bIns="0">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ts val="100"/>
              </a:spcBef>
            </a:pPr>
            <a:r>
              <a:rPr lang="ru-RU" altLang="ru-RU" sz="2400" dirty="0">
                <a:solidFill>
                  <a:srgbClr val="FFFF00"/>
                </a:solidFill>
                <a:latin typeface="Arial" panose="020B0604020202020204" pitchFamily="34" charset="0"/>
                <a:cs typeface="Arial" panose="020B0604020202020204" pitchFamily="34" charset="0"/>
              </a:rPr>
              <a:t>ОБЩЕСТВЕННЫЕ ОРГАНИЗАЦИИ МЕДИЦИНСКИХ ФИЗИКОВ</a:t>
            </a:r>
          </a:p>
        </p:txBody>
      </p:sp>
      <p:sp>
        <p:nvSpPr>
          <p:cNvPr id="3" name="Прямоугольник 2"/>
          <p:cNvSpPr/>
          <p:nvPr/>
        </p:nvSpPr>
        <p:spPr>
          <a:xfrm>
            <a:off x="11064" y="935467"/>
            <a:ext cx="8640960" cy="1384995"/>
          </a:xfrm>
          <a:prstGeom prst="rect">
            <a:avLst/>
          </a:prstGeom>
        </p:spPr>
        <p:txBody>
          <a:bodyPr wrap="square">
            <a:spAutoFit/>
          </a:bodyPr>
          <a:lstStyle/>
          <a:p>
            <a:r>
              <a:rPr lang="ru-RU" sz="2100" b="0" dirty="0">
                <a:ea typeface="Calibri" panose="020F0502020204030204" pitchFamily="34" charset="0"/>
              </a:rPr>
              <a:t>Медицинские физики объединены в:  </a:t>
            </a:r>
          </a:p>
          <a:p>
            <a:pPr marL="342900" indent="-342900">
              <a:buFont typeface="Arial" panose="020B0604020202020204" pitchFamily="34" charset="0"/>
              <a:buChar char="•"/>
            </a:pPr>
            <a:r>
              <a:rPr lang="ru-RU" sz="2100" b="0" dirty="0">
                <a:ea typeface="Calibri" panose="020F0502020204030204" pitchFamily="34" charset="0"/>
              </a:rPr>
              <a:t>Международную организацию медицинских физиков (</a:t>
            </a:r>
            <a:r>
              <a:rPr lang="ru-RU" sz="2100" dirty="0">
                <a:ea typeface="Calibri" panose="020F0502020204030204" pitchFamily="34" charset="0"/>
              </a:rPr>
              <a:t>IOМР</a:t>
            </a:r>
            <a:r>
              <a:rPr lang="ru-RU" sz="2100" b="0" dirty="0">
                <a:ea typeface="Calibri" panose="020F0502020204030204" pitchFamily="34" charset="0"/>
              </a:rPr>
              <a:t>). Образована в </a:t>
            </a:r>
            <a:r>
              <a:rPr lang="ru-RU" sz="2100" dirty="0">
                <a:solidFill>
                  <a:srgbClr val="0067B4"/>
                </a:solidFill>
                <a:ea typeface="Calibri" panose="020F0502020204030204" pitchFamily="34" charset="0"/>
              </a:rPr>
              <a:t>1963 </a:t>
            </a:r>
            <a:r>
              <a:rPr lang="ru-RU" sz="2100" b="0" dirty="0">
                <a:solidFill>
                  <a:srgbClr val="0067B4"/>
                </a:solidFill>
                <a:ea typeface="Calibri" panose="020F0502020204030204" pitchFamily="34" charset="0"/>
              </a:rPr>
              <a:t>г.</a:t>
            </a:r>
            <a:r>
              <a:rPr lang="ru-RU" sz="2100" b="0" dirty="0">
                <a:ea typeface="Calibri" panose="020F0502020204030204" pitchFamily="34" charset="0"/>
              </a:rPr>
              <a:t> 	В нее входят </a:t>
            </a:r>
            <a:r>
              <a:rPr lang="ru-RU" sz="2100" i="1" dirty="0">
                <a:ea typeface="Calibri" panose="020F0502020204030204" pitchFamily="34" charset="0"/>
              </a:rPr>
              <a:t>86  стран </a:t>
            </a:r>
            <a:r>
              <a:rPr lang="ru-RU" sz="2100" b="0" dirty="0">
                <a:ea typeface="Calibri" panose="020F0502020204030204" pitchFamily="34" charset="0"/>
              </a:rPr>
              <a:t>(более </a:t>
            </a:r>
            <a:r>
              <a:rPr lang="ru-RU" sz="2100" i="1" dirty="0">
                <a:ea typeface="Calibri" panose="020F0502020204030204" pitchFamily="34" charset="0"/>
              </a:rPr>
              <a:t>25000</a:t>
            </a:r>
            <a:r>
              <a:rPr lang="ru-RU" sz="2100" b="0" dirty="0">
                <a:ea typeface="Calibri" panose="020F0502020204030204" pitchFamily="34" charset="0"/>
              </a:rPr>
              <a:t> членов), в рамках семи региональных организаций: </a:t>
            </a:r>
          </a:p>
        </p:txBody>
      </p:sp>
      <p:pic>
        <p:nvPicPr>
          <p:cNvPr id="8" name="Рисунок 7">
            <a:extLst>
              <a:ext uri="{FF2B5EF4-FFF2-40B4-BE49-F238E27FC236}">
                <a16:creationId xmlns:a16="http://schemas.microsoft.com/office/drawing/2014/main" id="{962A33B2-75CE-4C5F-B601-7B43F51ED3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0"/>
            <a:ext cx="9144000" cy="4572000"/>
          </a:xfrm>
          <a:prstGeom prst="rect">
            <a:avLst/>
          </a:prstGeom>
        </p:spPr>
      </p:pic>
    </p:spTree>
    <p:extLst>
      <p:ext uri="{BB962C8B-B14F-4D97-AF65-F5344CB8AC3E}">
        <p14:creationId xmlns:p14="http://schemas.microsoft.com/office/powerpoint/2010/main" val="188490663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Объект 2">
            <a:extLst>
              <a:ext uri="{FF2B5EF4-FFF2-40B4-BE49-F238E27FC236}">
                <a16:creationId xmlns:a16="http://schemas.microsoft.com/office/drawing/2014/main" id="{A2A311BF-3500-4FAD-9561-C146703A48C5}"/>
              </a:ext>
            </a:extLst>
          </p:cNvPr>
          <p:cNvSpPr txBox="1">
            <a:spLocks/>
          </p:cNvSpPr>
          <p:nvPr/>
        </p:nvSpPr>
        <p:spPr>
          <a:xfrm>
            <a:off x="457200" y="1268760"/>
            <a:ext cx="8435280" cy="46355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5750" indent="-285750" fontAlgn="auto">
              <a:spcAft>
                <a:spcPts val="0"/>
              </a:spcAft>
              <a:buClr>
                <a:schemeClr val="accent1"/>
              </a:buClr>
              <a:buNone/>
              <a:defRPr/>
            </a:pPr>
            <a:endParaRPr lang="ru-RU" altLang="ru-RU" sz="2000" dirty="0">
              <a:solidFill>
                <a:srgbClr val="0070C0"/>
              </a:solidFill>
              <a:latin typeface="Arial" panose="020B0604020202020204" pitchFamily="34" charset="0"/>
              <a:cs typeface="Arial" panose="020B0604020202020204" pitchFamily="34" charset="0"/>
            </a:endParaRPr>
          </a:p>
        </p:txBody>
      </p:sp>
      <p:sp>
        <p:nvSpPr>
          <p:cNvPr id="7" name="object 2"/>
          <p:cNvSpPr txBox="1">
            <a:spLocks noChangeArrowheads="1"/>
          </p:cNvSpPr>
          <p:nvPr/>
        </p:nvSpPr>
        <p:spPr bwMode="auto">
          <a:xfrm>
            <a:off x="545852" y="159819"/>
            <a:ext cx="7914580" cy="75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2700" rIns="0" bIns="0">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ts val="100"/>
              </a:spcBef>
            </a:pPr>
            <a:r>
              <a:rPr lang="ru-RU" altLang="ru-RU" sz="2400" dirty="0">
                <a:solidFill>
                  <a:srgbClr val="FFFF00"/>
                </a:solidFill>
                <a:latin typeface="Arial" panose="020B0604020202020204" pitchFamily="34" charset="0"/>
                <a:cs typeface="Arial" panose="020B0604020202020204" pitchFamily="34" charset="0"/>
              </a:rPr>
              <a:t>ОБЩЕСТВЕННЫЕ ОРГАНИЗАЦИИ МЕДИЦИНСКИХ ФИЗИКОВ</a:t>
            </a:r>
          </a:p>
        </p:txBody>
      </p:sp>
      <p:sp>
        <p:nvSpPr>
          <p:cNvPr id="3" name="Прямоугольник 2"/>
          <p:cNvSpPr/>
          <p:nvPr/>
        </p:nvSpPr>
        <p:spPr>
          <a:xfrm>
            <a:off x="251520" y="1268760"/>
            <a:ext cx="8784976" cy="3816429"/>
          </a:xfrm>
          <a:prstGeom prst="rect">
            <a:avLst/>
          </a:prstGeom>
        </p:spPr>
        <p:txBody>
          <a:bodyPr wrap="square">
            <a:spAutoFit/>
          </a:bodyPr>
          <a:lstStyle/>
          <a:p>
            <a:pPr indent="715963" algn="just"/>
            <a:endParaRPr lang="ru-RU" sz="2200" b="0" dirty="0"/>
          </a:p>
          <a:p>
            <a:pPr indent="271463" algn="just"/>
            <a:r>
              <a:rPr lang="ru-RU" sz="2200" b="0" dirty="0"/>
              <a:t>Наиболее многочисленная в мире – </a:t>
            </a:r>
            <a:r>
              <a:rPr lang="ru-RU" sz="2200" i="1" dirty="0"/>
              <a:t>Американская</a:t>
            </a:r>
            <a:r>
              <a:rPr lang="ru-RU" sz="2200" b="0" dirty="0"/>
              <a:t> ассоциация медицинских физиков. </a:t>
            </a:r>
          </a:p>
          <a:p>
            <a:pPr indent="271463" algn="just"/>
            <a:r>
              <a:rPr lang="ru-RU" sz="2200" b="0" dirty="0"/>
              <a:t>Она   основана в </a:t>
            </a:r>
            <a:r>
              <a:rPr lang="ru-RU" sz="2200" dirty="0">
                <a:solidFill>
                  <a:srgbClr val="0067B4"/>
                </a:solidFill>
              </a:rPr>
              <a:t>1958</a:t>
            </a:r>
            <a:r>
              <a:rPr lang="ru-RU" sz="2200" b="0" dirty="0">
                <a:solidFill>
                  <a:srgbClr val="0067B4"/>
                </a:solidFill>
              </a:rPr>
              <a:t> г.</a:t>
            </a:r>
            <a:r>
              <a:rPr lang="ru-RU" sz="2200" b="0" dirty="0"/>
              <a:t> в Чикаго  и объединила около </a:t>
            </a:r>
            <a:r>
              <a:rPr lang="ru-RU" sz="2200" i="1" dirty="0"/>
              <a:t>400</a:t>
            </a:r>
            <a:r>
              <a:rPr lang="ru-RU" sz="2200" b="0" dirty="0"/>
              <a:t> специалистов. За 60 лет их число возросло более  чем в 20 раз.</a:t>
            </a:r>
          </a:p>
          <a:p>
            <a:pPr indent="271463" algn="just"/>
            <a:r>
              <a:rPr lang="ru-RU" sz="2200" b="0" dirty="0"/>
              <a:t>В США работают более </a:t>
            </a:r>
            <a:r>
              <a:rPr lang="ru-RU" sz="2200" i="1" dirty="0"/>
              <a:t>9 тыс</a:t>
            </a:r>
            <a:r>
              <a:rPr lang="ru-RU" sz="2200" b="0" dirty="0"/>
              <a:t>. медицинских физиков</a:t>
            </a:r>
          </a:p>
          <a:p>
            <a:pPr indent="271463" algn="just"/>
            <a:endParaRPr lang="ru-RU" sz="2200" b="0" dirty="0"/>
          </a:p>
          <a:p>
            <a:pPr indent="271463" algn="just"/>
            <a:r>
              <a:rPr lang="ru-RU" sz="2200" b="0" dirty="0"/>
              <a:t>В России Ассоциация Медицинских Физиков России создана в </a:t>
            </a:r>
            <a:r>
              <a:rPr lang="ru-RU" sz="2200" dirty="0">
                <a:solidFill>
                  <a:srgbClr val="244FA6"/>
                </a:solidFill>
              </a:rPr>
              <a:t>1993г.</a:t>
            </a:r>
          </a:p>
          <a:p>
            <a:pPr indent="271463" algn="just"/>
            <a:r>
              <a:rPr lang="ru-RU" sz="2200" b="0" dirty="0"/>
              <a:t>В </a:t>
            </a:r>
            <a:r>
              <a:rPr lang="ru-RU" sz="2200" dirty="0">
                <a:solidFill>
                  <a:srgbClr val="0067B4"/>
                </a:solidFill>
              </a:rPr>
              <a:t>1990-е</a:t>
            </a:r>
            <a:r>
              <a:rPr lang="ru-RU" sz="2200" b="0" dirty="0">
                <a:solidFill>
                  <a:srgbClr val="0067B4"/>
                </a:solidFill>
              </a:rPr>
              <a:t> годы </a:t>
            </a:r>
            <a:r>
              <a:rPr lang="ru-RU" sz="2200" b="0" dirty="0"/>
              <a:t>в ассоциацию вступили </a:t>
            </a:r>
            <a:r>
              <a:rPr lang="ru-RU" sz="2200" i="1" dirty="0"/>
              <a:t>360</a:t>
            </a:r>
            <a:r>
              <a:rPr lang="ru-RU" sz="2200" b="0" dirty="0"/>
              <a:t> человек.</a:t>
            </a:r>
          </a:p>
          <a:p>
            <a:pPr indent="271463" algn="just"/>
            <a:r>
              <a:rPr lang="ru-RU" sz="2200" b="0" dirty="0"/>
              <a:t>Сегодня АМФР объединяет </a:t>
            </a:r>
            <a:r>
              <a:rPr lang="ru-RU" sz="2200" i="1" dirty="0"/>
              <a:t>890</a:t>
            </a:r>
            <a:r>
              <a:rPr lang="ru-RU" sz="2200" b="0" dirty="0"/>
              <a:t> специалистов медицинских физиков и инженеров. </a:t>
            </a:r>
          </a:p>
        </p:txBody>
      </p:sp>
    </p:spTree>
    <p:extLst>
      <p:ext uri="{BB962C8B-B14F-4D97-AF65-F5344CB8AC3E}">
        <p14:creationId xmlns:p14="http://schemas.microsoft.com/office/powerpoint/2010/main" val="234416785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098" name="Picture 2" descr="https://psv4.userapi.com/c856420/u233422022/docs/d6/155278497ad4/Kolichestvo_meditsinskikh_fizikov_Uber-gistogramma_dlya_Petrovicha.png?extra=iW09NLs5OOsRqo7CD7EssWTqWP8CweD1tpgin7DkejQXAF2J1Kil4eUoLvNTGmS9F5fU-HO_FcYAnHDCi0if3x1K6K_S8F00lF4WizElxjakpnf-bNOLNb8SggaPRIHkHLcFOBE_2ASHRlqZ258rRAj1&amp;dl=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99392"/>
            <a:ext cx="9144000" cy="6957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112792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2"/>
          <p:cNvSpPr txBox="1">
            <a:spLocks noChangeArrowheads="1"/>
          </p:cNvSpPr>
          <p:nvPr/>
        </p:nvSpPr>
        <p:spPr bwMode="auto">
          <a:xfrm>
            <a:off x="545852" y="159819"/>
            <a:ext cx="7914580" cy="75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2700" rIns="0" bIns="0">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ts val="100"/>
              </a:spcBef>
            </a:pPr>
            <a:r>
              <a:rPr lang="ru-RU" altLang="ru-RU" sz="2400" dirty="0">
                <a:solidFill>
                  <a:srgbClr val="FFFF00"/>
                </a:solidFill>
                <a:latin typeface="Arial" panose="020B0604020202020204" pitchFamily="34" charset="0"/>
                <a:cs typeface="Arial" panose="020B0604020202020204" pitchFamily="34" charset="0"/>
              </a:rPr>
              <a:t>ОБЩЕСТВЕННЫЕ ОРГАНИЗАЦИИ МЕДИЦИНСКИХ ФИЗИКОВ</a:t>
            </a:r>
          </a:p>
        </p:txBody>
      </p:sp>
      <p:graphicFrame>
        <p:nvGraphicFramePr>
          <p:cNvPr id="2" name="Таблица 1"/>
          <p:cNvGraphicFramePr>
            <a:graphicFrameLocks noGrp="1"/>
          </p:cNvGraphicFramePr>
          <p:nvPr>
            <p:extLst>
              <p:ext uri="{D42A27DB-BD31-4B8C-83A1-F6EECF244321}">
                <p14:modId xmlns:p14="http://schemas.microsoft.com/office/powerpoint/2010/main" val="1318083080"/>
              </p:ext>
            </p:extLst>
          </p:nvPr>
        </p:nvGraphicFramePr>
        <p:xfrm>
          <a:off x="1694" y="-99397"/>
          <a:ext cx="9250825" cy="6957402"/>
        </p:xfrm>
        <a:graphic>
          <a:graphicData uri="http://schemas.openxmlformats.org/drawingml/2006/table">
            <a:tbl>
              <a:tblPr firstRow="1" firstCol="1" bandRow="1" bandCol="1">
                <a:tableStyleId>{5C22544A-7EE6-4342-B048-85BDC9FD1C3A}</a:tableStyleId>
              </a:tblPr>
              <a:tblGrid>
                <a:gridCol w="1758421">
                  <a:extLst>
                    <a:ext uri="{9D8B030D-6E8A-4147-A177-3AD203B41FA5}">
                      <a16:colId xmlns:a16="http://schemas.microsoft.com/office/drawing/2014/main" val="3139576447"/>
                    </a:ext>
                  </a:extLst>
                </a:gridCol>
                <a:gridCol w="1376156">
                  <a:extLst>
                    <a:ext uri="{9D8B030D-6E8A-4147-A177-3AD203B41FA5}">
                      <a16:colId xmlns:a16="http://schemas.microsoft.com/office/drawing/2014/main" val="4072648849"/>
                    </a:ext>
                  </a:extLst>
                </a:gridCol>
                <a:gridCol w="1834874">
                  <a:extLst>
                    <a:ext uri="{9D8B030D-6E8A-4147-A177-3AD203B41FA5}">
                      <a16:colId xmlns:a16="http://schemas.microsoft.com/office/drawing/2014/main" val="3600987115"/>
                    </a:ext>
                  </a:extLst>
                </a:gridCol>
                <a:gridCol w="1681968">
                  <a:extLst>
                    <a:ext uri="{9D8B030D-6E8A-4147-A177-3AD203B41FA5}">
                      <a16:colId xmlns:a16="http://schemas.microsoft.com/office/drawing/2014/main" val="4224704466"/>
                    </a:ext>
                  </a:extLst>
                </a:gridCol>
                <a:gridCol w="2599406">
                  <a:extLst>
                    <a:ext uri="{9D8B030D-6E8A-4147-A177-3AD203B41FA5}">
                      <a16:colId xmlns:a16="http://schemas.microsoft.com/office/drawing/2014/main" val="4013868485"/>
                    </a:ext>
                  </a:extLst>
                </a:gridCol>
              </a:tblGrid>
              <a:tr h="1156964">
                <a:tc>
                  <a:txBody>
                    <a:bodyPr/>
                    <a:lstStyle/>
                    <a:p>
                      <a:pPr indent="252095" algn="ctr">
                        <a:lnSpc>
                          <a:spcPct val="90000"/>
                        </a:lnSpc>
                        <a:spcBef>
                          <a:spcPts val="300"/>
                        </a:spcBef>
                        <a:spcAft>
                          <a:spcPts val="0"/>
                        </a:spcAft>
                      </a:pPr>
                      <a:r>
                        <a:rPr lang="ru-RU" dirty="0"/>
                        <a:t>Страна</a:t>
                      </a:r>
                    </a:p>
                  </a:txBody>
                  <a:tcPr marL="9149" marR="9149" marT="18625" marB="18625" anchor="ctr"/>
                </a:tc>
                <a:tc>
                  <a:txBody>
                    <a:bodyPr/>
                    <a:lstStyle/>
                    <a:p>
                      <a:pPr indent="252095" algn="ctr">
                        <a:lnSpc>
                          <a:spcPct val="90000"/>
                        </a:lnSpc>
                        <a:spcAft>
                          <a:spcPts val="0"/>
                        </a:spcAft>
                      </a:pPr>
                      <a:r>
                        <a:rPr lang="ru-RU" dirty="0"/>
                        <a:t>Население страны,</a:t>
                      </a:r>
                    </a:p>
                    <a:p>
                      <a:pPr indent="252095" algn="ctr">
                        <a:lnSpc>
                          <a:spcPct val="90000"/>
                        </a:lnSpc>
                        <a:spcAft>
                          <a:spcPts val="0"/>
                        </a:spcAft>
                      </a:pPr>
                      <a:r>
                        <a:rPr lang="ru-RU" dirty="0"/>
                        <a:t>млн чел.</a:t>
                      </a:r>
                    </a:p>
                  </a:txBody>
                  <a:tcPr marL="9149" marR="9149" marT="18625" marB="18625" anchor="ctr"/>
                </a:tc>
                <a:tc>
                  <a:txBody>
                    <a:bodyPr/>
                    <a:lstStyle/>
                    <a:p>
                      <a:pPr indent="252095" algn="ctr">
                        <a:lnSpc>
                          <a:spcPct val="90000"/>
                        </a:lnSpc>
                        <a:spcBef>
                          <a:spcPts val="300"/>
                        </a:spcBef>
                        <a:spcAft>
                          <a:spcPts val="0"/>
                        </a:spcAft>
                      </a:pPr>
                      <a:r>
                        <a:rPr lang="ru-RU" dirty="0"/>
                        <a:t>Кол-во</a:t>
                      </a:r>
                    </a:p>
                    <a:p>
                      <a:pPr indent="252095" algn="ctr">
                        <a:lnSpc>
                          <a:spcPct val="90000"/>
                        </a:lnSpc>
                        <a:spcAft>
                          <a:spcPts val="0"/>
                        </a:spcAft>
                      </a:pPr>
                      <a:r>
                        <a:rPr lang="ru-RU" dirty="0"/>
                        <a:t>ускорителей,</a:t>
                      </a:r>
                    </a:p>
                    <a:p>
                      <a:pPr indent="252095" algn="ctr">
                        <a:lnSpc>
                          <a:spcPct val="90000"/>
                        </a:lnSpc>
                        <a:spcAft>
                          <a:spcPts val="0"/>
                        </a:spcAft>
                      </a:pPr>
                      <a:r>
                        <a:rPr lang="ru-RU" dirty="0"/>
                        <a:t>шт.</a:t>
                      </a:r>
                    </a:p>
                  </a:txBody>
                  <a:tcPr marL="9149" marR="9149" marT="18625" marB="18625" anchor="ctr"/>
                </a:tc>
                <a:tc>
                  <a:txBody>
                    <a:bodyPr/>
                    <a:lstStyle/>
                    <a:p>
                      <a:pPr indent="252095" algn="ctr">
                        <a:lnSpc>
                          <a:spcPct val="90000"/>
                        </a:lnSpc>
                        <a:spcBef>
                          <a:spcPts val="300"/>
                        </a:spcBef>
                        <a:spcAft>
                          <a:spcPts val="0"/>
                        </a:spcAft>
                      </a:pPr>
                      <a:r>
                        <a:rPr lang="ru-RU" dirty="0"/>
                        <a:t>Население</a:t>
                      </a:r>
                    </a:p>
                    <a:p>
                      <a:pPr indent="252095" algn="ctr">
                        <a:lnSpc>
                          <a:spcPct val="90000"/>
                        </a:lnSpc>
                        <a:spcAft>
                          <a:spcPts val="0"/>
                        </a:spcAft>
                      </a:pPr>
                      <a:r>
                        <a:rPr lang="ru-RU" dirty="0"/>
                        <a:t>на один</a:t>
                      </a:r>
                    </a:p>
                    <a:p>
                      <a:pPr indent="252095" algn="ctr">
                        <a:lnSpc>
                          <a:spcPct val="90000"/>
                        </a:lnSpc>
                        <a:spcAft>
                          <a:spcPts val="0"/>
                        </a:spcAft>
                      </a:pPr>
                      <a:r>
                        <a:rPr lang="ru-RU" dirty="0"/>
                        <a:t>ускоритель,</a:t>
                      </a:r>
                    </a:p>
                    <a:p>
                      <a:pPr indent="252095" algn="ctr">
                        <a:lnSpc>
                          <a:spcPct val="90000"/>
                        </a:lnSpc>
                        <a:spcAft>
                          <a:spcPts val="0"/>
                        </a:spcAft>
                      </a:pPr>
                      <a:r>
                        <a:rPr lang="ru-RU" dirty="0"/>
                        <a:t>тыс. жителей</a:t>
                      </a:r>
                    </a:p>
                  </a:txBody>
                  <a:tcPr marL="9149" marR="9149" marT="18625" marB="18625" anchor="ctr"/>
                </a:tc>
                <a:tc>
                  <a:txBody>
                    <a:bodyPr/>
                    <a:lstStyle/>
                    <a:p>
                      <a:pPr indent="252095" algn="ctr">
                        <a:lnSpc>
                          <a:spcPct val="90000"/>
                        </a:lnSpc>
                        <a:spcAft>
                          <a:spcPts val="0"/>
                        </a:spcAft>
                      </a:pPr>
                      <a:r>
                        <a:rPr lang="ru-RU" dirty="0"/>
                        <a:t>Кол-во</a:t>
                      </a:r>
                    </a:p>
                    <a:p>
                      <a:pPr indent="252095" algn="ctr">
                        <a:lnSpc>
                          <a:spcPct val="90000"/>
                        </a:lnSpc>
                        <a:spcAft>
                          <a:spcPts val="0"/>
                        </a:spcAft>
                      </a:pPr>
                      <a:r>
                        <a:rPr lang="ru-RU" dirty="0"/>
                        <a:t>мед. физиков</a:t>
                      </a:r>
                    </a:p>
                  </a:txBody>
                  <a:tcPr marL="9149" marR="9149" marT="18625" marB="18625" anchor="ctr"/>
                </a:tc>
                <a:extLst>
                  <a:ext uri="{0D108BD9-81ED-4DB2-BD59-A6C34878D82A}">
                    <a16:rowId xmlns:a16="http://schemas.microsoft.com/office/drawing/2014/main" val="446607512"/>
                  </a:ext>
                </a:extLst>
              </a:tr>
              <a:tr h="297574">
                <a:tc>
                  <a:txBody>
                    <a:bodyPr/>
                    <a:lstStyle/>
                    <a:p>
                      <a:pPr indent="252095" algn="l">
                        <a:lnSpc>
                          <a:spcPct val="90000"/>
                        </a:lnSpc>
                        <a:spcAft>
                          <a:spcPts val="0"/>
                        </a:spcAft>
                      </a:pPr>
                      <a:r>
                        <a:rPr lang="ru-RU" dirty="0"/>
                        <a:t>США</a:t>
                      </a:r>
                    </a:p>
                  </a:txBody>
                  <a:tcPr marL="9149" marR="9149" marT="18625" marB="18625"/>
                </a:tc>
                <a:tc>
                  <a:txBody>
                    <a:bodyPr/>
                    <a:lstStyle/>
                    <a:p>
                      <a:pPr indent="252095" algn="ctr">
                        <a:lnSpc>
                          <a:spcPct val="90000"/>
                        </a:lnSpc>
                        <a:spcAft>
                          <a:spcPts val="0"/>
                        </a:spcAft>
                      </a:pPr>
                      <a:r>
                        <a:rPr lang="ru-RU" dirty="0"/>
                        <a:t>308.7</a:t>
                      </a:r>
                    </a:p>
                  </a:txBody>
                  <a:tcPr marL="9149" marR="9149" marT="18625" marB="18625" anchor="ctr"/>
                </a:tc>
                <a:tc>
                  <a:txBody>
                    <a:bodyPr/>
                    <a:lstStyle/>
                    <a:p>
                      <a:pPr indent="252095" algn="ctr">
                        <a:lnSpc>
                          <a:spcPct val="90000"/>
                        </a:lnSpc>
                        <a:spcAft>
                          <a:spcPts val="0"/>
                        </a:spcAft>
                      </a:pPr>
                      <a:r>
                        <a:rPr lang="ru-RU" dirty="0"/>
                        <a:t>3820 </a:t>
                      </a:r>
                      <a:endParaRPr lang="ru-RU"/>
                    </a:p>
                  </a:txBody>
                  <a:tcPr marL="9149" marR="9149" marT="18625" marB="18625" anchor="ctr"/>
                </a:tc>
                <a:tc>
                  <a:txBody>
                    <a:bodyPr/>
                    <a:lstStyle/>
                    <a:p>
                      <a:pPr indent="252095" algn="ctr">
                        <a:lnSpc>
                          <a:spcPct val="90000"/>
                        </a:lnSpc>
                        <a:spcAft>
                          <a:spcPts val="0"/>
                        </a:spcAft>
                      </a:pPr>
                      <a:r>
                        <a:rPr lang="ru-RU" dirty="0"/>
                        <a:t>80</a:t>
                      </a:r>
                    </a:p>
                  </a:txBody>
                  <a:tcPr marL="9149" marR="9149" marT="18625" marB="18625" anchor="ctr"/>
                </a:tc>
                <a:tc>
                  <a:txBody>
                    <a:bodyPr/>
                    <a:lstStyle/>
                    <a:p>
                      <a:pPr indent="252095" algn="ctr">
                        <a:lnSpc>
                          <a:spcPct val="90000"/>
                        </a:lnSpc>
                        <a:spcAft>
                          <a:spcPts val="0"/>
                        </a:spcAft>
                      </a:pPr>
                      <a:r>
                        <a:rPr lang="ru-RU" dirty="0"/>
                        <a:t>9550</a:t>
                      </a:r>
                    </a:p>
                  </a:txBody>
                  <a:tcPr marL="9149" marR="9149" marT="18625" marB="18625" anchor="ctr"/>
                </a:tc>
                <a:extLst>
                  <a:ext uri="{0D108BD9-81ED-4DB2-BD59-A6C34878D82A}">
                    <a16:rowId xmlns:a16="http://schemas.microsoft.com/office/drawing/2014/main" val="897963500"/>
                  </a:ext>
                </a:extLst>
              </a:tr>
              <a:tr h="297574">
                <a:tc>
                  <a:txBody>
                    <a:bodyPr/>
                    <a:lstStyle/>
                    <a:p>
                      <a:pPr indent="252095" algn="l">
                        <a:lnSpc>
                          <a:spcPct val="90000"/>
                        </a:lnSpc>
                        <a:spcAft>
                          <a:spcPts val="0"/>
                        </a:spcAft>
                      </a:pPr>
                      <a:r>
                        <a:rPr lang="ru-RU" dirty="0"/>
                        <a:t>Китай</a:t>
                      </a:r>
                    </a:p>
                  </a:txBody>
                  <a:tcPr marL="9149" marR="9149" marT="18625" marB="18625"/>
                </a:tc>
                <a:tc>
                  <a:txBody>
                    <a:bodyPr/>
                    <a:lstStyle/>
                    <a:p>
                      <a:pPr indent="252095" algn="ctr">
                        <a:lnSpc>
                          <a:spcPct val="90000"/>
                        </a:lnSpc>
                        <a:spcAft>
                          <a:spcPts val="0"/>
                        </a:spcAft>
                      </a:pPr>
                      <a:r>
                        <a:rPr lang="ru-RU" dirty="0"/>
                        <a:t>1400.0</a:t>
                      </a:r>
                    </a:p>
                  </a:txBody>
                  <a:tcPr marL="9149" marR="9149" marT="18625" marB="18625" anchor="ctr"/>
                </a:tc>
                <a:tc>
                  <a:txBody>
                    <a:bodyPr/>
                    <a:lstStyle/>
                    <a:p>
                      <a:pPr indent="252095" algn="ctr">
                        <a:lnSpc>
                          <a:spcPct val="90000"/>
                        </a:lnSpc>
                        <a:spcAft>
                          <a:spcPts val="0"/>
                        </a:spcAft>
                      </a:pPr>
                      <a:r>
                        <a:rPr lang="ru-RU" dirty="0"/>
                        <a:t>1113</a:t>
                      </a:r>
                    </a:p>
                  </a:txBody>
                  <a:tcPr marL="9149" marR="9149" marT="18625" marB="18625" anchor="ctr"/>
                </a:tc>
                <a:tc>
                  <a:txBody>
                    <a:bodyPr/>
                    <a:lstStyle/>
                    <a:p>
                      <a:pPr indent="252095" algn="ctr">
                        <a:lnSpc>
                          <a:spcPct val="90000"/>
                        </a:lnSpc>
                        <a:spcAft>
                          <a:spcPts val="0"/>
                        </a:spcAft>
                      </a:pPr>
                      <a:r>
                        <a:rPr lang="ru-RU" dirty="0"/>
                        <a:t>1325</a:t>
                      </a:r>
                    </a:p>
                  </a:txBody>
                  <a:tcPr marL="9149" marR="9149" marT="18625" marB="18625" anchor="ctr"/>
                </a:tc>
                <a:tc>
                  <a:txBody>
                    <a:bodyPr/>
                    <a:lstStyle/>
                    <a:p>
                      <a:pPr indent="252095" algn="ctr">
                        <a:lnSpc>
                          <a:spcPct val="90000"/>
                        </a:lnSpc>
                        <a:spcAft>
                          <a:spcPts val="0"/>
                        </a:spcAft>
                      </a:pPr>
                      <a:r>
                        <a:rPr lang="ru-RU" dirty="0"/>
                        <a:t>2782</a:t>
                      </a:r>
                    </a:p>
                  </a:txBody>
                  <a:tcPr marL="9149" marR="9149" marT="18625" marB="18625" anchor="ctr"/>
                </a:tc>
                <a:extLst>
                  <a:ext uri="{0D108BD9-81ED-4DB2-BD59-A6C34878D82A}">
                    <a16:rowId xmlns:a16="http://schemas.microsoft.com/office/drawing/2014/main" val="4017956225"/>
                  </a:ext>
                </a:extLst>
              </a:tr>
              <a:tr h="297574">
                <a:tc>
                  <a:txBody>
                    <a:bodyPr/>
                    <a:lstStyle/>
                    <a:p>
                      <a:pPr indent="252095" algn="l">
                        <a:lnSpc>
                          <a:spcPct val="90000"/>
                        </a:lnSpc>
                        <a:spcAft>
                          <a:spcPts val="0"/>
                        </a:spcAft>
                      </a:pPr>
                      <a:r>
                        <a:rPr lang="ru-RU" dirty="0"/>
                        <a:t>Япония</a:t>
                      </a:r>
                    </a:p>
                  </a:txBody>
                  <a:tcPr marL="9149" marR="9149" marT="18625" marB="18625"/>
                </a:tc>
                <a:tc>
                  <a:txBody>
                    <a:bodyPr/>
                    <a:lstStyle/>
                    <a:p>
                      <a:pPr indent="252095" algn="ctr">
                        <a:lnSpc>
                          <a:spcPct val="90000"/>
                        </a:lnSpc>
                        <a:spcAft>
                          <a:spcPts val="0"/>
                        </a:spcAft>
                      </a:pPr>
                      <a:r>
                        <a:rPr lang="ru-RU" dirty="0"/>
                        <a:t>128.1</a:t>
                      </a:r>
                    </a:p>
                  </a:txBody>
                  <a:tcPr marL="9149" marR="9149" marT="18625" marB="18625" anchor="ctr"/>
                </a:tc>
                <a:tc>
                  <a:txBody>
                    <a:bodyPr/>
                    <a:lstStyle/>
                    <a:p>
                      <a:pPr indent="252095" algn="ctr">
                        <a:lnSpc>
                          <a:spcPct val="90000"/>
                        </a:lnSpc>
                        <a:spcAft>
                          <a:spcPts val="0"/>
                        </a:spcAft>
                      </a:pPr>
                      <a:r>
                        <a:rPr lang="ru-RU" dirty="0"/>
                        <a:t>833</a:t>
                      </a:r>
                    </a:p>
                  </a:txBody>
                  <a:tcPr marL="9149" marR="9149" marT="18625" marB="18625" anchor="ctr"/>
                </a:tc>
                <a:tc>
                  <a:txBody>
                    <a:bodyPr/>
                    <a:lstStyle/>
                    <a:p>
                      <a:pPr indent="252095" algn="ctr">
                        <a:lnSpc>
                          <a:spcPct val="90000"/>
                        </a:lnSpc>
                        <a:spcAft>
                          <a:spcPts val="0"/>
                        </a:spcAft>
                      </a:pPr>
                      <a:r>
                        <a:rPr lang="ru-RU" dirty="0"/>
                        <a:t>140</a:t>
                      </a:r>
                    </a:p>
                  </a:txBody>
                  <a:tcPr marL="9149" marR="9149" marT="18625" marB="18625" anchor="ctr"/>
                </a:tc>
                <a:tc>
                  <a:txBody>
                    <a:bodyPr/>
                    <a:lstStyle/>
                    <a:p>
                      <a:pPr indent="252095" algn="ctr">
                        <a:lnSpc>
                          <a:spcPct val="90000"/>
                        </a:lnSpc>
                        <a:spcAft>
                          <a:spcPts val="0"/>
                        </a:spcAft>
                      </a:pPr>
                      <a:r>
                        <a:rPr lang="ru-RU" dirty="0"/>
                        <a:t>2082</a:t>
                      </a:r>
                    </a:p>
                  </a:txBody>
                  <a:tcPr marL="9149" marR="9149" marT="18625" marB="18625" anchor="ctr"/>
                </a:tc>
                <a:extLst>
                  <a:ext uri="{0D108BD9-81ED-4DB2-BD59-A6C34878D82A}">
                    <a16:rowId xmlns:a16="http://schemas.microsoft.com/office/drawing/2014/main" val="3965767357"/>
                  </a:ext>
                </a:extLst>
              </a:tr>
              <a:tr h="297574">
                <a:tc>
                  <a:txBody>
                    <a:bodyPr/>
                    <a:lstStyle/>
                    <a:p>
                      <a:pPr indent="252095" algn="l">
                        <a:lnSpc>
                          <a:spcPct val="90000"/>
                        </a:lnSpc>
                        <a:spcAft>
                          <a:spcPts val="0"/>
                        </a:spcAft>
                      </a:pPr>
                      <a:r>
                        <a:rPr lang="ru-RU" dirty="0"/>
                        <a:t>Германия</a:t>
                      </a:r>
                    </a:p>
                  </a:txBody>
                  <a:tcPr marL="9149" marR="9149" marT="18625" marB="18625"/>
                </a:tc>
                <a:tc>
                  <a:txBody>
                    <a:bodyPr/>
                    <a:lstStyle/>
                    <a:p>
                      <a:pPr indent="252095" algn="ctr">
                        <a:lnSpc>
                          <a:spcPct val="90000"/>
                        </a:lnSpc>
                        <a:spcAft>
                          <a:spcPts val="0"/>
                        </a:spcAft>
                      </a:pPr>
                      <a:r>
                        <a:rPr lang="ru-RU" dirty="0"/>
                        <a:t>81.0</a:t>
                      </a:r>
                    </a:p>
                  </a:txBody>
                  <a:tcPr marL="9149" marR="9149" marT="18625" marB="18625" anchor="b"/>
                </a:tc>
                <a:tc>
                  <a:txBody>
                    <a:bodyPr/>
                    <a:lstStyle/>
                    <a:p>
                      <a:pPr indent="252095" algn="ctr">
                        <a:lnSpc>
                          <a:spcPct val="90000"/>
                        </a:lnSpc>
                        <a:spcAft>
                          <a:spcPts val="0"/>
                        </a:spcAft>
                      </a:pPr>
                      <a:r>
                        <a:rPr lang="ru-RU" dirty="0"/>
                        <a:t>515</a:t>
                      </a:r>
                    </a:p>
                  </a:txBody>
                  <a:tcPr marL="9149" marR="9149" marT="18625" marB="18625" anchor="b"/>
                </a:tc>
                <a:tc>
                  <a:txBody>
                    <a:bodyPr/>
                    <a:lstStyle/>
                    <a:p>
                      <a:pPr indent="252095" algn="ctr">
                        <a:lnSpc>
                          <a:spcPct val="90000"/>
                        </a:lnSpc>
                        <a:spcAft>
                          <a:spcPts val="0"/>
                        </a:spcAft>
                      </a:pPr>
                      <a:r>
                        <a:rPr lang="ru-RU" dirty="0"/>
                        <a:t>200</a:t>
                      </a:r>
                    </a:p>
                  </a:txBody>
                  <a:tcPr marL="9149" marR="9149" marT="18625" marB="18625"/>
                </a:tc>
                <a:tc>
                  <a:txBody>
                    <a:bodyPr/>
                    <a:lstStyle/>
                    <a:p>
                      <a:pPr indent="252095" algn="ctr">
                        <a:lnSpc>
                          <a:spcPct val="90000"/>
                        </a:lnSpc>
                        <a:spcAft>
                          <a:spcPts val="0"/>
                        </a:spcAft>
                      </a:pPr>
                      <a:r>
                        <a:rPr lang="ru-RU" dirty="0"/>
                        <a:t>1288</a:t>
                      </a:r>
                    </a:p>
                  </a:txBody>
                  <a:tcPr marL="9149" marR="9149" marT="18625" marB="18625" anchor="b"/>
                </a:tc>
                <a:extLst>
                  <a:ext uri="{0D108BD9-81ED-4DB2-BD59-A6C34878D82A}">
                    <a16:rowId xmlns:a16="http://schemas.microsoft.com/office/drawing/2014/main" val="2898164124"/>
                  </a:ext>
                </a:extLst>
              </a:tr>
              <a:tr h="297574">
                <a:tc>
                  <a:txBody>
                    <a:bodyPr/>
                    <a:lstStyle/>
                    <a:p>
                      <a:pPr indent="252095" algn="l">
                        <a:lnSpc>
                          <a:spcPct val="90000"/>
                        </a:lnSpc>
                        <a:spcAft>
                          <a:spcPts val="0"/>
                        </a:spcAft>
                      </a:pPr>
                      <a:r>
                        <a:rPr lang="ru-RU" dirty="0"/>
                        <a:t>Франция</a:t>
                      </a:r>
                    </a:p>
                  </a:txBody>
                  <a:tcPr marL="9149" marR="9149" marT="18625" marB="18625"/>
                </a:tc>
                <a:tc>
                  <a:txBody>
                    <a:bodyPr/>
                    <a:lstStyle/>
                    <a:p>
                      <a:pPr indent="252095" algn="ctr">
                        <a:lnSpc>
                          <a:spcPct val="90000"/>
                        </a:lnSpc>
                        <a:spcAft>
                          <a:spcPts val="0"/>
                        </a:spcAft>
                      </a:pPr>
                      <a:r>
                        <a:rPr lang="ru-RU" dirty="0"/>
                        <a:t>70.0</a:t>
                      </a:r>
                    </a:p>
                  </a:txBody>
                  <a:tcPr marL="9149" marR="9149" marT="18625" marB="18625" anchor="b"/>
                </a:tc>
                <a:tc>
                  <a:txBody>
                    <a:bodyPr/>
                    <a:lstStyle/>
                    <a:p>
                      <a:pPr indent="252095" algn="ctr">
                        <a:lnSpc>
                          <a:spcPct val="90000"/>
                        </a:lnSpc>
                        <a:spcAft>
                          <a:spcPts val="0"/>
                        </a:spcAft>
                      </a:pPr>
                      <a:r>
                        <a:rPr lang="ru-RU" dirty="0"/>
                        <a:t>458</a:t>
                      </a:r>
                    </a:p>
                  </a:txBody>
                  <a:tcPr marL="9149" marR="9149" marT="18625" marB="18625" anchor="b"/>
                </a:tc>
                <a:tc>
                  <a:txBody>
                    <a:bodyPr/>
                    <a:lstStyle/>
                    <a:p>
                      <a:pPr indent="252095" algn="ctr">
                        <a:lnSpc>
                          <a:spcPct val="90000"/>
                        </a:lnSpc>
                        <a:spcAft>
                          <a:spcPts val="0"/>
                        </a:spcAft>
                      </a:pPr>
                      <a:r>
                        <a:rPr lang="ru-RU" dirty="0"/>
                        <a:t>168</a:t>
                      </a:r>
                    </a:p>
                  </a:txBody>
                  <a:tcPr marL="9149" marR="9149" marT="18625" marB="18625"/>
                </a:tc>
                <a:tc>
                  <a:txBody>
                    <a:bodyPr/>
                    <a:lstStyle/>
                    <a:p>
                      <a:pPr indent="252095" algn="ctr">
                        <a:lnSpc>
                          <a:spcPct val="90000"/>
                        </a:lnSpc>
                        <a:spcAft>
                          <a:spcPts val="0"/>
                        </a:spcAft>
                      </a:pPr>
                      <a:r>
                        <a:rPr lang="ru-RU" dirty="0"/>
                        <a:t>1145</a:t>
                      </a:r>
                    </a:p>
                  </a:txBody>
                  <a:tcPr marL="9149" marR="9149" marT="18625" marB="18625" anchor="b"/>
                </a:tc>
                <a:extLst>
                  <a:ext uri="{0D108BD9-81ED-4DB2-BD59-A6C34878D82A}">
                    <a16:rowId xmlns:a16="http://schemas.microsoft.com/office/drawing/2014/main" val="3248451823"/>
                  </a:ext>
                </a:extLst>
              </a:tr>
              <a:tr h="297574">
                <a:tc>
                  <a:txBody>
                    <a:bodyPr/>
                    <a:lstStyle/>
                    <a:p>
                      <a:pPr indent="252095" algn="l">
                        <a:lnSpc>
                          <a:spcPct val="90000"/>
                        </a:lnSpc>
                        <a:spcAft>
                          <a:spcPts val="0"/>
                        </a:spcAft>
                      </a:pPr>
                      <a:r>
                        <a:rPr lang="ru-RU" dirty="0"/>
                        <a:t>Италия</a:t>
                      </a:r>
                    </a:p>
                  </a:txBody>
                  <a:tcPr marL="9149" marR="9149" marT="18625" marB="18625"/>
                </a:tc>
                <a:tc>
                  <a:txBody>
                    <a:bodyPr/>
                    <a:lstStyle/>
                    <a:p>
                      <a:pPr indent="252095" algn="ctr">
                        <a:lnSpc>
                          <a:spcPct val="90000"/>
                        </a:lnSpc>
                        <a:spcAft>
                          <a:spcPts val="0"/>
                        </a:spcAft>
                      </a:pPr>
                      <a:r>
                        <a:rPr lang="ru-RU" dirty="0"/>
                        <a:t>61.5</a:t>
                      </a:r>
                    </a:p>
                  </a:txBody>
                  <a:tcPr marL="9149" marR="9149" marT="18625" marB="18625" anchor="b"/>
                </a:tc>
                <a:tc>
                  <a:txBody>
                    <a:bodyPr/>
                    <a:lstStyle/>
                    <a:p>
                      <a:pPr indent="252095" algn="ctr">
                        <a:lnSpc>
                          <a:spcPct val="90000"/>
                        </a:lnSpc>
                        <a:spcAft>
                          <a:spcPts val="0"/>
                        </a:spcAft>
                      </a:pPr>
                      <a:r>
                        <a:rPr lang="ru-RU" dirty="0"/>
                        <a:t>389</a:t>
                      </a:r>
                    </a:p>
                  </a:txBody>
                  <a:tcPr marL="9149" marR="9149" marT="18625" marB="18625" anchor="b"/>
                </a:tc>
                <a:tc>
                  <a:txBody>
                    <a:bodyPr/>
                    <a:lstStyle/>
                    <a:p>
                      <a:pPr indent="252095" algn="ctr">
                        <a:lnSpc>
                          <a:spcPct val="90000"/>
                        </a:lnSpc>
                        <a:spcAft>
                          <a:spcPts val="0"/>
                        </a:spcAft>
                      </a:pPr>
                      <a:r>
                        <a:rPr lang="ru-RU" dirty="0"/>
                        <a:t>163</a:t>
                      </a:r>
                    </a:p>
                  </a:txBody>
                  <a:tcPr marL="9149" marR="9149" marT="18625" marB="18625"/>
                </a:tc>
                <a:tc>
                  <a:txBody>
                    <a:bodyPr/>
                    <a:lstStyle/>
                    <a:p>
                      <a:pPr indent="252095" algn="ctr">
                        <a:lnSpc>
                          <a:spcPct val="90000"/>
                        </a:lnSpc>
                        <a:spcAft>
                          <a:spcPts val="0"/>
                        </a:spcAft>
                      </a:pPr>
                      <a:r>
                        <a:rPr lang="ru-RU" dirty="0"/>
                        <a:t>973</a:t>
                      </a:r>
                    </a:p>
                  </a:txBody>
                  <a:tcPr marL="9149" marR="9149" marT="18625" marB="18625" anchor="b"/>
                </a:tc>
                <a:extLst>
                  <a:ext uri="{0D108BD9-81ED-4DB2-BD59-A6C34878D82A}">
                    <a16:rowId xmlns:a16="http://schemas.microsoft.com/office/drawing/2014/main" val="4159732975"/>
                  </a:ext>
                </a:extLst>
              </a:tr>
              <a:tr h="556136">
                <a:tc>
                  <a:txBody>
                    <a:bodyPr/>
                    <a:lstStyle/>
                    <a:p>
                      <a:pPr indent="252095" algn="l">
                        <a:lnSpc>
                          <a:spcPct val="90000"/>
                        </a:lnSpc>
                        <a:spcAft>
                          <a:spcPts val="0"/>
                        </a:spcAft>
                      </a:pPr>
                      <a:r>
                        <a:rPr lang="ru-RU" dirty="0"/>
                        <a:t>Велико-</a:t>
                      </a:r>
                    </a:p>
                    <a:p>
                      <a:pPr indent="252095" algn="l">
                        <a:lnSpc>
                          <a:spcPct val="90000"/>
                        </a:lnSpc>
                        <a:spcAft>
                          <a:spcPts val="0"/>
                        </a:spcAft>
                      </a:pPr>
                      <a:r>
                        <a:rPr lang="ru-RU" dirty="0" err="1"/>
                        <a:t>британия</a:t>
                      </a:r>
                    </a:p>
                  </a:txBody>
                  <a:tcPr marL="9149" marR="9149" marT="18625" marB="18625"/>
                </a:tc>
                <a:tc>
                  <a:txBody>
                    <a:bodyPr/>
                    <a:lstStyle/>
                    <a:p>
                      <a:pPr indent="252095" algn="ctr">
                        <a:lnSpc>
                          <a:spcPct val="90000"/>
                        </a:lnSpc>
                        <a:spcAft>
                          <a:spcPts val="0"/>
                        </a:spcAft>
                      </a:pPr>
                      <a:r>
                        <a:rPr lang="ru-RU" dirty="0"/>
                        <a:t>59.5</a:t>
                      </a:r>
                    </a:p>
                  </a:txBody>
                  <a:tcPr marL="9149" marR="9149" marT="18625" marB="18625" anchor="ctr"/>
                </a:tc>
                <a:tc>
                  <a:txBody>
                    <a:bodyPr/>
                    <a:lstStyle/>
                    <a:p>
                      <a:pPr indent="252095" algn="ctr">
                        <a:lnSpc>
                          <a:spcPct val="90000"/>
                        </a:lnSpc>
                        <a:spcAft>
                          <a:spcPts val="0"/>
                        </a:spcAft>
                      </a:pPr>
                      <a:r>
                        <a:rPr lang="en-US" dirty="0"/>
                        <a:t>3</a:t>
                      </a:r>
                      <a:r>
                        <a:rPr lang="ru-RU" dirty="0"/>
                        <a:t>13</a:t>
                      </a:r>
                    </a:p>
                  </a:txBody>
                  <a:tcPr marL="9149" marR="9149" marT="18625" marB="18625" anchor="ctr"/>
                </a:tc>
                <a:tc>
                  <a:txBody>
                    <a:bodyPr/>
                    <a:lstStyle/>
                    <a:p>
                      <a:pPr indent="252095" algn="ctr">
                        <a:lnSpc>
                          <a:spcPct val="90000"/>
                        </a:lnSpc>
                        <a:spcAft>
                          <a:spcPts val="0"/>
                        </a:spcAft>
                      </a:pPr>
                      <a:r>
                        <a:rPr lang="ru-RU" dirty="0"/>
                        <a:t>200</a:t>
                      </a:r>
                    </a:p>
                  </a:txBody>
                  <a:tcPr marL="9149" marR="9149" marT="18625" marB="18625" anchor="ctr"/>
                </a:tc>
                <a:tc>
                  <a:txBody>
                    <a:bodyPr/>
                    <a:lstStyle/>
                    <a:p>
                      <a:pPr indent="252095" algn="ctr">
                        <a:lnSpc>
                          <a:spcPct val="90000"/>
                        </a:lnSpc>
                        <a:spcAft>
                          <a:spcPts val="0"/>
                        </a:spcAft>
                      </a:pPr>
                      <a:r>
                        <a:rPr lang="ru-RU" dirty="0"/>
                        <a:t>783</a:t>
                      </a:r>
                    </a:p>
                  </a:txBody>
                  <a:tcPr marL="9149" marR="9149" marT="18625" marB="18625" anchor="ctr"/>
                </a:tc>
                <a:extLst>
                  <a:ext uri="{0D108BD9-81ED-4DB2-BD59-A6C34878D82A}">
                    <a16:rowId xmlns:a16="http://schemas.microsoft.com/office/drawing/2014/main" val="1688197966"/>
                  </a:ext>
                </a:extLst>
              </a:tr>
              <a:tr h="297574">
                <a:tc>
                  <a:txBody>
                    <a:bodyPr/>
                    <a:lstStyle/>
                    <a:p>
                      <a:pPr indent="252095" algn="l">
                        <a:lnSpc>
                          <a:spcPct val="90000"/>
                        </a:lnSpc>
                        <a:spcAft>
                          <a:spcPts val="0"/>
                        </a:spcAft>
                      </a:pPr>
                      <a:r>
                        <a:rPr lang="ru-RU" dirty="0"/>
                        <a:t>Бразилия</a:t>
                      </a:r>
                    </a:p>
                  </a:txBody>
                  <a:tcPr marL="9149" marR="9149" marT="18625" marB="18625"/>
                </a:tc>
                <a:tc>
                  <a:txBody>
                    <a:bodyPr/>
                    <a:lstStyle/>
                    <a:p>
                      <a:pPr indent="252095" algn="ctr">
                        <a:lnSpc>
                          <a:spcPct val="90000"/>
                        </a:lnSpc>
                        <a:spcAft>
                          <a:spcPts val="0"/>
                        </a:spcAft>
                      </a:pPr>
                      <a:r>
                        <a:rPr lang="ru-RU" dirty="0"/>
                        <a:t>199.0</a:t>
                      </a:r>
                    </a:p>
                  </a:txBody>
                  <a:tcPr marL="9149" marR="9149" marT="18625" marB="18625" anchor="b"/>
                </a:tc>
                <a:tc>
                  <a:txBody>
                    <a:bodyPr/>
                    <a:lstStyle/>
                    <a:p>
                      <a:pPr indent="252095" algn="ctr">
                        <a:lnSpc>
                          <a:spcPct val="90000"/>
                        </a:lnSpc>
                        <a:spcAft>
                          <a:spcPts val="0"/>
                        </a:spcAft>
                      </a:pPr>
                      <a:r>
                        <a:rPr lang="ru-RU" dirty="0"/>
                        <a:t>287</a:t>
                      </a:r>
                    </a:p>
                  </a:txBody>
                  <a:tcPr marL="9149" marR="9149" marT="18625" marB="18625" anchor="b"/>
                </a:tc>
                <a:tc>
                  <a:txBody>
                    <a:bodyPr/>
                    <a:lstStyle/>
                    <a:p>
                      <a:pPr indent="252095" algn="ctr">
                        <a:lnSpc>
                          <a:spcPct val="90000"/>
                        </a:lnSpc>
                        <a:spcAft>
                          <a:spcPts val="0"/>
                        </a:spcAft>
                      </a:pPr>
                      <a:r>
                        <a:rPr lang="ru-RU" dirty="0"/>
                        <a:t>936</a:t>
                      </a:r>
                    </a:p>
                  </a:txBody>
                  <a:tcPr marL="9149" marR="9149" marT="18625" marB="18625"/>
                </a:tc>
                <a:tc>
                  <a:txBody>
                    <a:bodyPr/>
                    <a:lstStyle/>
                    <a:p>
                      <a:pPr indent="252095" algn="ctr">
                        <a:lnSpc>
                          <a:spcPct val="90000"/>
                        </a:lnSpc>
                        <a:spcAft>
                          <a:spcPts val="0"/>
                        </a:spcAft>
                      </a:pPr>
                      <a:r>
                        <a:rPr lang="ru-RU" dirty="0"/>
                        <a:t>717</a:t>
                      </a:r>
                    </a:p>
                  </a:txBody>
                  <a:tcPr marL="9149" marR="9149" marT="18625" marB="18625" anchor="b"/>
                </a:tc>
                <a:extLst>
                  <a:ext uri="{0D108BD9-81ED-4DB2-BD59-A6C34878D82A}">
                    <a16:rowId xmlns:a16="http://schemas.microsoft.com/office/drawing/2014/main" val="1862902307"/>
                  </a:ext>
                </a:extLst>
              </a:tr>
              <a:tr h="297574">
                <a:tc>
                  <a:txBody>
                    <a:bodyPr/>
                    <a:lstStyle/>
                    <a:p>
                      <a:pPr indent="252095" algn="l">
                        <a:lnSpc>
                          <a:spcPct val="90000"/>
                        </a:lnSpc>
                        <a:spcAft>
                          <a:spcPts val="0"/>
                        </a:spcAft>
                      </a:pPr>
                      <a:r>
                        <a:rPr lang="ru-RU" dirty="0"/>
                        <a:t>Канада</a:t>
                      </a:r>
                    </a:p>
                  </a:txBody>
                  <a:tcPr marL="9149" marR="9149" marT="18625" marB="18625"/>
                </a:tc>
                <a:tc>
                  <a:txBody>
                    <a:bodyPr/>
                    <a:lstStyle/>
                    <a:p>
                      <a:pPr indent="252095" algn="ctr">
                        <a:lnSpc>
                          <a:spcPct val="90000"/>
                        </a:lnSpc>
                        <a:spcAft>
                          <a:spcPts val="0"/>
                        </a:spcAft>
                      </a:pPr>
                      <a:r>
                        <a:rPr lang="ru-RU" dirty="0"/>
                        <a:t>35.1</a:t>
                      </a:r>
                    </a:p>
                  </a:txBody>
                  <a:tcPr marL="9149" marR="9149" marT="18625" marB="18625" anchor="b"/>
                </a:tc>
                <a:tc>
                  <a:txBody>
                    <a:bodyPr/>
                    <a:lstStyle/>
                    <a:p>
                      <a:pPr indent="252095" algn="ctr">
                        <a:lnSpc>
                          <a:spcPct val="90000"/>
                        </a:lnSpc>
                        <a:spcAft>
                          <a:spcPts val="0"/>
                        </a:spcAft>
                      </a:pPr>
                      <a:r>
                        <a:rPr lang="ru-RU" dirty="0"/>
                        <a:t>267</a:t>
                      </a:r>
                    </a:p>
                  </a:txBody>
                  <a:tcPr marL="9149" marR="9149" marT="18625" marB="18625" anchor="b"/>
                </a:tc>
                <a:tc>
                  <a:txBody>
                    <a:bodyPr/>
                    <a:lstStyle/>
                    <a:p>
                      <a:pPr indent="252095" algn="ctr">
                        <a:lnSpc>
                          <a:spcPct val="90000"/>
                        </a:lnSpc>
                        <a:spcAft>
                          <a:spcPts val="0"/>
                        </a:spcAft>
                      </a:pPr>
                      <a:r>
                        <a:rPr lang="ru-RU" dirty="0"/>
                        <a:t>131</a:t>
                      </a:r>
                    </a:p>
                  </a:txBody>
                  <a:tcPr marL="9149" marR="9149" marT="18625" marB="18625"/>
                </a:tc>
                <a:tc>
                  <a:txBody>
                    <a:bodyPr/>
                    <a:lstStyle/>
                    <a:p>
                      <a:pPr indent="252095" algn="ctr">
                        <a:lnSpc>
                          <a:spcPct val="90000"/>
                        </a:lnSpc>
                        <a:spcAft>
                          <a:spcPts val="0"/>
                        </a:spcAft>
                      </a:pPr>
                      <a:r>
                        <a:rPr lang="ru-RU" dirty="0"/>
                        <a:t>668</a:t>
                      </a:r>
                    </a:p>
                  </a:txBody>
                  <a:tcPr marL="9149" marR="9149" marT="18625" marB="18625" anchor="b"/>
                </a:tc>
                <a:extLst>
                  <a:ext uri="{0D108BD9-81ED-4DB2-BD59-A6C34878D82A}">
                    <a16:rowId xmlns:a16="http://schemas.microsoft.com/office/drawing/2014/main" val="1147130919"/>
                  </a:ext>
                </a:extLst>
              </a:tr>
              <a:tr h="297574">
                <a:tc>
                  <a:txBody>
                    <a:bodyPr/>
                    <a:lstStyle/>
                    <a:p>
                      <a:pPr indent="252095" algn="l">
                        <a:lnSpc>
                          <a:spcPct val="90000"/>
                        </a:lnSpc>
                        <a:spcAft>
                          <a:spcPts val="0"/>
                        </a:spcAft>
                      </a:pPr>
                      <a:r>
                        <a:rPr lang="ru-RU" dirty="0"/>
                        <a:t>Испания</a:t>
                      </a:r>
                    </a:p>
                  </a:txBody>
                  <a:tcPr marL="9149" marR="9149" marT="18625" marB="18625"/>
                </a:tc>
                <a:tc>
                  <a:txBody>
                    <a:bodyPr/>
                    <a:lstStyle/>
                    <a:p>
                      <a:pPr indent="252095" algn="ctr">
                        <a:lnSpc>
                          <a:spcPct val="90000"/>
                        </a:lnSpc>
                        <a:spcAft>
                          <a:spcPts val="0"/>
                        </a:spcAft>
                      </a:pPr>
                      <a:r>
                        <a:rPr lang="ru-RU" dirty="0"/>
                        <a:t>47.2</a:t>
                      </a:r>
                    </a:p>
                  </a:txBody>
                  <a:tcPr marL="9149" marR="9149" marT="18625" marB="18625" anchor="b"/>
                </a:tc>
                <a:tc>
                  <a:txBody>
                    <a:bodyPr/>
                    <a:lstStyle/>
                    <a:p>
                      <a:pPr indent="252095" algn="ctr">
                        <a:lnSpc>
                          <a:spcPct val="90000"/>
                        </a:lnSpc>
                        <a:spcAft>
                          <a:spcPts val="0"/>
                        </a:spcAft>
                      </a:pPr>
                      <a:r>
                        <a:rPr lang="ru-RU" dirty="0"/>
                        <a:t>214</a:t>
                      </a:r>
                    </a:p>
                  </a:txBody>
                  <a:tcPr marL="9149" marR="9149" marT="18625" marB="18625" anchor="b"/>
                </a:tc>
                <a:tc>
                  <a:txBody>
                    <a:bodyPr/>
                    <a:lstStyle/>
                    <a:p>
                      <a:pPr indent="252095" algn="ctr">
                        <a:lnSpc>
                          <a:spcPct val="90000"/>
                        </a:lnSpc>
                        <a:spcAft>
                          <a:spcPts val="0"/>
                        </a:spcAft>
                      </a:pPr>
                      <a:r>
                        <a:rPr lang="ru-RU" dirty="0"/>
                        <a:t>228</a:t>
                      </a:r>
                    </a:p>
                  </a:txBody>
                  <a:tcPr marL="9149" marR="9149" marT="18625" marB="18625"/>
                </a:tc>
                <a:tc>
                  <a:txBody>
                    <a:bodyPr/>
                    <a:lstStyle/>
                    <a:p>
                      <a:pPr indent="252095" algn="ctr">
                        <a:lnSpc>
                          <a:spcPct val="90000"/>
                        </a:lnSpc>
                        <a:spcAft>
                          <a:spcPts val="0"/>
                        </a:spcAft>
                      </a:pPr>
                      <a:r>
                        <a:rPr lang="ru-RU" dirty="0"/>
                        <a:t>535</a:t>
                      </a:r>
                    </a:p>
                  </a:txBody>
                  <a:tcPr marL="9149" marR="9149" marT="18625" marB="18625" anchor="b"/>
                </a:tc>
                <a:extLst>
                  <a:ext uri="{0D108BD9-81ED-4DB2-BD59-A6C34878D82A}">
                    <a16:rowId xmlns:a16="http://schemas.microsoft.com/office/drawing/2014/main" val="2254598948"/>
                  </a:ext>
                </a:extLst>
              </a:tr>
              <a:tr h="297574">
                <a:tc>
                  <a:txBody>
                    <a:bodyPr/>
                    <a:lstStyle/>
                    <a:p>
                      <a:pPr indent="252095" algn="l">
                        <a:lnSpc>
                          <a:spcPct val="90000"/>
                        </a:lnSpc>
                        <a:spcAft>
                          <a:spcPts val="0"/>
                        </a:spcAft>
                      </a:pPr>
                      <a:r>
                        <a:rPr lang="ru-RU" dirty="0"/>
                        <a:t>Индия</a:t>
                      </a:r>
                    </a:p>
                  </a:txBody>
                  <a:tcPr marL="9149" marR="9149" marT="18625" marB="18625"/>
                </a:tc>
                <a:tc>
                  <a:txBody>
                    <a:bodyPr/>
                    <a:lstStyle/>
                    <a:p>
                      <a:pPr indent="252095" algn="ctr">
                        <a:lnSpc>
                          <a:spcPct val="90000"/>
                        </a:lnSpc>
                        <a:spcAft>
                          <a:spcPts val="0"/>
                        </a:spcAft>
                      </a:pPr>
                      <a:r>
                        <a:rPr lang="ru-RU" dirty="0"/>
                        <a:t>1140.0</a:t>
                      </a:r>
                    </a:p>
                  </a:txBody>
                  <a:tcPr marL="9149" marR="9149" marT="18625" marB="18625" anchor="b"/>
                </a:tc>
                <a:tc>
                  <a:txBody>
                    <a:bodyPr/>
                    <a:lstStyle/>
                    <a:p>
                      <a:pPr indent="252095" algn="ctr">
                        <a:lnSpc>
                          <a:spcPct val="90000"/>
                        </a:lnSpc>
                        <a:spcAft>
                          <a:spcPts val="0"/>
                        </a:spcAft>
                      </a:pPr>
                      <a:r>
                        <a:rPr lang="ru-RU" dirty="0"/>
                        <a:t>198</a:t>
                      </a:r>
                    </a:p>
                  </a:txBody>
                  <a:tcPr marL="9149" marR="9149" marT="18625" marB="18625" anchor="b"/>
                </a:tc>
                <a:tc>
                  <a:txBody>
                    <a:bodyPr/>
                    <a:lstStyle/>
                    <a:p>
                      <a:pPr indent="252095" algn="ctr">
                        <a:lnSpc>
                          <a:spcPct val="90000"/>
                        </a:lnSpc>
                        <a:spcAft>
                          <a:spcPts val="0"/>
                        </a:spcAft>
                      </a:pPr>
                      <a:r>
                        <a:rPr lang="ru-RU" dirty="0"/>
                        <a:t>2300</a:t>
                      </a:r>
                    </a:p>
                  </a:txBody>
                  <a:tcPr marL="9149" marR="9149" marT="18625" marB="18625"/>
                </a:tc>
                <a:tc>
                  <a:txBody>
                    <a:bodyPr/>
                    <a:lstStyle/>
                    <a:p>
                      <a:pPr indent="252095" algn="ctr">
                        <a:lnSpc>
                          <a:spcPct val="90000"/>
                        </a:lnSpc>
                        <a:spcAft>
                          <a:spcPts val="0"/>
                        </a:spcAft>
                      </a:pPr>
                      <a:r>
                        <a:rPr lang="ru-RU" dirty="0"/>
                        <a:t>495</a:t>
                      </a:r>
                    </a:p>
                  </a:txBody>
                  <a:tcPr marL="9149" marR="9149" marT="18625" marB="18625" anchor="b"/>
                </a:tc>
                <a:extLst>
                  <a:ext uri="{0D108BD9-81ED-4DB2-BD59-A6C34878D82A}">
                    <a16:rowId xmlns:a16="http://schemas.microsoft.com/office/drawing/2014/main" val="2491601730"/>
                  </a:ext>
                </a:extLst>
              </a:tr>
              <a:tr h="297574">
                <a:tc>
                  <a:txBody>
                    <a:bodyPr/>
                    <a:lstStyle/>
                    <a:p>
                      <a:pPr indent="252095" algn="l">
                        <a:lnSpc>
                          <a:spcPct val="90000"/>
                        </a:lnSpc>
                        <a:spcAft>
                          <a:spcPts val="0"/>
                        </a:spcAft>
                      </a:pPr>
                      <a:r>
                        <a:rPr lang="ru-RU" dirty="0"/>
                        <a:t>Турция</a:t>
                      </a:r>
                    </a:p>
                  </a:txBody>
                  <a:tcPr marL="9149" marR="9149" marT="18625" marB="18625"/>
                </a:tc>
                <a:tc>
                  <a:txBody>
                    <a:bodyPr/>
                    <a:lstStyle/>
                    <a:p>
                      <a:pPr indent="252095" algn="ctr">
                        <a:lnSpc>
                          <a:spcPct val="90000"/>
                        </a:lnSpc>
                        <a:spcAft>
                          <a:spcPts val="0"/>
                        </a:spcAft>
                      </a:pPr>
                      <a:r>
                        <a:rPr lang="ru-RU" dirty="0"/>
                        <a:t>76.2</a:t>
                      </a:r>
                    </a:p>
                  </a:txBody>
                  <a:tcPr marL="9149" marR="9149" marT="18625" marB="18625" anchor="b"/>
                </a:tc>
                <a:tc>
                  <a:txBody>
                    <a:bodyPr/>
                    <a:lstStyle/>
                    <a:p>
                      <a:pPr indent="252095" algn="ctr">
                        <a:lnSpc>
                          <a:spcPct val="90000"/>
                        </a:lnSpc>
                        <a:spcAft>
                          <a:spcPts val="0"/>
                        </a:spcAft>
                      </a:pPr>
                      <a:r>
                        <a:rPr lang="ru-RU" dirty="0"/>
                        <a:t>172</a:t>
                      </a:r>
                    </a:p>
                  </a:txBody>
                  <a:tcPr marL="9149" marR="9149" marT="18625" marB="18625" anchor="b"/>
                </a:tc>
                <a:tc>
                  <a:txBody>
                    <a:bodyPr/>
                    <a:lstStyle/>
                    <a:p>
                      <a:pPr indent="252095" algn="ctr">
                        <a:lnSpc>
                          <a:spcPct val="90000"/>
                        </a:lnSpc>
                        <a:spcAft>
                          <a:spcPts val="0"/>
                        </a:spcAft>
                      </a:pPr>
                      <a:r>
                        <a:rPr lang="ru-RU" dirty="0"/>
                        <a:t>540</a:t>
                      </a:r>
                    </a:p>
                  </a:txBody>
                  <a:tcPr marL="9149" marR="9149" marT="18625" marB="18625"/>
                </a:tc>
                <a:tc>
                  <a:txBody>
                    <a:bodyPr/>
                    <a:lstStyle/>
                    <a:p>
                      <a:pPr indent="252095" algn="ctr">
                        <a:lnSpc>
                          <a:spcPct val="90000"/>
                        </a:lnSpc>
                        <a:spcAft>
                          <a:spcPts val="0"/>
                        </a:spcAft>
                      </a:pPr>
                      <a:r>
                        <a:rPr lang="ru-RU" dirty="0"/>
                        <a:t>430</a:t>
                      </a:r>
                    </a:p>
                  </a:txBody>
                  <a:tcPr marL="9149" marR="9149" marT="18625" marB="18625" anchor="b"/>
                </a:tc>
                <a:extLst>
                  <a:ext uri="{0D108BD9-81ED-4DB2-BD59-A6C34878D82A}">
                    <a16:rowId xmlns:a16="http://schemas.microsoft.com/office/drawing/2014/main" val="3641668410"/>
                  </a:ext>
                </a:extLst>
              </a:tr>
              <a:tr h="297574">
                <a:tc>
                  <a:txBody>
                    <a:bodyPr/>
                    <a:lstStyle/>
                    <a:p>
                      <a:pPr indent="252095" algn="l">
                        <a:lnSpc>
                          <a:spcPct val="90000"/>
                        </a:lnSpc>
                        <a:spcAft>
                          <a:spcPts val="0"/>
                        </a:spcAft>
                      </a:pPr>
                      <a:r>
                        <a:rPr lang="ru-RU" dirty="0"/>
                        <a:t>Австралия</a:t>
                      </a:r>
                    </a:p>
                  </a:txBody>
                  <a:tcPr marL="9149" marR="9149" marT="18625" marB="18625"/>
                </a:tc>
                <a:tc>
                  <a:txBody>
                    <a:bodyPr/>
                    <a:lstStyle/>
                    <a:p>
                      <a:pPr indent="252095" algn="ctr">
                        <a:lnSpc>
                          <a:spcPct val="90000"/>
                        </a:lnSpc>
                        <a:spcAft>
                          <a:spcPts val="0"/>
                        </a:spcAft>
                      </a:pPr>
                      <a:r>
                        <a:rPr lang="ru-RU" dirty="0"/>
                        <a:t>23.3</a:t>
                      </a:r>
                    </a:p>
                  </a:txBody>
                  <a:tcPr marL="9149" marR="9149" marT="18625" marB="18625" anchor="ctr"/>
                </a:tc>
                <a:tc>
                  <a:txBody>
                    <a:bodyPr/>
                    <a:lstStyle/>
                    <a:p>
                      <a:pPr indent="252095" algn="ctr">
                        <a:lnSpc>
                          <a:spcPct val="90000"/>
                        </a:lnSpc>
                        <a:spcAft>
                          <a:spcPts val="0"/>
                        </a:spcAft>
                      </a:pPr>
                      <a:r>
                        <a:rPr lang="ru-RU" dirty="0"/>
                        <a:t>1</a:t>
                      </a:r>
                      <a:r>
                        <a:rPr lang="en-US" dirty="0"/>
                        <a:t>3</a:t>
                      </a:r>
                      <a:r>
                        <a:rPr lang="ru-RU" dirty="0"/>
                        <a:t>6</a:t>
                      </a:r>
                    </a:p>
                  </a:txBody>
                  <a:tcPr marL="9149" marR="9149" marT="18625" marB="18625" anchor="ctr"/>
                </a:tc>
                <a:tc>
                  <a:txBody>
                    <a:bodyPr/>
                    <a:lstStyle/>
                    <a:p>
                      <a:pPr indent="252095" algn="ctr">
                        <a:lnSpc>
                          <a:spcPct val="90000"/>
                        </a:lnSpc>
                        <a:spcAft>
                          <a:spcPts val="0"/>
                        </a:spcAft>
                      </a:pPr>
                      <a:r>
                        <a:rPr lang="ru-RU" dirty="0"/>
                        <a:t>170</a:t>
                      </a:r>
                    </a:p>
                  </a:txBody>
                  <a:tcPr marL="9149" marR="9149" marT="18625" marB="18625" anchor="ctr"/>
                </a:tc>
                <a:tc>
                  <a:txBody>
                    <a:bodyPr/>
                    <a:lstStyle/>
                    <a:p>
                      <a:pPr indent="252095" algn="ctr">
                        <a:lnSpc>
                          <a:spcPct val="90000"/>
                        </a:lnSpc>
                        <a:spcAft>
                          <a:spcPts val="0"/>
                        </a:spcAft>
                      </a:pPr>
                      <a:r>
                        <a:rPr lang="ru-RU" dirty="0"/>
                        <a:t>340</a:t>
                      </a:r>
                    </a:p>
                  </a:txBody>
                  <a:tcPr marL="9149" marR="9149" marT="18625" marB="18625" anchor="ctr"/>
                </a:tc>
                <a:extLst>
                  <a:ext uri="{0D108BD9-81ED-4DB2-BD59-A6C34878D82A}">
                    <a16:rowId xmlns:a16="http://schemas.microsoft.com/office/drawing/2014/main" val="1280988195"/>
                  </a:ext>
                </a:extLst>
              </a:tr>
              <a:tr h="297574">
                <a:tc>
                  <a:txBody>
                    <a:bodyPr/>
                    <a:lstStyle/>
                    <a:p>
                      <a:pPr indent="252095" algn="l">
                        <a:lnSpc>
                          <a:spcPct val="90000"/>
                        </a:lnSpc>
                        <a:spcAft>
                          <a:spcPts val="0"/>
                        </a:spcAft>
                      </a:pPr>
                      <a:r>
                        <a:rPr lang="ru-RU" dirty="0"/>
                        <a:t>Россия</a:t>
                      </a:r>
                    </a:p>
                  </a:txBody>
                  <a:tcPr marL="9149" marR="9149" marT="18625" marB="18625"/>
                </a:tc>
                <a:tc>
                  <a:txBody>
                    <a:bodyPr/>
                    <a:lstStyle/>
                    <a:p>
                      <a:pPr indent="252095" algn="ctr">
                        <a:lnSpc>
                          <a:spcPct val="90000"/>
                        </a:lnSpc>
                        <a:spcAft>
                          <a:spcPts val="0"/>
                        </a:spcAft>
                      </a:pPr>
                      <a:r>
                        <a:rPr lang="ru-RU" dirty="0"/>
                        <a:t>140.0</a:t>
                      </a:r>
                    </a:p>
                  </a:txBody>
                  <a:tcPr marL="9149" marR="9149" marT="18625" marB="18625" anchor="b"/>
                </a:tc>
                <a:tc>
                  <a:txBody>
                    <a:bodyPr/>
                    <a:lstStyle/>
                    <a:p>
                      <a:pPr indent="252095" algn="ctr">
                        <a:lnSpc>
                          <a:spcPct val="90000"/>
                        </a:lnSpc>
                        <a:spcAft>
                          <a:spcPts val="0"/>
                        </a:spcAft>
                      </a:pPr>
                      <a:r>
                        <a:rPr lang="ru-RU" dirty="0"/>
                        <a:t>218</a:t>
                      </a:r>
                    </a:p>
                  </a:txBody>
                  <a:tcPr marL="9149" marR="9149" marT="18625" marB="18625" anchor="b"/>
                </a:tc>
                <a:tc>
                  <a:txBody>
                    <a:bodyPr/>
                    <a:lstStyle/>
                    <a:p>
                      <a:pPr indent="252095" algn="ctr">
                        <a:lnSpc>
                          <a:spcPct val="90000"/>
                        </a:lnSpc>
                        <a:spcAft>
                          <a:spcPts val="0"/>
                        </a:spcAft>
                      </a:pPr>
                      <a:r>
                        <a:rPr lang="ru-RU" dirty="0"/>
                        <a:t>1120</a:t>
                      </a:r>
                    </a:p>
                  </a:txBody>
                  <a:tcPr marL="9149" marR="9149" marT="18625" marB="18625"/>
                </a:tc>
                <a:tc>
                  <a:txBody>
                    <a:bodyPr/>
                    <a:lstStyle/>
                    <a:p>
                      <a:pPr indent="252095" algn="ctr">
                        <a:lnSpc>
                          <a:spcPct val="90000"/>
                        </a:lnSpc>
                        <a:spcAft>
                          <a:spcPts val="0"/>
                        </a:spcAft>
                      </a:pPr>
                      <a:r>
                        <a:rPr lang="ru-RU" dirty="0"/>
                        <a:t>640</a:t>
                      </a:r>
                    </a:p>
                  </a:txBody>
                  <a:tcPr marL="9149" marR="9149" marT="18625" marB="18625" anchor="b"/>
                </a:tc>
                <a:extLst>
                  <a:ext uri="{0D108BD9-81ED-4DB2-BD59-A6C34878D82A}">
                    <a16:rowId xmlns:a16="http://schemas.microsoft.com/office/drawing/2014/main" val="342236534"/>
                  </a:ext>
                </a:extLst>
              </a:tr>
              <a:tr h="483118">
                <a:tc>
                  <a:txBody>
                    <a:bodyPr/>
                    <a:lstStyle/>
                    <a:p>
                      <a:pPr indent="252095" algn="l">
                        <a:lnSpc>
                          <a:spcPct val="90000"/>
                        </a:lnSpc>
                        <a:spcAft>
                          <a:spcPts val="0"/>
                        </a:spcAft>
                      </a:pPr>
                      <a:r>
                        <a:rPr lang="ru-RU" dirty="0"/>
                        <a:t>Нидерланды</a:t>
                      </a:r>
                    </a:p>
                  </a:txBody>
                  <a:tcPr marL="9149" marR="9149" marT="18625" marB="18625"/>
                </a:tc>
                <a:tc>
                  <a:txBody>
                    <a:bodyPr/>
                    <a:lstStyle/>
                    <a:p>
                      <a:pPr indent="252095" algn="ctr">
                        <a:lnSpc>
                          <a:spcPct val="90000"/>
                        </a:lnSpc>
                        <a:spcAft>
                          <a:spcPts val="0"/>
                        </a:spcAft>
                      </a:pPr>
                      <a:r>
                        <a:rPr lang="ru-RU" dirty="0"/>
                        <a:t>16.8</a:t>
                      </a:r>
                    </a:p>
                  </a:txBody>
                  <a:tcPr marL="9149" marR="9149" marT="18625" marB="18625" anchor="b"/>
                </a:tc>
                <a:tc>
                  <a:txBody>
                    <a:bodyPr/>
                    <a:lstStyle/>
                    <a:p>
                      <a:pPr indent="252095" algn="ctr">
                        <a:lnSpc>
                          <a:spcPct val="90000"/>
                        </a:lnSpc>
                        <a:spcAft>
                          <a:spcPts val="0"/>
                        </a:spcAft>
                      </a:pPr>
                      <a:r>
                        <a:rPr lang="en-US" dirty="0"/>
                        <a:t>12</a:t>
                      </a:r>
                      <a:r>
                        <a:rPr lang="ru-RU" dirty="0"/>
                        <a:t>6</a:t>
                      </a:r>
                    </a:p>
                  </a:txBody>
                  <a:tcPr marL="9149" marR="9149" marT="18625" marB="18625" anchor="b"/>
                </a:tc>
                <a:tc>
                  <a:txBody>
                    <a:bodyPr/>
                    <a:lstStyle/>
                    <a:p>
                      <a:pPr indent="252095" algn="ctr">
                        <a:lnSpc>
                          <a:spcPct val="90000"/>
                        </a:lnSpc>
                        <a:spcAft>
                          <a:spcPts val="0"/>
                        </a:spcAft>
                      </a:pPr>
                      <a:r>
                        <a:rPr lang="ru-RU" dirty="0"/>
                        <a:t>131</a:t>
                      </a:r>
                    </a:p>
                  </a:txBody>
                  <a:tcPr marL="9149" marR="9149" marT="18625" marB="18625"/>
                </a:tc>
                <a:tc>
                  <a:txBody>
                    <a:bodyPr/>
                    <a:lstStyle/>
                    <a:p>
                      <a:pPr indent="252095" algn="ctr">
                        <a:lnSpc>
                          <a:spcPct val="90000"/>
                        </a:lnSpc>
                        <a:spcAft>
                          <a:spcPts val="0"/>
                        </a:spcAft>
                      </a:pPr>
                      <a:r>
                        <a:rPr lang="ru-RU" dirty="0"/>
                        <a:t>315</a:t>
                      </a:r>
                    </a:p>
                  </a:txBody>
                  <a:tcPr marL="9149" marR="9149" marT="18625" marB="18625" anchor="b"/>
                </a:tc>
                <a:extLst>
                  <a:ext uri="{0D108BD9-81ED-4DB2-BD59-A6C34878D82A}">
                    <a16:rowId xmlns:a16="http://schemas.microsoft.com/office/drawing/2014/main" val="3970606690"/>
                  </a:ext>
                </a:extLst>
              </a:tr>
              <a:tr h="297574">
                <a:tc>
                  <a:txBody>
                    <a:bodyPr/>
                    <a:lstStyle/>
                    <a:p>
                      <a:pPr indent="252095" algn="l">
                        <a:lnSpc>
                          <a:spcPct val="90000"/>
                        </a:lnSpc>
                        <a:spcAft>
                          <a:spcPts val="0"/>
                        </a:spcAft>
                      </a:pPr>
                      <a:r>
                        <a:rPr lang="ru-RU" dirty="0" err="1"/>
                        <a:t>Респ</a:t>
                      </a:r>
                      <a:r>
                        <a:rPr lang="ru-RU" dirty="0"/>
                        <a:t>. Корея</a:t>
                      </a:r>
                    </a:p>
                  </a:txBody>
                  <a:tcPr marL="9149" marR="9149" marT="18625" marB="18625"/>
                </a:tc>
                <a:tc>
                  <a:txBody>
                    <a:bodyPr/>
                    <a:lstStyle/>
                    <a:p>
                      <a:pPr indent="252095" algn="ctr">
                        <a:lnSpc>
                          <a:spcPct val="90000"/>
                        </a:lnSpc>
                        <a:spcAft>
                          <a:spcPts val="0"/>
                        </a:spcAft>
                      </a:pPr>
                      <a:r>
                        <a:rPr lang="ru-RU" dirty="0"/>
                        <a:t>48.7</a:t>
                      </a:r>
                    </a:p>
                  </a:txBody>
                  <a:tcPr marL="9149" marR="9149" marT="18625" marB="18625" anchor="ctr"/>
                </a:tc>
                <a:tc>
                  <a:txBody>
                    <a:bodyPr/>
                    <a:lstStyle/>
                    <a:p>
                      <a:pPr indent="252095" algn="ctr">
                        <a:lnSpc>
                          <a:spcPct val="90000"/>
                        </a:lnSpc>
                        <a:spcAft>
                          <a:spcPts val="0"/>
                        </a:spcAft>
                      </a:pPr>
                      <a:r>
                        <a:rPr lang="en-US" dirty="0"/>
                        <a:t>12</a:t>
                      </a:r>
                      <a:r>
                        <a:rPr lang="ru-RU" dirty="0"/>
                        <a:t>2</a:t>
                      </a:r>
                    </a:p>
                  </a:txBody>
                  <a:tcPr marL="9149" marR="9149" marT="18625" marB="18625" anchor="ctr"/>
                </a:tc>
                <a:tc>
                  <a:txBody>
                    <a:bodyPr/>
                    <a:lstStyle/>
                    <a:p>
                      <a:pPr indent="252095" algn="ctr">
                        <a:lnSpc>
                          <a:spcPct val="90000"/>
                        </a:lnSpc>
                        <a:spcAft>
                          <a:spcPts val="0"/>
                        </a:spcAft>
                      </a:pPr>
                      <a:r>
                        <a:rPr lang="ru-RU" dirty="0"/>
                        <a:t>402</a:t>
                      </a:r>
                    </a:p>
                  </a:txBody>
                  <a:tcPr marL="9149" marR="9149" marT="18625" marB="18625" anchor="ctr"/>
                </a:tc>
                <a:tc>
                  <a:txBody>
                    <a:bodyPr/>
                    <a:lstStyle/>
                    <a:p>
                      <a:pPr indent="252095" algn="ctr">
                        <a:lnSpc>
                          <a:spcPct val="90000"/>
                        </a:lnSpc>
                        <a:spcAft>
                          <a:spcPts val="0"/>
                        </a:spcAft>
                      </a:pPr>
                      <a:r>
                        <a:rPr lang="ru-RU" dirty="0"/>
                        <a:t>305</a:t>
                      </a:r>
                    </a:p>
                  </a:txBody>
                  <a:tcPr marL="9149" marR="9149" marT="18625" marB="18625" anchor="ctr"/>
                </a:tc>
                <a:extLst>
                  <a:ext uri="{0D108BD9-81ED-4DB2-BD59-A6C34878D82A}">
                    <a16:rowId xmlns:a16="http://schemas.microsoft.com/office/drawing/2014/main" val="43714079"/>
                  </a:ext>
                </a:extLst>
              </a:tr>
              <a:tr h="297574">
                <a:tc>
                  <a:txBody>
                    <a:bodyPr/>
                    <a:lstStyle/>
                    <a:p>
                      <a:pPr indent="252095" algn="l">
                        <a:lnSpc>
                          <a:spcPct val="90000"/>
                        </a:lnSpc>
                        <a:spcAft>
                          <a:spcPts val="0"/>
                        </a:spcAft>
                      </a:pPr>
                      <a:r>
                        <a:rPr lang="ru-RU" dirty="0"/>
                        <a:t>Польша</a:t>
                      </a:r>
                    </a:p>
                  </a:txBody>
                  <a:tcPr marL="9149" marR="9149" marT="18625" marB="18625"/>
                </a:tc>
                <a:tc>
                  <a:txBody>
                    <a:bodyPr/>
                    <a:lstStyle/>
                    <a:p>
                      <a:pPr indent="252095" algn="ctr">
                        <a:lnSpc>
                          <a:spcPct val="90000"/>
                        </a:lnSpc>
                        <a:spcAft>
                          <a:spcPts val="0"/>
                        </a:spcAft>
                      </a:pPr>
                      <a:r>
                        <a:rPr lang="ru-RU" dirty="0"/>
                        <a:t>38.</a:t>
                      </a:r>
                      <a:r>
                        <a:rPr lang="en-US" dirty="0"/>
                        <a:t>2</a:t>
                      </a:r>
                      <a:endParaRPr lang="ru-RU" dirty="0"/>
                    </a:p>
                  </a:txBody>
                  <a:tcPr marL="9149" marR="9149" marT="18625" marB="18625" anchor="b"/>
                </a:tc>
                <a:tc>
                  <a:txBody>
                    <a:bodyPr/>
                    <a:lstStyle/>
                    <a:p>
                      <a:pPr indent="252095" algn="ctr">
                        <a:lnSpc>
                          <a:spcPct val="90000"/>
                        </a:lnSpc>
                        <a:spcAft>
                          <a:spcPts val="0"/>
                        </a:spcAft>
                      </a:pPr>
                      <a:r>
                        <a:rPr lang="ru-RU" dirty="0"/>
                        <a:t>142</a:t>
                      </a:r>
                    </a:p>
                  </a:txBody>
                  <a:tcPr marL="9149" marR="9149" marT="18625" marB="18625" anchor="b"/>
                </a:tc>
                <a:tc>
                  <a:txBody>
                    <a:bodyPr/>
                    <a:lstStyle/>
                    <a:p>
                      <a:pPr indent="252095" algn="ctr">
                        <a:lnSpc>
                          <a:spcPct val="90000"/>
                        </a:lnSpc>
                        <a:spcAft>
                          <a:spcPts val="0"/>
                        </a:spcAft>
                      </a:pPr>
                      <a:r>
                        <a:rPr lang="en-US" dirty="0"/>
                        <a:t>341</a:t>
                      </a:r>
                      <a:endParaRPr lang="ru-RU" dirty="0"/>
                    </a:p>
                  </a:txBody>
                  <a:tcPr marL="9149" marR="9149" marT="18625" marB="18625"/>
                </a:tc>
                <a:tc>
                  <a:txBody>
                    <a:bodyPr/>
                    <a:lstStyle/>
                    <a:p>
                      <a:pPr indent="252095" algn="ctr">
                        <a:lnSpc>
                          <a:spcPct val="90000"/>
                        </a:lnSpc>
                        <a:spcAft>
                          <a:spcPts val="0"/>
                        </a:spcAft>
                      </a:pPr>
                      <a:r>
                        <a:rPr lang="ru-RU" dirty="0"/>
                        <a:t>355</a:t>
                      </a:r>
                    </a:p>
                  </a:txBody>
                  <a:tcPr marL="9149" marR="9149" marT="18625" marB="18625" anchor="b"/>
                </a:tc>
                <a:extLst>
                  <a:ext uri="{0D108BD9-81ED-4DB2-BD59-A6C34878D82A}">
                    <a16:rowId xmlns:a16="http://schemas.microsoft.com/office/drawing/2014/main" val="635820179"/>
                  </a:ext>
                </a:extLst>
              </a:tr>
              <a:tr h="297574">
                <a:tc>
                  <a:txBody>
                    <a:bodyPr/>
                    <a:lstStyle/>
                    <a:p>
                      <a:pPr indent="252095" algn="ctr">
                        <a:lnSpc>
                          <a:spcPct val="90000"/>
                        </a:lnSpc>
                        <a:spcAft>
                          <a:spcPts val="0"/>
                        </a:spcAft>
                      </a:pPr>
                      <a:r>
                        <a:rPr lang="ru-RU" dirty="0"/>
                        <a:t>Всего</a:t>
                      </a:r>
                    </a:p>
                  </a:txBody>
                  <a:tcPr marL="9149" marR="9149" marT="18625" marB="18625"/>
                </a:tc>
                <a:tc>
                  <a:txBody>
                    <a:bodyPr/>
                    <a:lstStyle/>
                    <a:p>
                      <a:pPr indent="252095" algn="ctr">
                        <a:lnSpc>
                          <a:spcPct val="90000"/>
                        </a:lnSpc>
                        <a:spcAft>
                          <a:spcPts val="0"/>
                        </a:spcAft>
                      </a:pPr>
                      <a:endParaRPr lang="ru-RU" dirty="0"/>
                    </a:p>
                  </a:txBody>
                  <a:tcPr marL="9149" marR="9149" marT="18625" marB="18625" anchor="b"/>
                </a:tc>
                <a:tc>
                  <a:txBody>
                    <a:bodyPr/>
                    <a:lstStyle/>
                    <a:p>
                      <a:pPr indent="252095" algn="ctr">
                        <a:lnSpc>
                          <a:spcPct val="90000"/>
                        </a:lnSpc>
                        <a:spcAft>
                          <a:spcPts val="0"/>
                        </a:spcAft>
                      </a:pPr>
                      <a:r>
                        <a:rPr lang="ru-RU" dirty="0"/>
                        <a:t>~9257</a:t>
                      </a:r>
                    </a:p>
                  </a:txBody>
                  <a:tcPr marL="9149" marR="9149" marT="18625" marB="18625" anchor="b"/>
                </a:tc>
                <a:tc>
                  <a:txBody>
                    <a:bodyPr/>
                    <a:lstStyle/>
                    <a:p>
                      <a:pPr indent="252095" algn="ctr">
                        <a:lnSpc>
                          <a:spcPct val="90000"/>
                        </a:lnSpc>
                        <a:spcAft>
                          <a:spcPts val="0"/>
                        </a:spcAft>
                      </a:pPr>
                      <a:endParaRPr lang="ru-RU" dirty="0"/>
                    </a:p>
                  </a:txBody>
                  <a:tcPr marL="9149" marR="9149" marT="18625" marB="18625"/>
                </a:tc>
                <a:tc>
                  <a:txBody>
                    <a:bodyPr/>
                    <a:lstStyle/>
                    <a:p>
                      <a:pPr indent="252095" algn="ctr">
                        <a:lnSpc>
                          <a:spcPct val="90000"/>
                        </a:lnSpc>
                        <a:spcAft>
                          <a:spcPts val="0"/>
                        </a:spcAft>
                      </a:pPr>
                      <a:r>
                        <a:rPr lang="ru-RU" dirty="0"/>
                        <a:t>23308</a:t>
                      </a:r>
                    </a:p>
                  </a:txBody>
                  <a:tcPr marL="9149" marR="9149" marT="18625" marB="18625" anchor="b"/>
                </a:tc>
                <a:extLst>
                  <a:ext uri="{0D108BD9-81ED-4DB2-BD59-A6C34878D82A}">
                    <a16:rowId xmlns:a16="http://schemas.microsoft.com/office/drawing/2014/main" val="2322322407"/>
                  </a:ext>
                </a:extLst>
              </a:tr>
            </a:tbl>
          </a:graphicData>
        </a:graphic>
      </p:graphicFrame>
    </p:spTree>
    <p:extLst>
      <p:ext uri="{BB962C8B-B14F-4D97-AF65-F5344CB8AC3E}">
        <p14:creationId xmlns:p14="http://schemas.microsoft.com/office/powerpoint/2010/main" val="41514801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Объект 2">
            <a:extLst>
              <a:ext uri="{FF2B5EF4-FFF2-40B4-BE49-F238E27FC236}">
                <a16:creationId xmlns:a16="http://schemas.microsoft.com/office/drawing/2014/main" id="{A2A311BF-3500-4FAD-9561-C146703A48C5}"/>
              </a:ext>
            </a:extLst>
          </p:cNvPr>
          <p:cNvSpPr txBox="1">
            <a:spLocks/>
          </p:cNvSpPr>
          <p:nvPr/>
        </p:nvSpPr>
        <p:spPr>
          <a:xfrm>
            <a:off x="457200" y="1268760"/>
            <a:ext cx="8435280" cy="46355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5750" indent="-285750" fontAlgn="auto">
              <a:spcAft>
                <a:spcPts val="0"/>
              </a:spcAft>
              <a:buClr>
                <a:schemeClr val="accent1"/>
              </a:buClr>
              <a:buNone/>
              <a:defRPr/>
            </a:pPr>
            <a:endParaRPr lang="ru-RU" altLang="ru-RU" sz="2000" dirty="0">
              <a:solidFill>
                <a:srgbClr val="0070C0"/>
              </a:solidFill>
              <a:latin typeface="Arial" panose="020B0604020202020204" pitchFamily="34" charset="0"/>
              <a:cs typeface="Arial" panose="020B0604020202020204" pitchFamily="34" charset="0"/>
            </a:endParaRPr>
          </a:p>
        </p:txBody>
      </p:sp>
      <p:sp>
        <p:nvSpPr>
          <p:cNvPr id="7" name="object 2"/>
          <p:cNvSpPr txBox="1">
            <a:spLocks noChangeArrowheads="1"/>
          </p:cNvSpPr>
          <p:nvPr/>
        </p:nvSpPr>
        <p:spPr bwMode="auto">
          <a:xfrm>
            <a:off x="545852" y="332656"/>
            <a:ext cx="7914580" cy="443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2700" rIns="0" bIns="0">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ts val="100"/>
              </a:spcBef>
            </a:pPr>
            <a:r>
              <a:rPr lang="ru-RU" sz="2800" dirty="0">
                <a:solidFill>
                  <a:srgbClr val="FFFF00"/>
                </a:solidFill>
              </a:rPr>
              <a:t>Российское медико-физическое общество</a:t>
            </a:r>
            <a:endParaRPr lang="ru-RU" altLang="ru-RU" sz="2800" dirty="0">
              <a:solidFill>
                <a:srgbClr val="FFFF00"/>
              </a:solidFill>
              <a:latin typeface="Arial" panose="020B0604020202020204" pitchFamily="34" charset="0"/>
              <a:cs typeface="Arial" panose="020B0604020202020204" pitchFamily="34" charset="0"/>
            </a:endParaRPr>
          </a:p>
        </p:txBody>
      </p:sp>
      <p:sp>
        <p:nvSpPr>
          <p:cNvPr id="2" name="Прямоугольник 1"/>
          <p:cNvSpPr/>
          <p:nvPr/>
        </p:nvSpPr>
        <p:spPr>
          <a:xfrm>
            <a:off x="683568" y="1443841"/>
            <a:ext cx="7992888" cy="2031325"/>
          </a:xfrm>
          <a:prstGeom prst="rect">
            <a:avLst/>
          </a:prstGeom>
        </p:spPr>
        <p:txBody>
          <a:bodyPr wrap="square">
            <a:spAutoFit/>
          </a:bodyPr>
          <a:lstStyle/>
          <a:p>
            <a:pPr indent="252095" algn="just">
              <a:lnSpc>
                <a:spcPct val="90000"/>
              </a:lnSpc>
              <a:spcAft>
                <a:spcPts val="0"/>
              </a:spcAft>
            </a:pPr>
            <a:r>
              <a:rPr lang="ru-RU" sz="2800" b="0" dirty="0"/>
              <a:t>	В России первое медицинско-физическое общество возникло в </a:t>
            </a:r>
            <a:r>
              <a:rPr lang="ru-RU" sz="2800" dirty="0">
                <a:solidFill>
                  <a:srgbClr val="0070C0"/>
                </a:solidFill>
              </a:rPr>
              <a:t>1808 году </a:t>
            </a:r>
            <a:r>
              <a:rPr lang="ru-RU" sz="2800" b="0" dirty="0"/>
              <a:t>в виде «Высочайше утвержденного при Московском Императорском Университете Общества соревнования врачебных и физических наук»</a:t>
            </a:r>
          </a:p>
        </p:txBody>
      </p:sp>
      <p:pic>
        <p:nvPicPr>
          <p:cNvPr id="1026" name="Picture 2" descr="http://dental.historymed.ru/img/forensic_dentistry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6107" y="3475166"/>
            <a:ext cx="1934325" cy="261813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83568" y="3475166"/>
            <a:ext cx="5688632" cy="2954655"/>
          </a:xfrm>
          <a:prstGeom prst="rect">
            <a:avLst/>
          </a:prstGeom>
          <a:noFill/>
        </p:spPr>
        <p:txBody>
          <a:bodyPr wrap="square" rtlCol="0">
            <a:spAutoFit/>
          </a:bodyPr>
          <a:lstStyle/>
          <a:p>
            <a:endParaRPr lang="ru-RU" sz="1800" b="0" dirty="0">
              <a:ea typeface="Calibri" panose="020F0502020204030204" pitchFamily="34" charset="0"/>
            </a:endParaRPr>
          </a:p>
          <a:p>
            <a:r>
              <a:rPr lang="ru-RU" sz="2800" b="0" dirty="0">
                <a:ea typeface="Calibri" panose="020F0502020204030204" pitchFamily="34" charset="0"/>
              </a:rPr>
              <a:t>Его основным организатором и первым председателем стал заслуженный профессор анатомии и хирургии </a:t>
            </a:r>
          </a:p>
          <a:p>
            <a:r>
              <a:rPr lang="ru-RU" sz="2800" i="1" dirty="0">
                <a:ea typeface="Calibri" panose="020F0502020204030204" pitchFamily="34" charset="0"/>
              </a:rPr>
              <a:t>Франц  </a:t>
            </a:r>
            <a:r>
              <a:rPr lang="ru-RU" sz="2800" i="1" dirty="0" err="1">
                <a:ea typeface="Calibri" panose="020F0502020204030204" pitchFamily="34" charset="0"/>
              </a:rPr>
              <a:t>Францевич</a:t>
            </a:r>
            <a:r>
              <a:rPr lang="ru-RU" sz="2800" i="1" dirty="0">
                <a:ea typeface="Calibri" panose="020F0502020204030204" pitchFamily="34" charset="0"/>
              </a:rPr>
              <a:t>  </a:t>
            </a:r>
            <a:r>
              <a:rPr lang="ru-RU" sz="2800" i="1" dirty="0" err="1">
                <a:ea typeface="Calibri" panose="020F0502020204030204" pitchFamily="34" charset="0"/>
              </a:rPr>
              <a:t>Керестури</a:t>
            </a:r>
            <a:r>
              <a:rPr lang="ru-RU" sz="2800" i="1" dirty="0">
                <a:ea typeface="Calibri" panose="020F0502020204030204" pitchFamily="34" charset="0"/>
              </a:rPr>
              <a:t>.</a:t>
            </a:r>
          </a:p>
          <a:p>
            <a:endParaRPr lang="ru-RU" sz="2800" dirty="0"/>
          </a:p>
        </p:txBody>
      </p:sp>
    </p:spTree>
    <p:extLst>
      <p:ext uri="{BB962C8B-B14F-4D97-AF65-F5344CB8AC3E}">
        <p14:creationId xmlns:p14="http://schemas.microsoft.com/office/powerpoint/2010/main" val="139948378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Объект 2">
            <a:extLst>
              <a:ext uri="{FF2B5EF4-FFF2-40B4-BE49-F238E27FC236}">
                <a16:creationId xmlns:a16="http://schemas.microsoft.com/office/drawing/2014/main" id="{A2A311BF-3500-4FAD-9561-C146703A48C5}"/>
              </a:ext>
            </a:extLst>
          </p:cNvPr>
          <p:cNvSpPr txBox="1">
            <a:spLocks/>
          </p:cNvSpPr>
          <p:nvPr/>
        </p:nvSpPr>
        <p:spPr>
          <a:xfrm>
            <a:off x="457200" y="1268760"/>
            <a:ext cx="8435280" cy="46355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5750" indent="-285750" fontAlgn="auto">
              <a:spcAft>
                <a:spcPts val="0"/>
              </a:spcAft>
              <a:buClr>
                <a:schemeClr val="accent1"/>
              </a:buClr>
              <a:buNone/>
              <a:defRPr/>
            </a:pPr>
            <a:endParaRPr lang="ru-RU" altLang="ru-RU" sz="2000" dirty="0">
              <a:solidFill>
                <a:srgbClr val="0070C0"/>
              </a:solidFill>
              <a:latin typeface="Arial" panose="020B0604020202020204" pitchFamily="34" charset="0"/>
              <a:cs typeface="Arial" panose="020B0604020202020204" pitchFamily="34" charset="0"/>
            </a:endParaRPr>
          </a:p>
        </p:txBody>
      </p:sp>
      <p:sp>
        <p:nvSpPr>
          <p:cNvPr id="7" name="object 2"/>
          <p:cNvSpPr txBox="1">
            <a:spLocks noChangeArrowheads="1"/>
          </p:cNvSpPr>
          <p:nvPr/>
        </p:nvSpPr>
        <p:spPr bwMode="auto">
          <a:xfrm>
            <a:off x="545852" y="159819"/>
            <a:ext cx="7914580" cy="75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2700" rIns="0" bIns="0">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ts val="100"/>
              </a:spcBef>
            </a:pPr>
            <a:r>
              <a:rPr lang="ru-RU" altLang="ru-RU" sz="2400" dirty="0">
                <a:solidFill>
                  <a:srgbClr val="FFFF00"/>
                </a:solidFill>
                <a:latin typeface="Arial" panose="020B0604020202020204" pitchFamily="34" charset="0"/>
                <a:cs typeface="Arial" panose="020B0604020202020204" pitchFamily="34" charset="0"/>
              </a:rPr>
              <a:t>ОБЩЕСТВЕННЫЕ ОРГАНИЗАЦИИ МЕДИЦИНСКИХ ФИЗИКОВ</a:t>
            </a:r>
          </a:p>
        </p:txBody>
      </p:sp>
      <p:sp>
        <p:nvSpPr>
          <p:cNvPr id="3" name="Прямоугольник 2"/>
          <p:cNvSpPr/>
          <p:nvPr/>
        </p:nvSpPr>
        <p:spPr>
          <a:xfrm>
            <a:off x="251520" y="1268760"/>
            <a:ext cx="8640960" cy="2246769"/>
          </a:xfrm>
          <a:prstGeom prst="rect">
            <a:avLst/>
          </a:prstGeom>
        </p:spPr>
        <p:txBody>
          <a:bodyPr wrap="square">
            <a:spAutoFit/>
          </a:bodyPr>
          <a:lstStyle/>
          <a:p>
            <a:r>
              <a:rPr lang="ru-RU" b="0" dirty="0"/>
              <a:t>	Наиболее многочисленная в мире – Американская ассоциация медицинских физиков. </a:t>
            </a:r>
          </a:p>
          <a:p>
            <a:endParaRPr lang="ru-RU" b="0" dirty="0"/>
          </a:p>
          <a:p>
            <a:r>
              <a:rPr lang="ru-RU" b="0" dirty="0"/>
              <a:t>	Она   основана в 1958 г. в Чикаго  и объединила около 400 специалистов. За 60 лет их число возросло более  чем в 20 раз.</a:t>
            </a:r>
          </a:p>
          <a:p>
            <a:endParaRPr lang="ru-RU" b="0" dirty="0"/>
          </a:p>
          <a:p>
            <a:r>
              <a:rPr lang="ru-RU" b="0" dirty="0"/>
              <a:t>	В США работают более 9 тыс. медицинских физиков</a:t>
            </a:r>
          </a:p>
        </p:txBody>
      </p:sp>
    </p:spTree>
    <p:extLst>
      <p:ext uri="{BB962C8B-B14F-4D97-AF65-F5344CB8AC3E}">
        <p14:creationId xmlns:p14="http://schemas.microsoft.com/office/powerpoint/2010/main" val="5286474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Заголовок 7"/>
          <p:cNvSpPr>
            <a:spLocks noGrp="1"/>
          </p:cNvSpPr>
          <p:nvPr>
            <p:ph type="ctrTitle"/>
          </p:nvPr>
        </p:nvSpPr>
        <p:spPr/>
        <p:txBody>
          <a:bodyPr/>
          <a:lstStyle/>
          <a:p>
            <a:r>
              <a:rPr lang="ru-RU" altLang="ru-RU" dirty="0">
                <a:solidFill>
                  <a:schemeClr val="tx1"/>
                </a:solidFill>
                <a:latin typeface="Times New Roman" pitchFamily="18" charset="0"/>
                <a:cs typeface="Times New Roman" pitchFamily="18" charset="0"/>
              </a:rPr>
              <a:t>Кто такой медицинский физик?</a:t>
            </a:r>
          </a:p>
        </p:txBody>
      </p:sp>
      <p:sp>
        <p:nvSpPr>
          <p:cNvPr id="13315" name="Подзаголовок 14"/>
          <p:cNvSpPr>
            <a:spLocks noGrp="1"/>
          </p:cNvSpPr>
          <p:nvPr>
            <p:ph type="subTitle" idx="4"/>
          </p:nvPr>
        </p:nvSpPr>
        <p:spPr>
          <a:xfrm>
            <a:off x="899592" y="188640"/>
            <a:ext cx="7469832" cy="554038"/>
          </a:xfrm>
        </p:spPr>
        <p:txBody>
          <a:bodyPr>
            <a:noAutofit/>
          </a:bodyPr>
          <a:lstStyle/>
          <a:p>
            <a:pPr marL="0" indent="0">
              <a:buNone/>
            </a:pPr>
            <a:r>
              <a:rPr lang="ru-RU" altLang="ru-RU" sz="2000" b="1" dirty="0">
                <a:solidFill>
                  <a:srgbClr val="FFFF00"/>
                </a:solidFill>
                <a:latin typeface="Times New Roman" pitchFamily="18" charset="0"/>
                <a:cs typeface="Times New Roman" pitchFamily="18" charset="0"/>
              </a:rPr>
              <a:t>КТО ТАКОЙ МЕДИЦИНСКИЙ ФИЗИК</a:t>
            </a:r>
          </a:p>
        </p:txBody>
      </p:sp>
      <p:sp>
        <p:nvSpPr>
          <p:cNvPr id="13316" name="Объект 2"/>
          <p:cNvSpPr>
            <a:spLocks noGrp="1"/>
          </p:cNvSpPr>
          <p:nvPr>
            <p:ph type="body" idx="1"/>
          </p:nvPr>
        </p:nvSpPr>
        <p:spPr>
          <a:xfrm>
            <a:off x="323528" y="1752600"/>
            <a:ext cx="8712968" cy="4819650"/>
          </a:xfrm>
        </p:spPr>
        <p:txBody>
          <a:bodyPr>
            <a:normAutofit/>
          </a:bodyPr>
          <a:lstStyle/>
          <a:p>
            <a:pPr>
              <a:spcBef>
                <a:spcPts val="0"/>
              </a:spcBef>
            </a:pPr>
            <a:r>
              <a:rPr lang="ru-RU" altLang="ru-RU" sz="2100" b="1" i="1" dirty="0">
                <a:latin typeface="Times New Roman" panose="02020603050405020304" pitchFamily="18" charset="0"/>
                <a:cs typeface="Times New Roman" panose="02020603050405020304" pitchFamily="18" charset="0"/>
              </a:rPr>
              <a:t>Медицинский физик </a:t>
            </a:r>
            <a:r>
              <a:rPr lang="ru-RU" altLang="ru-RU" sz="2100" dirty="0">
                <a:latin typeface="Times New Roman" panose="02020603050405020304" pitchFamily="18" charset="0"/>
                <a:cs typeface="Times New Roman" panose="02020603050405020304" pitchFamily="18" charset="0"/>
              </a:rPr>
              <a:t>– это специалист с высшим образованием в области физики, математики, механики, электроники или электротехники, который работает в сотрудничестве с медиками.</a:t>
            </a:r>
          </a:p>
          <a:p>
            <a:pPr>
              <a:spcBef>
                <a:spcPts val="0"/>
              </a:spcBef>
            </a:pPr>
            <a:endParaRPr lang="ru-RU" altLang="ru-RU" sz="2100" dirty="0">
              <a:latin typeface="Times New Roman" panose="02020603050405020304" pitchFamily="18" charset="0"/>
              <a:cs typeface="Times New Roman" panose="02020603050405020304" pitchFamily="18" charset="0"/>
            </a:endParaRPr>
          </a:p>
          <a:p>
            <a:pPr>
              <a:spcBef>
                <a:spcPts val="0"/>
              </a:spcBef>
            </a:pPr>
            <a:r>
              <a:rPr lang="ru-RU" altLang="ru-RU" sz="2100" b="1" dirty="0">
                <a:solidFill>
                  <a:srgbClr val="0067B4"/>
                </a:solidFill>
                <a:latin typeface="Times New Roman" panose="02020603050405020304" pitchFamily="18" charset="0"/>
                <a:cs typeface="Times New Roman" panose="02020603050405020304" pitchFamily="18" charset="0"/>
              </a:rPr>
              <a:t>РЕГЛАМЕНТ ЕВРОПЕЙСКОЙ КОМИССИИ </a:t>
            </a:r>
          </a:p>
          <a:p>
            <a:pPr>
              <a:spcBef>
                <a:spcPts val="0"/>
              </a:spcBef>
            </a:pPr>
            <a:r>
              <a:rPr lang="en-US" altLang="ru-RU" sz="2100" dirty="0">
                <a:latin typeface="Times New Roman" panose="02020603050405020304" pitchFamily="18" charset="0"/>
                <a:cs typeface="Times New Roman" panose="02020603050405020304" pitchFamily="18" charset="0"/>
              </a:rPr>
              <a:t>EUROPEAN GUIDELINES ON MEDICAL PHYSICS EXPERT</a:t>
            </a:r>
            <a:r>
              <a:rPr lang="ru-RU" altLang="ru-RU" sz="2100" dirty="0">
                <a:latin typeface="Times New Roman" panose="02020603050405020304" pitchFamily="18" charset="0"/>
                <a:cs typeface="Times New Roman" panose="02020603050405020304" pitchFamily="18" charset="0"/>
              </a:rPr>
              <a:t>, </a:t>
            </a:r>
            <a:r>
              <a:rPr lang="en-US" altLang="ru-RU" sz="2100" dirty="0">
                <a:latin typeface="Times New Roman" panose="02020603050405020304" pitchFamily="18" charset="0"/>
                <a:cs typeface="Times New Roman" panose="02020603050405020304" pitchFamily="18" charset="0"/>
              </a:rPr>
              <a:t>RADIATION PROTECTION NO 174</a:t>
            </a:r>
            <a:r>
              <a:rPr lang="ru-RU" altLang="ru-RU" sz="2100" dirty="0">
                <a:latin typeface="Times New Roman" panose="02020603050405020304" pitchFamily="18" charset="0"/>
                <a:cs typeface="Times New Roman" panose="02020603050405020304" pitchFamily="18" charset="0"/>
              </a:rPr>
              <a:t> , </a:t>
            </a:r>
            <a:r>
              <a:rPr lang="en-US" altLang="ru-RU" sz="2100" dirty="0">
                <a:latin typeface="Times New Roman" panose="02020603050405020304" pitchFamily="18" charset="0"/>
                <a:cs typeface="Times New Roman" panose="02020603050405020304" pitchFamily="18" charset="0"/>
              </a:rPr>
              <a:t>EUROPEAN COMMISSION</a:t>
            </a:r>
            <a:r>
              <a:rPr lang="ru-RU" altLang="ru-RU" sz="2100" dirty="0">
                <a:latin typeface="Times New Roman" panose="02020603050405020304" pitchFamily="18" charset="0"/>
                <a:cs typeface="Times New Roman" panose="02020603050405020304" pitchFamily="18" charset="0"/>
              </a:rPr>
              <a:t>, 2014</a:t>
            </a:r>
          </a:p>
          <a:p>
            <a:pPr>
              <a:spcBef>
                <a:spcPts val="0"/>
              </a:spcBef>
            </a:pPr>
            <a:r>
              <a:rPr lang="ru-RU" altLang="ru-RU" sz="2100" b="1" dirty="0">
                <a:solidFill>
                  <a:srgbClr val="0067B4"/>
                </a:solidFill>
                <a:latin typeface="Times New Roman" panose="02020603050405020304" pitchFamily="18" charset="0"/>
                <a:cs typeface="Times New Roman" panose="02020603050405020304" pitchFamily="18" charset="0"/>
              </a:rPr>
              <a:t>Статья</a:t>
            </a:r>
            <a:r>
              <a:rPr lang="en-US" altLang="ru-RU" sz="2100" b="1" dirty="0">
                <a:solidFill>
                  <a:srgbClr val="0067B4"/>
                </a:solidFill>
                <a:latin typeface="Times New Roman" panose="02020603050405020304" pitchFamily="18" charset="0"/>
                <a:cs typeface="Times New Roman" panose="02020603050405020304" pitchFamily="18" charset="0"/>
              </a:rPr>
              <a:t> 4: </a:t>
            </a:r>
            <a:r>
              <a:rPr lang="ru-RU" altLang="ru-RU" sz="2100" b="1" dirty="0">
                <a:solidFill>
                  <a:srgbClr val="0067B4"/>
                </a:solidFill>
                <a:latin typeface="Times New Roman" panose="02020603050405020304" pitchFamily="18" charset="0"/>
                <a:cs typeface="Times New Roman" panose="02020603050405020304" pitchFamily="18" charset="0"/>
              </a:rPr>
              <a:t>Определения</a:t>
            </a:r>
            <a:r>
              <a:rPr lang="en-US" altLang="ru-RU" sz="2100" b="1" dirty="0">
                <a:solidFill>
                  <a:srgbClr val="0067B4"/>
                </a:solidFill>
                <a:latin typeface="Times New Roman" panose="02020603050405020304" pitchFamily="18" charset="0"/>
                <a:cs typeface="Times New Roman" panose="02020603050405020304" pitchFamily="18" charset="0"/>
              </a:rPr>
              <a:t> </a:t>
            </a:r>
          </a:p>
          <a:p>
            <a:pPr>
              <a:spcBef>
                <a:spcPts val="0"/>
              </a:spcBef>
            </a:pPr>
            <a:r>
              <a:rPr lang="ru-RU" altLang="ru-RU" sz="2100" dirty="0">
                <a:latin typeface="Times New Roman" panose="02020603050405020304" pitchFamily="18" charset="0"/>
                <a:cs typeface="Times New Roman" panose="02020603050405020304" pitchFamily="18" charset="0"/>
              </a:rPr>
              <a:t>«…</a:t>
            </a:r>
            <a:r>
              <a:rPr lang="ru-RU" altLang="ru-RU" sz="2100" i="1" dirty="0">
                <a:latin typeface="Times New Roman" panose="02020603050405020304" pitchFamily="18" charset="0"/>
                <a:cs typeface="Times New Roman" panose="02020603050405020304" pitchFamily="18" charset="0"/>
              </a:rPr>
              <a:t>Эксперт по медицинской физике» означает отдельное лицо или, если это предусмотрено национальным законодательством, группу лиц, обладающих знаниями, навыками и опытом для принятия мер или предоставления советов по вопросам, касающимся радиационной физики, применяемой для медицинского облучения, чья компетенция в этом отношении признано компетентным органом…»</a:t>
            </a:r>
          </a:p>
          <a:p>
            <a:pPr lvl="1"/>
            <a:endParaRPr lang="ru-RU" altLang="ru-RU" dirty="0"/>
          </a:p>
        </p:txBody>
      </p:sp>
    </p:spTree>
    <p:extLst>
      <p:ext uri="{BB962C8B-B14F-4D97-AF65-F5344CB8AC3E}">
        <p14:creationId xmlns:p14="http://schemas.microsoft.com/office/powerpoint/2010/main" val="15655626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descr="https://www.ictandhealth.com/wp-content/uploads/2017/10/MS-Cognitive_Computing-ICTH_edit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2656" y="-99392"/>
            <a:ext cx="14224022" cy="7112011"/>
          </a:xfrm>
          <a:prstGeom prst="rect">
            <a:avLst/>
          </a:prstGeom>
          <a:noFill/>
          <a:extLst>
            <a:ext uri="{909E8E84-426E-40DD-AFC4-6F175D3DCCD1}">
              <a14:hiddenFill xmlns:a14="http://schemas.microsoft.com/office/drawing/2010/main">
                <a:solidFill>
                  <a:srgbClr val="FFFFFF"/>
                </a:solidFill>
              </a14:hiddenFill>
            </a:ext>
          </a:extLst>
        </p:spPr>
      </p:pic>
      <p:sp>
        <p:nvSpPr>
          <p:cNvPr id="6" name="Объект 2">
            <a:extLst>
              <a:ext uri="{FF2B5EF4-FFF2-40B4-BE49-F238E27FC236}">
                <a16:creationId xmlns:a16="http://schemas.microsoft.com/office/drawing/2014/main" id="{A2A311BF-3500-4FAD-9561-C146703A48C5}"/>
              </a:ext>
            </a:extLst>
          </p:cNvPr>
          <p:cNvSpPr txBox="1">
            <a:spLocks/>
          </p:cNvSpPr>
          <p:nvPr/>
        </p:nvSpPr>
        <p:spPr>
          <a:xfrm>
            <a:off x="405561" y="570796"/>
            <a:ext cx="8435280" cy="46355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5750" indent="-285750" fontAlgn="auto">
              <a:spcAft>
                <a:spcPts val="0"/>
              </a:spcAft>
              <a:buClr>
                <a:schemeClr val="accent1"/>
              </a:buClr>
              <a:buNone/>
              <a:defRPr/>
            </a:pPr>
            <a:r>
              <a:rPr lang="ru-RU" altLang="ru-RU" sz="4400" dirty="0">
                <a:solidFill>
                  <a:srgbClr val="FFC000"/>
                </a:solidFill>
                <a:latin typeface="Times New Roman" panose="02020603050405020304" pitchFamily="18" charset="0"/>
                <a:cs typeface="Times New Roman" panose="02020603050405020304" pitchFamily="18" charset="0"/>
              </a:rPr>
              <a:t>ПОДГОТОВКА КАДРОВ</a:t>
            </a:r>
          </a:p>
        </p:txBody>
      </p:sp>
      <p:sp>
        <p:nvSpPr>
          <p:cNvPr id="7" name="object 2"/>
          <p:cNvSpPr txBox="1">
            <a:spLocks noChangeArrowheads="1"/>
          </p:cNvSpPr>
          <p:nvPr/>
        </p:nvSpPr>
        <p:spPr bwMode="auto">
          <a:xfrm>
            <a:off x="473065" y="188640"/>
            <a:ext cx="7914580" cy="382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2700" rIns="0" bIns="0">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ts val="100"/>
              </a:spcBef>
            </a:pPr>
            <a:r>
              <a:rPr lang="ru-RU" altLang="ru-RU" sz="2400" dirty="0">
                <a:solidFill>
                  <a:srgbClr val="FFFF00"/>
                </a:solidFill>
                <a:latin typeface="Arial" panose="020B0604020202020204" pitchFamily="34" charset="0"/>
                <a:cs typeface="Arial" panose="020B0604020202020204" pitchFamily="34" charset="0"/>
              </a:rPr>
              <a:t>ОБРАЗОВАНИЕ</a:t>
            </a:r>
          </a:p>
        </p:txBody>
      </p:sp>
    </p:spTree>
    <p:extLst>
      <p:ext uri="{BB962C8B-B14F-4D97-AF65-F5344CB8AC3E}">
        <p14:creationId xmlns:p14="http://schemas.microsoft.com/office/powerpoint/2010/main" val="240358022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p:cNvSpPr txBox="1">
            <a:spLocks noChangeArrowheads="1"/>
          </p:cNvSpPr>
          <p:nvPr/>
        </p:nvSpPr>
        <p:spPr bwMode="auto">
          <a:xfrm>
            <a:off x="444500" y="1124744"/>
            <a:ext cx="8432800" cy="83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63500" rIns="0" bIns="0">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3000"/>
              </a:lnSpc>
              <a:spcBef>
                <a:spcPts val="500"/>
              </a:spcBef>
            </a:pPr>
            <a:r>
              <a:rPr lang="ru-RU" altLang="ru-RU" sz="2800" b="1" dirty="0">
                <a:solidFill>
                  <a:srgbClr val="0067B4"/>
                </a:solidFill>
                <a:latin typeface="Arial" panose="020B0604020202020204" pitchFamily="34" charset="0"/>
                <a:cs typeface="Arial" panose="020B0604020202020204" pitchFamily="34" charset="0"/>
              </a:rPr>
              <a:t>Необходимое количество физико-технического  персонала для лучевой терапии в РФ</a:t>
            </a:r>
            <a:endParaRPr lang="ru-RU" altLang="ru-RU" sz="2800" dirty="0">
              <a:solidFill>
                <a:srgbClr val="0067B4"/>
              </a:solidFill>
              <a:latin typeface="Arial" panose="020B0604020202020204" pitchFamily="34" charset="0"/>
              <a:cs typeface="Arial" panose="020B0604020202020204" pitchFamily="34" charset="0"/>
            </a:endParaRPr>
          </a:p>
        </p:txBody>
      </p:sp>
      <p:sp>
        <p:nvSpPr>
          <p:cNvPr id="6" name="object 4"/>
          <p:cNvSpPr txBox="1">
            <a:spLocks noChangeArrowheads="1"/>
          </p:cNvSpPr>
          <p:nvPr/>
        </p:nvSpPr>
        <p:spPr bwMode="auto">
          <a:xfrm>
            <a:off x="541338" y="2170113"/>
            <a:ext cx="2063750" cy="143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065" rIns="0" bIns="0">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2600"/>
              </a:lnSpc>
              <a:spcBef>
                <a:spcPts val="100"/>
              </a:spcBef>
            </a:pPr>
            <a:r>
              <a:rPr lang="ru-RU" altLang="ru-RU" sz="2200" b="1" dirty="0">
                <a:solidFill>
                  <a:srgbClr val="F18625"/>
                </a:solidFill>
                <a:latin typeface="Arial" panose="020B0604020202020204" pitchFamily="34" charset="0"/>
                <a:cs typeface="Arial" panose="020B0604020202020204" pitchFamily="34" charset="0"/>
              </a:rPr>
              <a:t>НЕОБХОДИМО</a:t>
            </a:r>
            <a:endParaRPr lang="ru-RU" altLang="ru-RU" sz="2200" dirty="0">
              <a:latin typeface="Arial" panose="020B0604020202020204" pitchFamily="34" charset="0"/>
              <a:cs typeface="Arial" panose="020B0604020202020204" pitchFamily="34" charset="0"/>
            </a:endParaRPr>
          </a:p>
          <a:p>
            <a:pPr algn="ctr" eaLnBrk="1" hangingPunct="1">
              <a:lnSpc>
                <a:spcPts val="2050"/>
              </a:lnSpc>
              <a:spcBef>
                <a:spcPts val="13"/>
              </a:spcBef>
            </a:pPr>
            <a:r>
              <a:rPr lang="ru-RU" altLang="ru-RU" sz="1700" b="1" dirty="0">
                <a:latin typeface="Arial" panose="020B0604020202020204" pitchFamily="34" charset="0"/>
                <a:cs typeface="Arial" panose="020B0604020202020204" pitchFamily="34" charset="0"/>
              </a:rPr>
              <a:t>физико-</a:t>
            </a:r>
            <a:r>
              <a:rPr lang="ru-RU" altLang="ru-RU" sz="1700" b="1" dirty="0" err="1">
                <a:latin typeface="Arial" panose="020B0604020202020204" pitchFamily="34" charset="0"/>
                <a:cs typeface="Arial" panose="020B0604020202020204" pitchFamily="34" charset="0"/>
              </a:rPr>
              <a:t>техниче</a:t>
            </a:r>
            <a:r>
              <a:rPr lang="ru-RU" altLang="ru-RU" sz="1700" b="1" dirty="0">
                <a:latin typeface="Arial" panose="020B0604020202020204" pitchFamily="34" charset="0"/>
                <a:cs typeface="Arial" panose="020B0604020202020204" pitchFamily="34" charset="0"/>
              </a:rPr>
              <a:t>-  </a:t>
            </a:r>
            <a:r>
              <a:rPr lang="ru-RU" altLang="ru-RU" sz="1700" b="1" dirty="0" err="1">
                <a:latin typeface="Arial" panose="020B0604020202020204" pitchFamily="34" charset="0"/>
                <a:cs typeface="Arial" panose="020B0604020202020204" pitchFamily="34" charset="0"/>
              </a:rPr>
              <a:t>ского</a:t>
            </a:r>
            <a:r>
              <a:rPr lang="ru-RU" altLang="ru-RU" sz="1700" b="1" dirty="0">
                <a:latin typeface="Arial" panose="020B0604020202020204" pitchFamily="34" charset="0"/>
                <a:cs typeface="Arial" panose="020B0604020202020204" pitchFamily="34" charset="0"/>
              </a:rPr>
              <a:t> персонала</a:t>
            </a:r>
            <a:endParaRPr lang="ru-RU" altLang="ru-RU" sz="1700" dirty="0">
              <a:latin typeface="Arial" panose="020B0604020202020204" pitchFamily="34" charset="0"/>
              <a:cs typeface="Arial" panose="020B0604020202020204" pitchFamily="34" charset="0"/>
            </a:endParaRPr>
          </a:p>
          <a:p>
            <a:pPr algn="ctr" eaLnBrk="1" hangingPunct="1">
              <a:spcBef>
                <a:spcPts val="563"/>
              </a:spcBef>
            </a:pPr>
            <a:r>
              <a:rPr lang="ru-RU" altLang="ru-RU" sz="3100" b="1" dirty="0">
                <a:solidFill>
                  <a:srgbClr val="F18625"/>
                </a:solidFill>
                <a:latin typeface="Arial" panose="020B0604020202020204" pitchFamily="34" charset="0"/>
                <a:cs typeface="Arial" panose="020B0604020202020204" pitchFamily="34" charset="0"/>
              </a:rPr>
              <a:t>~ 3000</a:t>
            </a:r>
            <a:endParaRPr lang="ru-RU" altLang="ru-RU" sz="3100" dirty="0">
              <a:latin typeface="Arial" panose="020B0604020202020204" pitchFamily="34" charset="0"/>
              <a:cs typeface="Arial" panose="020B0604020202020204" pitchFamily="34" charset="0"/>
            </a:endParaRPr>
          </a:p>
        </p:txBody>
      </p:sp>
      <p:sp>
        <p:nvSpPr>
          <p:cNvPr id="7" name="object 5"/>
          <p:cNvSpPr txBox="1">
            <a:spLocks noChangeArrowheads="1"/>
          </p:cNvSpPr>
          <p:nvPr/>
        </p:nvSpPr>
        <p:spPr bwMode="auto">
          <a:xfrm>
            <a:off x="6542088" y="2170113"/>
            <a:ext cx="2341562" cy="141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065" rIns="0" bIns="0">
            <a:spAutoFit/>
          </a:bodyPr>
          <a:lstStyle>
            <a:lvl1pPr marL="20638">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2600"/>
              </a:lnSpc>
              <a:spcBef>
                <a:spcPts val="100"/>
              </a:spcBef>
            </a:pPr>
            <a:r>
              <a:rPr lang="ru-RU" altLang="ru-RU" sz="2200" b="1">
                <a:solidFill>
                  <a:srgbClr val="F18625"/>
                </a:solidFill>
                <a:latin typeface="Arial" panose="020B0604020202020204" pitchFamily="34" charset="0"/>
                <a:cs typeface="Arial" panose="020B0604020202020204" pitchFamily="34" charset="0"/>
              </a:rPr>
              <a:t>ИМЕЕТСЯ</a:t>
            </a:r>
            <a:endParaRPr lang="ru-RU" altLang="ru-RU" sz="2200">
              <a:latin typeface="Arial" panose="020B0604020202020204" pitchFamily="34" charset="0"/>
              <a:cs typeface="Arial" panose="020B0604020202020204" pitchFamily="34" charset="0"/>
            </a:endParaRPr>
          </a:p>
          <a:p>
            <a:pPr eaLnBrk="1" hangingPunct="1">
              <a:lnSpc>
                <a:spcPts val="2050"/>
              </a:lnSpc>
              <a:spcBef>
                <a:spcPts val="13"/>
              </a:spcBef>
            </a:pPr>
            <a:r>
              <a:rPr lang="ru-RU" altLang="ru-RU" sz="1700" b="1">
                <a:latin typeface="Arial" panose="020B0604020202020204" pitchFamily="34" charset="0"/>
                <a:cs typeface="Arial" panose="020B0604020202020204" pitchFamily="34" charset="0"/>
              </a:rPr>
              <a:t>физико-технического  персонала</a:t>
            </a:r>
            <a:endParaRPr lang="ru-RU" altLang="ru-RU" sz="1700">
              <a:latin typeface="Arial" panose="020B0604020202020204" pitchFamily="34" charset="0"/>
              <a:cs typeface="Arial" panose="020B0604020202020204" pitchFamily="34" charset="0"/>
            </a:endParaRPr>
          </a:p>
          <a:p>
            <a:pPr eaLnBrk="1" hangingPunct="1">
              <a:spcBef>
                <a:spcPts val="425"/>
              </a:spcBef>
            </a:pPr>
            <a:r>
              <a:rPr lang="ru-RU" altLang="ru-RU" sz="3100" b="1">
                <a:solidFill>
                  <a:srgbClr val="F18625"/>
                </a:solidFill>
                <a:latin typeface="Arial" panose="020B0604020202020204" pitchFamily="34" charset="0"/>
                <a:cs typeface="Arial" panose="020B0604020202020204" pitchFamily="34" charset="0"/>
              </a:rPr>
              <a:t>~ 790</a:t>
            </a:r>
            <a:endParaRPr lang="ru-RU" altLang="ru-RU" sz="3100">
              <a:latin typeface="Arial" panose="020B0604020202020204" pitchFamily="34" charset="0"/>
              <a:cs typeface="Arial" panose="020B0604020202020204" pitchFamily="34" charset="0"/>
            </a:endParaRPr>
          </a:p>
        </p:txBody>
      </p:sp>
      <p:sp>
        <p:nvSpPr>
          <p:cNvPr id="8" name="object 6"/>
          <p:cNvSpPr>
            <a:spLocks/>
          </p:cNvSpPr>
          <p:nvPr/>
        </p:nvSpPr>
        <p:spPr bwMode="auto">
          <a:xfrm>
            <a:off x="809625" y="3665538"/>
            <a:ext cx="407988" cy="496887"/>
          </a:xfrm>
          <a:custGeom>
            <a:avLst/>
            <a:gdLst>
              <a:gd name="T0" fmla="*/ 17821 w 408305"/>
              <a:gd name="T1" fmla="*/ 236835 h 497839"/>
              <a:gd name="T2" fmla="*/ 2996 w 408305"/>
              <a:gd name="T3" fmla="*/ 246952 h 497839"/>
              <a:gd name="T4" fmla="*/ 0 w 408305"/>
              <a:gd name="T5" fmla="*/ 267154 h 497839"/>
              <a:gd name="T6" fmla="*/ 182501 w 408305"/>
              <a:gd name="T7" fmla="*/ 476475 h 497839"/>
              <a:gd name="T8" fmla="*/ 182891 w 408305"/>
              <a:gd name="T9" fmla="*/ 476834 h 497839"/>
              <a:gd name="T10" fmla="*/ 185958 w 408305"/>
              <a:gd name="T11" fmla="*/ 479597 h 497839"/>
              <a:gd name="T12" fmla="*/ 187970 w 408305"/>
              <a:gd name="T13" fmla="*/ 481107 h 497839"/>
              <a:gd name="T14" fmla="*/ 191037 w 408305"/>
              <a:gd name="T15" fmla="*/ 482793 h 497839"/>
              <a:gd name="T16" fmla="*/ 194079 w 408305"/>
              <a:gd name="T17" fmla="*/ 483932 h 497839"/>
              <a:gd name="T18" fmla="*/ 195803 w 408305"/>
              <a:gd name="T19" fmla="*/ 484390 h 497839"/>
              <a:gd name="T20" fmla="*/ 198381 w 408305"/>
              <a:gd name="T21" fmla="*/ 485023 h 497839"/>
              <a:gd name="T22" fmla="*/ 203911 w 408305"/>
              <a:gd name="T23" fmla="*/ 485221 h 497839"/>
              <a:gd name="T24" fmla="*/ 207883 w 408305"/>
              <a:gd name="T25" fmla="*/ 484564 h 497839"/>
              <a:gd name="T26" fmla="*/ 208714 w 408305"/>
              <a:gd name="T27" fmla="*/ 484266 h 497839"/>
              <a:gd name="T28" fmla="*/ 211304 w 408305"/>
              <a:gd name="T29" fmla="*/ 483548 h 497839"/>
              <a:gd name="T30" fmla="*/ 213580 w 408305"/>
              <a:gd name="T31" fmla="*/ 482459 h 497839"/>
              <a:gd name="T32" fmla="*/ 217641 w 408305"/>
              <a:gd name="T33" fmla="*/ 480067 h 497839"/>
              <a:gd name="T34" fmla="*/ 220306 w 408305"/>
              <a:gd name="T35" fmla="*/ 477788 h 497839"/>
              <a:gd name="T36" fmla="*/ 221225 w 408305"/>
              <a:gd name="T37" fmla="*/ 476834 h 497839"/>
              <a:gd name="T38" fmla="*/ 297089 w 408305"/>
              <a:gd name="T39" fmla="*/ 391419 h 497839"/>
              <a:gd name="T40" fmla="*/ 45549 w 408305"/>
              <a:gd name="T41" fmla="*/ 244301 h 497839"/>
              <a:gd name="T42" fmla="*/ 27706 w 408305"/>
              <a:gd name="T43" fmla="*/ 235610 h 497839"/>
              <a:gd name="T44" fmla="*/ 191945 w 408305"/>
              <a:gd name="T45" fmla="*/ 2011 h 497839"/>
              <a:gd name="T46" fmla="*/ 178107 w 408305"/>
              <a:gd name="T47" fmla="*/ 15642 h 497839"/>
              <a:gd name="T48" fmla="*/ 176063 w 408305"/>
              <a:gd name="T49" fmla="*/ 391419 h 497839"/>
              <a:gd name="T50" fmla="*/ 228051 w 408305"/>
              <a:gd name="T51" fmla="*/ 25605 h 497839"/>
              <a:gd name="T52" fmla="*/ 220436 w 408305"/>
              <a:gd name="T53" fmla="*/ 7501 h 497839"/>
              <a:gd name="T54" fmla="*/ 202065 w 408305"/>
              <a:gd name="T55" fmla="*/ 0 h 497839"/>
              <a:gd name="T56" fmla="*/ 366754 w 408305"/>
              <a:gd name="T57" fmla="*/ 238124 h 497839"/>
              <a:gd name="T58" fmla="*/ 228051 w 408305"/>
              <a:gd name="T59" fmla="*/ 391419 h 497839"/>
              <a:gd name="T60" fmla="*/ 397704 w 408305"/>
              <a:gd name="T61" fmla="*/ 278019 h 497839"/>
              <a:gd name="T62" fmla="*/ 404071 w 408305"/>
              <a:gd name="T63" fmla="*/ 259440 h 497839"/>
              <a:gd name="T64" fmla="*/ 395238 w 408305"/>
              <a:gd name="T65" fmla="*/ 241887 h 497839"/>
              <a:gd name="T66" fmla="*/ 376391 w 408305"/>
              <a:gd name="T67" fmla="*/ 235610 h 49783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408305" h="497839">
                <a:moveTo>
                  <a:pt x="27992" y="241546"/>
                </a:moveTo>
                <a:lnTo>
                  <a:pt x="18003" y="242803"/>
                </a:lnTo>
                <a:lnTo>
                  <a:pt x="8953" y="247980"/>
                </a:lnTo>
                <a:lnTo>
                  <a:pt x="3022" y="253174"/>
                </a:lnTo>
                <a:lnTo>
                  <a:pt x="0" y="260438"/>
                </a:lnTo>
                <a:lnTo>
                  <a:pt x="0" y="273888"/>
                </a:lnTo>
                <a:lnTo>
                  <a:pt x="2133" y="280047"/>
                </a:lnTo>
                <a:lnTo>
                  <a:pt x="184353" y="488480"/>
                </a:lnTo>
                <a:lnTo>
                  <a:pt x="184518" y="488696"/>
                </a:lnTo>
                <a:lnTo>
                  <a:pt x="184746" y="488848"/>
                </a:lnTo>
                <a:lnTo>
                  <a:pt x="185686" y="489826"/>
                </a:lnTo>
                <a:lnTo>
                  <a:pt x="187845" y="491680"/>
                </a:lnTo>
                <a:lnTo>
                  <a:pt x="188366" y="492163"/>
                </a:lnTo>
                <a:lnTo>
                  <a:pt x="189877" y="493229"/>
                </a:lnTo>
                <a:lnTo>
                  <a:pt x="192455" y="494614"/>
                </a:lnTo>
                <a:lnTo>
                  <a:pt x="192976" y="494957"/>
                </a:lnTo>
                <a:lnTo>
                  <a:pt x="194767" y="495731"/>
                </a:lnTo>
                <a:lnTo>
                  <a:pt x="196049" y="496125"/>
                </a:lnTo>
                <a:lnTo>
                  <a:pt x="197370" y="496468"/>
                </a:lnTo>
                <a:lnTo>
                  <a:pt x="197789" y="496595"/>
                </a:lnTo>
                <a:lnTo>
                  <a:pt x="198208" y="496773"/>
                </a:lnTo>
                <a:lnTo>
                  <a:pt x="200393" y="497243"/>
                </a:lnTo>
                <a:lnTo>
                  <a:pt x="202234" y="497446"/>
                </a:lnTo>
                <a:lnTo>
                  <a:pt x="205981" y="497446"/>
                </a:lnTo>
                <a:lnTo>
                  <a:pt x="207810" y="497243"/>
                </a:lnTo>
                <a:lnTo>
                  <a:pt x="209994" y="496773"/>
                </a:lnTo>
                <a:lnTo>
                  <a:pt x="210413" y="496595"/>
                </a:lnTo>
                <a:lnTo>
                  <a:pt x="210832" y="496468"/>
                </a:lnTo>
                <a:lnTo>
                  <a:pt x="212153" y="496125"/>
                </a:lnTo>
                <a:lnTo>
                  <a:pt x="213448" y="495731"/>
                </a:lnTo>
                <a:lnTo>
                  <a:pt x="215226" y="494957"/>
                </a:lnTo>
                <a:lnTo>
                  <a:pt x="215747" y="494614"/>
                </a:lnTo>
                <a:lnTo>
                  <a:pt x="218325" y="493229"/>
                </a:lnTo>
                <a:lnTo>
                  <a:pt x="219849" y="492163"/>
                </a:lnTo>
                <a:lnTo>
                  <a:pt x="220357" y="491680"/>
                </a:lnTo>
                <a:lnTo>
                  <a:pt x="222542" y="489826"/>
                </a:lnTo>
                <a:lnTo>
                  <a:pt x="223265" y="489038"/>
                </a:lnTo>
                <a:lnTo>
                  <a:pt x="223469" y="488848"/>
                </a:lnTo>
                <a:lnTo>
                  <a:pt x="223685" y="488696"/>
                </a:lnTo>
                <a:lnTo>
                  <a:pt x="300104" y="401281"/>
                </a:lnTo>
                <a:lnTo>
                  <a:pt x="177850" y="401281"/>
                </a:lnTo>
                <a:lnTo>
                  <a:pt x="46012" y="250456"/>
                </a:lnTo>
                <a:lnTo>
                  <a:pt x="37726" y="244124"/>
                </a:lnTo>
                <a:lnTo>
                  <a:pt x="27992" y="241546"/>
                </a:lnTo>
                <a:close/>
              </a:path>
              <a:path w="408305" h="497839">
                <a:moveTo>
                  <a:pt x="204114" y="0"/>
                </a:moveTo>
                <a:lnTo>
                  <a:pt x="193892" y="2063"/>
                </a:lnTo>
                <a:lnTo>
                  <a:pt x="185543" y="7691"/>
                </a:lnTo>
                <a:lnTo>
                  <a:pt x="179914" y="16035"/>
                </a:lnTo>
                <a:lnTo>
                  <a:pt x="177850" y="26250"/>
                </a:lnTo>
                <a:lnTo>
                  <a:pt x="177850" y="401281"/>
                </a:lnTo>
                <a:lnTo>
                  <a:pt x="230365" y="401281"/>
                </a:lnTo>
                <a:lnTo>
                  <a:pt x="230365" y="26250"/>
                </a:lnTo>
                <a:lnTo>
                  <a:pt x="228301" y="16035"/>
                </a:lnTo>
                <a:lnTo>
                  <a:pt x="222673" y="7691"/>
                </a:lnTo>
                <a:lnTo>
                  <a:pt x="214329" y="2063"/>
                </a:lnTo>
                <a:lnTo>
                  <a:pt x="204114" y="0"/>
                </a:lnTo>
                <a:close/>
              </a:path>
              <a:path w="408305" h="497839">
                <a:moveTo>
                  <a:pt x="380211" y="241546"/>
                </a:moveTo>
                <a:lnTo>
                  <a:pt x="370476" y="244124"/>
                </a:lnTo>
                <a:lnTo>
                  <a:pt x="362191" y="250456"/>
                </a:lnTo>
                <a:lnTo>
                  <a:pt x="230365" y="401281"/>
                </a:lnTo>
                <a:lnTo>
                  <a:pt x="300104" y="401281"/>
                </a:lnTo>
                <a:lnTo>
                  <a:pt x="401739" y="285026"/>
                </a:lnTo>
                <a:lnTo>
                  <a:pt x="406915" y="275965"/>
                </a:lnTo>
                <a:lnTo>
                  <a:pt x="408171" y="265979"/>
                </a:lnTo>
                <a:lnTo>
                  <a:pt x="405589" y="256254"/>
                </a:lnTo>
                <a:lnTo>
                  <a:pt x="399249" y="247980"/>
                </a:lnTo>
                <a:lnTo>
                  <a:pt x="390200" y="242803"/>
                </a:lnTo>
                <a:lnTo>
                  <a:pt x="380211" y="241546"/>
                </a:lnTo>
                <a:close/>
              </a:path>
            </a:pathLst>
          </a:custGeom>
          <a:solidFill>
            <a:srgbClr val="F1862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ru-RU"/>
          </a:p>
        </p:txBody>
      </p:sp>
      <p:sp>
        <p:nvSpPr>
          <p:cNvPr id="9" name="object 7"/>
          <p:cNvSpPr>
            <a:spLocks/>
          </p:cNvSpPr>
          <p:nvPr/>
        </p:nvSpPr>
        <p:spPr bwMode="auto">
          <a:xfrm>
            <a:off x="6561138" y="3646488"/>
            <a:ext cx="407987" cy="498475"/>
          </a:xfrm>
          <a:custGeom>
            <a:avLst/>
            <a:gdLst>
              <a:gd name="T0" fmla="*/ 17821 w 408304"/>
              <a:gd name="T1" fmla="*/ 246867 h 497839"/>
              <a:gd name="T2" fmla="*/ 2996 w 408304"/>
              <a:gd name="T3" fmla="*/ 257411 h 497839"/>
              <a:gd name="T4" fmla="*/ 0 w 408304"/>
              <a:gd name="T5" fmla="*/ 278471 h 497839"/>
              <a:gd name="T6" fmla="*/ 182501 w 408304"/>
              <a:gd name="T7" fmla="*/ 496655 h 497839"/>
              <a:gd name="T8" fmla="*/ 182891 w 408304"/>
              <a:gd name="T9" fmla="*/ 497030 h 497839"/>
              <a:gd name="T10" fmla="*/ 185958 w 408304"/>
              <a:gd name="T11" fmla="*/ 499909 h 497839"/>
              <a:gd name="T12" fmla="*/ 187970 w 408304"/>
              <a:gd name="T13" fmla="*/ 501484 h 497839"/>
              <a:gd name="T14" fmla="*/ 191037 w 408304"/>
              <a:gd name="T15" fmla="*/ 503240 h 497839"/>
              <a:gd name="T16" fmla="*/ 194079 w 408304"/>
              <a:gd name="T17" fmla="*/ 504429 h 497839"/>
              <a:gd name="T18" fmla="*/ 195803 w 408304"/>
              <a:gd name="T19" fmla="*/ 504905 h 497839"/>
              <a:gd name="T20" fmla="*/ 198381 w 408304"/>
              <a:gd name="T21" fmla="*/ 505564 h 497839"/>
              <a:gd name="T22" fmla="*/ 203911 w 408304"/>
              <a:gd name="T23" fmla="*/ 505770 h 497839"/>
              <a:gd name="T24" fmla="*/ 207883 w 408304"/>
              <a:gd name="T25" fmla="*/ 505087 h 497839"/>
              <a:gd name="T26" fmla="*/ 210022 w 408304"/>
              <a:gd name="T27" fmla="*/ 504429 h 497839"/>
              <a:gd name="T28" fmla="*/ 213063 w 408304"/>
              <a:gd name="T29" fmla="*/ 503240 h 497839"/>
              <a:gd name="T30" fmla="*/ 216132 w 408304"/>
              <a:gd name="T31" fmla="*/ 501484 h 497839"/>
              <a:gd name="T32" fmla="*/ 218155 w 408304"/>
              <a:gd name="T33" fmla="*/ 499909 h 497839"/>
              <a:gd name="T34" fmla="*/ 221023 w 408304"/>
              <a:gd name="T35" fmla="*/ 497223 h 497839"/>
              <a:gd name="T36" fmla="*/ 221438 w 408304"/>
              <a:gd name="T37" fmla="*/ 496874 h 497839"/>
              <a:gd name="T38" fmla="*/ 176063 w 408304"/>
              <a:gd name="T39" fmla="*/ 407998 h 497839"/>
              <a:gd name="T40" fmla="*/ 37349 w 408304"/>
              <a:gd name="T41" fmla="*/ 248209 h 497839"/>
              <a:gd name="T42" fmla="*/ 202065 w 408304"/>
              <a:gd name="T43" fmla="*/ 0 h 497839"/>
              <a:gd name="T44" fmla="*/ 183679 w 408304"/>
              <a:gd name="T45" fmla="*/ 7821 h 497839"/>
              <a:gd name="T46" fmla="*/ 176063 w 408304"/>
              <a:gd name="T47" fmla="*/ 26692 h 497839"/>
              <a:gd name="T48" fmla="*/ 228051 w 408304"/>
              <a:gd name="T49" fmla="*/ 407998 h 497839"/>
              <a:gd name="T50" fmla="*/ 226007 w 408304"/>
              <a:gd name="T51" fmla="*/ 16307 h 497839"/>
              <a:gd name="T52" fmla="*/ 212177 w 408304"/>
              <a:gd name="T53" fmla="*/ 2102 h 497839"/>
              <a:gd name="T54" fmla="*/ 376391 w 408304"/>
              <a:gd name="T55" fmla="*/ 245589 h 497839"/>
              <a:gd name="T56" fmla="*/ 358552 w 408304"/>
              <a:gd name="T57" fmla="*/ 254647 h 497839"/>
              <a:gd name="T58" fmla="*/ 297089 w 408304"/>
              <a:gd name="T59" fmla="*/ 407998 h 497839"/>
              <a:gd name="T60" fmla="*/ 402828 w 408304"/>
              <a:gd name="T61" fmla="*/ 280584 h 497839"/>
              <a:gd name="T62" fmla="*/ 401515 w 408304"/>
              <a:gd name="T63" fmla="*/ 260542 h 497839"/>
              <a:gd name="T64" fmla="*/ 386280 w 408304"/>
              <a:gd name="T65" fmla="*/ 246867 h 49783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08304" h="497839">
                <a:moveTo>
                  <a:pt x="27992" y="241546"/>
                </a:moveTo>
                <a:lnTo>
                  <a:pt x="18003" y="242803"/>
                </a:lnTo>
                <a:lnTo>
                  <a:pt x="8953" y="247980"/>
                </a:lnTo>
                <a:lnTo>
                  <a:pt x="3022" y="253174"/>
                </a:lnTo>
                <a:lnTo>
                  <a:pt x="0" y="260438"/>
                </a:lnTo>
                <a:lnTo>
                  <a:pt x="0" y="273888"/>
                </a:lnTo>
                <a:lnTo>
                  <a:pt x="2133" y="280047"/>
                </a:lnTo>
                <a:lnTo>
                  <a:pt x="184353" y="488480"/>
                </a:lnTo>
                <a:lnTo>
                  <a:pt x="184518" y="488695"/>
                </a:lnTo>
                <a:lnTo>
                  <a:pt x="184746" y="488848"/>
                </a:lnTo>
                <a:lnTo>
                  <a:pt x="185686" y="489826"/>
                </a:lnTo>
                <a:lnTo>
                  <a:pt x="187845" y="491680"/>
                </a:lnTo>
                <a:lnTo>
                  <a:pt x="188366" y="492163"/>
                </a:lnTo>
                <a:lnTo>
                  <a:pt x="189877" y="493229"/>
                </a:lnTo>
                <a:lnTo>
                  <a:pt x="192455" y="494614"/>
                </a:lnTo>
                <a:lnTo>
                  <a:pt x="192976" y="494957"/>
                </a:lnTo>
                <a:lnTo>
                  <a:pt x="194767" y="495731"/>
                </a:lnTo>
                <a:lnTo>
                  <a:pt x="196049" y="496125"/>
                </a:lnTo>
                <a:lnTo>
                  <a:pt x="197370" y="496468"/>
                </a:lnTo>
                <a:lnTo>
                  <a:pt x="197789" y="496595"/>
                </a:lnTo>
                <a:lnTo>
                  <a:pt x="198208" y="496773"/>
                </a:lnTo>
                <a:lnTo>
                  <a:pt x="200393" y="497243"/>
                </a:lnTo>
                <a:lnTo>
                  <a:pt x="202234" y="497446"/>
                </a:lnTo>
                <a:lnTo>
                  <a:pt x="205981" y="497446"/>
                </a:lnTo>
                <a:lnTo>
                  <a:pt x="207810" y="497243"/>
                </a:lnTo>
                <a:lnTo>
                  <a:pt x="209994" y="496773"/>
                </a:lnTo>
                <a:lnTo>
                  <a:pt x="210413" y="496595"/>
                </a:lnTo>
                <a:lnTo>
                  <a:pt x="212153" y="496125"/>
                </a:lnTo>
                <a:lnTo>
                  <a:pt x="213448" y="495731"/>
                </a:lnTo>
                <a:lnTo>
                  <a:pt x="215226" y="494957"/>
                </a:lnTo>
                <a:lnTo>
                  <a:pt x="215747" y="494614"/>
                </a:lnTo>
                <a:lnTo>
                  <a:pt x="218325" y="493229"/>
                </a:lnTo>
                <a:lnTo>
                  <a:pt x="219849" y="492163"/>
                </a:lnTo>
                <a:lnTo>
                  <a:pt x="220370" y="491680"/>
                </a:lnTo>
                <a:lnTo>
                  <a:pt x="222542" y="489826"/>
                </a:lnTo>
                <a:lnTo>
                  <a:pt x="223266" y="489038"/>
                </a:lnTo>
                <a:lnTo>
                  <a:pt x="223469" y="488848"/>
                </a:lnTo>
                <a:lnTo>
                  <a:pt x="223685" y="488695"/>
                </a:lnTo>
                <a:lnTo>
                  <a:pt x="300104" y="401281"/>
                </a:lnTo>
                <a:lnTo>
                  <a:pt x="177850" y="401281"/>
                </a:lnTo>
                <a:lnTo>
                  <a:pt x="46012" y="250456"/>
                </a:lnTo>
                <a:lnTo>
                  <a:pt x="37726" y="244124"/>
                </a:lnTo>
                <a:lnTo>
                  <a:pt x="27992" y="241546"/>
                </a:lnTo>
                <a:close/>
              </a:path>
              <a:path w="408304" h="497839">
                <a:moveTo>
                  <a:pt x="204114" y="0"/>
                </a:moveTo>
                <a:lnTo>
                  <a:pt x="193892" y="2063"/>
                </a:lnTo>
                <a:lnTo>
                  <a:pt x="185543" y="7691"/>
                </a:lnTo>
                <a:lnTo>
                  <a:pt x="179914" y="16035"/>
                </a:lnTo>
                <a:lnTo>
                  <a:pt x="177850" y="26250"/>
                </a:lnTo>
                <a:lnTo>
                  <a:pt x="177850" y="401281"/>
                </a:lnTo>
                <a:lnTo>
                  <a:pt x="230365" y="401281"/>
                </a:lnTo>
                <a:lnTo>
                  <a:pt x="230365" y="26250"/>
                </a:lnTo>
                <a:lnTo>
                  <a:pt x="228301" y="16035"/>
                </a:lnTo>
                <a:lnTo>
                  <a:pt x="222673" y="7691"/>
                </a:lnTo>
                <a:lnTo>
                  <a:pt x="214329" y="2063"/>
                </a:lnTo>
                <a:lnTo>
                  <a:pt x="204114" y="0"/>
                </a:lnTo>
                <a:close/>
              </a:path>
              <a:path w="408304" h="497839">
                <a:moveTo>
                  <a:pt x="380211" y="241546"/>
                </a:moveTo>
                <a:lnTo>
                  <a:pt x="370476" y="244124"/>
                </a:lnTo>
                <a:lnTo>
                  <a:pt x="362191" y="250456"/>
                </a:lnTo>
                <a:lnTo>
                  <a:pt x="230365" y="401281"/>
                </a:lnTo>
                <a:lnTo>
                  <a:pt x="300104" y="401281"/>
                </a:lnTo>
                <a:lnTo>
                  <a:pt x="401739" y="285026"/>
                </a:lnTo>
                <a:lnTo>
                  <a:pt x="406915" y="275965"/>
                </a:lnTo>
                <a:lnTo>
                  <a:pt x="408171" y="265979"/>
                </a:lnTo>
                <a:lnTo>
                  <a:pt x="405589" y="256254"/>
                </a:lnTo>
                <a:lnTo>
                  <a:pt x="399249" y="247980"/>
                </a:lnTo>
                <a:lnTo>
                  <a:pt x="390200" y="242803"/>
                </a:lnTo>
                <a:lnTo>
                  <a:pt x="380211" y="241546"/>
                </a:lnTo>
                <a:close/>
              </a:path>
            </a:pathLst>
          </a:custGeom>
          <a:solidFill>
            <a:srgbClr val="F1862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ru-RU"/>
          </a:p>
        </p:txBody>
      </p:sp>
      <p:sp>
        <p:nvSpPr>
          <p:cNvPr id="10" name="object 8"/>
          <p:cNvSpPr>
            <a:spLocks/>
          </p:cNvSpPr>
          <p:nvPr/>
        </p:nvSpPr>
        <p:spPr bwMode="auto">
          <a:xfrm>
            <a:off x="2160588" y="3665538"/>
            <a:ext cx="407987" cy="496887"/>
          </a:xfrm>
          <a:custGeom>
            <a:avLst/>
            <a:gdLst>
              <a:gd name="T0" fmla="*/ 17821 w 408305"/>
              <a:gd name="T1" fmla="*/ 236835 h 497839"/>
              <a:gd name="T2" fmla="*/ 2996 w 408305"/>
              <a:gd name="T3" fmla="*/ 246952 h 497839"/>
              <a:gd name="T4" fmla="*/ 0 w 408305"/>
              <a:gd name="T5" fmla="*/ 267154 h 497839"/>
              <a:gd name="T6" fmla="*/ 182496 w 408305"/>
              <a:gd name="T7" fmla="*/ 476475 h 497839"/>
              <a:gd name="T8" fmla="*/ 182883 w 408305"/>
              <a:gd name="T9" fmla="*/ 476834 h 497839"/>
              <a:gd name="T10" fmla="*/ 185952 w 408305"/>
              <a:gd name="T11" fmla="*/ 479597 h 497839"/>
              <a:gd name="T12" fmla="*/ 187962 w 408305"/>
              <a:gd name="T13" fmla="*/ 481107 h 497839"/>
              <a:gd name="T14" fmla="*/ 191032 w 408305"/>
              <a:gd name="T15" fmla="*/ 482793 h 497839"/>
              <a:gd name="T16" fmla="*/ 194073 w 408305"/>
              <a:gd name="T17" fmla="*/ 483932 h 497839"/>
              <a:gd name="T18" fmla="*/ 195795 w 408305"/>
              <a:gd name="T19" fmla="*/ 484390 h 497839"/>
              <a:gd name="T20" fmla="*/ 198373 w 408305"/>
              <a:gd name="T21" fmla="*/ 485023 h 497839"/>
              <a:gd name="T22" fmla="*/ 203906 w 408305"/>
              <a:gd name="T23" fmla="*/ 485221 h 497839"/>
              <a:gd name="T24" fmla="*/ 207878 w 408305"/>
              <a:gd name="T25" fmla="*/ 484564 h 497839"/>
              <a:gd name="T26" fmla="*/ 208707 w 408305"/>
              <a:gd name="T27" fmla="*/ 484266 h 497839"/>
              <a:gd name="T28" fmla="*/ 211297 w 408305"/>
              <a:gd name="T29" fmla="*/ 483548 h 497839"/>
              <a:gd name="T30" fmla="*/ 213572 w 408305"/>
              <a:gd name="T31" fmla="*/ 482459 h 497839"/>
              <a:gd name="T32" fmla="*/ 217633 w 408305"/>
              <a:gd name="T33" fmla="*/ 480067 h 497839"/>
              <a:gd name="T34" fmla="*/ 220299 w 408305"/>
              <a:gd name="T35" fmla="*/ 477788 h 497839"/>
              <a:gd name="T36" fmla="*/ 221216 w 408305"/>
              <a:gd name="T37" fmla="*/ 476834 h 497839"/>
              <a:gd name="T38" fmla="*/ 297079 w 408305"/>
              <a:gd name="T39" fmla="*/ 391419 h 497839"/>
              <a:gd name="T40" fmla="*/ 45545 w 408305"/>
              <a:gd name="T41" fmla="*/ 244301 h 497839"/>
              <a:gd name="T42" fmla="*/ 27706 w 408305"/>
              <a:gd name="T43" fmla="*/ 235610 h 497839"/>
              <a:gd name="T44" fmla="*/ 191937 w 408305"/>
              <a:gd name="T45" fmla="*/ 2011 h 497839"/>
              <a:gd name="T46" fmla="*/ 178101 w 408305"/>
              <a:gd name="T47" fmla="*/ 15642 h 497839"/>
              <a:gd name="T48" fmla="*/ 176058 w 408305"/>
              <a:gd name="T49" fmla="*/ 391419 h 497839"/>
              <a:gd name="T50" fmla="*/ 228044 w 408305"/>
              <a:gd name="T51" fmla="*/ 25605 h 497839"/>
              <a:gd name="T52" fmla="*/ 220430 w 408305"/>
              <a:gd name="T53" fmla="*/ 7501 h 497839"/>
              <a:gd name="T54" fmla="*/ 202057 w 408305"/>
              <a:gd name="T55" fmla="*/ 0 h 497839"/>
              <a:gd name="T56" fmla="*/ 366742 w 408305"/>
              <a:gd name="T57" fmla="*/ 238124 h 497839"/>
              <a:gd name="T58" fmla="*/ 228044 w 408305"/>
              <a:gd name="T59" fmla="*/ 391419 h 497839"/>
              <a:gd name="T60" fmla="*/ 397691 w 408305"/>
              <a:gd name="T61" fmla="*/ 278019 h 497839"/>
              <a:gd name="T62" fmla="*/ 404058 w 408305"/>
              <a:gd name="T63" fmla="*/ 259440 h 497839"/>
              <a:gd name="T64" fmla="*/ 395226 w 408305"/>
              <a:gd name="T65" fmla="*/ 241887 h 497839"/>
              <a:gd name="T66" fmla="*/ 376379 w 408305"/>
              <a:gd name="T67" fmla="*/ 235610 h 49783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408305" h="497839">
                <a:moveTo>
                  <a:pt x="27992" y="241546"/>
                </a:moveTo>
                <a:lnTo>
                  <a:pt x="18003" y="242803"/>
                </a:lnTo>
                <a:lnTo>
                  <a:pt x="8953" y="247980"/>
                </a:lnTo>
                <a:lnTo>
                  <a:pt x="3022" y="253174"/>
                </a:lnTo>
                <a:lnTo>
                  <a:pt x="0" y="260438"/>
                </a:lnTo>
                <a:lnTo>
                  <a:pt x="0" y="273888"/>
                </a:lnTo>
                <a:lnTo>
                  <a:pt x="2133" y="280047"/>
                </a:lnTo>
                <a:lnTo>
                  <a:pt x="184353" y="488480"/>
                </a:lnTo>
                <a:lnTo>
                  <a:pt x="184518" y="488696"/>
                </a:lnTo>
                <a:lnTo>
                  <a:pt x="184746" y="488848"/>
                </a:lnTo>
                <a:lnTo>
                  <a:pt x="185686" y="489826"/>
                </a:lnTo>
                <a:lnTo>
                  <a:pt x="187845" y="491680"/>
                </a:lnTo>
                <a:lnTo>
                  <a:pt x="188366" y="492163"/>
                </a:lnTo>
                <a:lnTo>
                  <a:pt x="189877" y="493229"/>
                </a:lnTo>
                <a:lnTo>
                  <a:pt x="192455" y="494614"/>
                </a:lnTo>
                <a:lnTo>
                  <a:pt x="192976" y="494957"/>
                </a:lnTo>
                <a:lnTo>
                  <a:pt x="194767" y="495731"/>
                </a:lnTo>
                <a:lnTo>
                  <a:pt x="196049" y="496125"/>
                </a:lnTo>
                <a:lnTo>
                  <a:pt x="197370" y="496468"/>
                </a:lnTo>
                <a:lnTo>
                  <a:pt x="197789" y="496595"/>
                </a:lnTo>
                <a:lnTo>
                  <a:pt x="198208" y="496773"/>
                </a:lnTo>
                <a:lnTo>
                  <a:pt x="200393" y="497243"/>
                </a:lnTo>
                <a:lnTo>
                  <a:pt x="202234" y="497446"/>
                </a:lnTo>
                <a:lnTo>
                  <a:pt x="205981" y="497446"/>
                </a:lnTo>
                <a:lnTo>
                  <a:pt x="207810" y="497243"/>
                </a:lnTo>
                <a:lnTo>
                  <a:pt x="209994" y="496773"/>
                </a:lnTo>
                <a:lnTo>
                  <a:pt x="210413" y="496595"/>
                </a:lnTo>
                <a:lnTo>
                  <a:pt x="210832" y="496468"/>
                </a:lnTo>
                <a:lnTo>
                  <a:pt x="212153" y="496125"/>
                </a:lnTo>
                <a:lnTo>
                  <a:pt x="213448" y="495731"/>
                </a:lnTo>
                <a:lnTo>
                  <a:pt x="215226" y="494957"/>
                </a:lnTo>
                <a:lnTo>
                  <a:pt x="215747" y="494614"/>
                </a:lnTo>
                <a:lnTo>
                  <a:pt x="218325" y="493229"/>
                </a:lnTo>
                <a:lnTo>
                  <a:pt x="219849" y="492163"/>
                </a:lnTo>
                <a:lnTo>
                  <a:pt x="220357" y="491680"/>
                </a:lnTo>
                <a:lnTo>
                  <a:pt x="222542" y="489826"/>
                </a:lnTo>
                <a:lnTo>
                  <a:pt x="223265" y="489038"/>
                </a:lnTo>
                <a:lnTo>
                  <a:pt x="223469" y="488848"/>
                </a:lnTo>
                <a:lnTo>
                  <a:pt x="223685" y="488696"/>
                </a:lnTo>
                <a:lnTo>
                  <a:pt x="300104" y="401281"/>
                </a:lnTo>
                <a:lnTo>
                  <a:pt x="177850" y="401281"/>
                </a:lnTo>
                <a:lnTo>
                  <a:pt x="46012" y="250456"/>
                </a:lnTo>
                <a:lnTo>
                  <a:pt x="37726" y="244124"/>
                </a:lnTo>
                <a:lnTo>
                  <a:pt x="27992" y="241546"/>
                </a:lnTo>
                <a:close/>
              </a:path>
              <a:path w="408305" h="497839">
                <a:moveTo>
                  <a:pt x="204114" y="0"/>
                </a:moveTo>
                <a:lnTo>
                  <a:pt x="193892" y="2063"/>
                </a:lnTo>
                <a:lnTo>
                  <a:pt x="185543" y="7691"/>
                </a:lnTo>
                <a:lnTo>
                  <a:pt x="179914" y="16035"/>
                </a:lnTo>
                <a:lnTo>
                  <a:pt x="177850" y="26250"/>
                </a:lnTo>
                <a:lnTo>
                  <a:pt x="177850" y="401281"/>
                </a:lnTo>
                <a:lnTo>
                  <a:pt x="230365" y="401281"/>
                </a:lnTo>
                <a:lnTo>
                  <a:pt x="230365" y="26250"/>
                </a:lnTo>
                <a:lnTo>
                  <a:pt x="228301" y="16035"/>
                </a:lnTo>
                <a:lnTo>
                  <a:pt x="222673" y="7691"/>
                </a:lnTo>
                <a:lnTo>
                  <a:pt x="214329" y="2063"/>
                </a:lnTo>
                <a:lnTo>
                  <a:pt x="204114" y="0"/>
                </a:lnTo>
                <a:close/>
              </a:path>
              <a:path w="408305" h="497839">
                <a:moveTo>
                  <a:pt x="380211" y="241546"/>
                </a:moveTo>
                <a:lnTo>
                  <a:pt x="370476" y="244124"/>
                </a:lnTo>
                <a:lnTo>
                  <a:pt x="362191" y="250456"/>
                </a:lnTo>
                <a:lnTo>
                  <a:pt x="230365" y="401281"/>
                </a:lnTo>
                <a:lnTo>
                  <a:pt x="300104" y="401281"/>
                </a:lnTo>
                <a:lnTo>
                  <a:pt x="401739" y="285026"/>
                </a:lnTo>
                <a:lnTo>
                  <a:pt x="406915" y="275965"/>
                </a:lnTo>
                <a:lnTo>
                  <a:pt x="408171" y="265979"/>
                </a:lnTo>
                <a:lnTo>
                  <a:pt x="405589" y="256254"/>
                </a:lnTo>
                <a:lnTo>
                  <a:pt x="399249" y="247980"/>
                </a:lnTo>
                <a:lnTo>
                  <a:pt x="390200" y="242803"/>
                </a:lnTo>
                <a:lnTo>
                  <a:pt x="380211" y="241546"/>
                </a:lnTo>
                <a:close/>
              </a:path>
            </a:pathLst>
          </a:custGeom>
          <a:solidFill>
            <a:srgbClr val="F1862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ru-RU"/>
          </a:p>
        </p:txBody>
      </p:sp>
      <p:sp>
        <p:nvSpPr>
          <p:cNvPr id="11" name="object 9"/>
          <p:cNvSpPr>
            <a:spLocks/>
          </p:cNvSpPr>
          <p:nvPr/>
        </p:nvSpPr>
        <p:spPr bwMode="auto">
          <a:xfrm>
            <a:off x="7910513" y="3646488"/>
            <a:ext cx="409575" cy="498475"/>
          </a:xfrm>
          <a:custGeom>
            <a:avLst/>
            <a:gdLst>
              <a:gd name="T0" fmla="*/ 18745 w 408304"/>
              <a:gd name="T1" fmla="*/ 246867 h 497839"/>
              <a:gd name="T2" fmla="*/ 3148 w 408304"/>
              <a:gd name="T3" fmla="*/ 257411 h 497839"/>
              <a:gd name="T4" fmla="*/ 0 w 408304"/>
              <a:gd name="T5" fmla="*/ 278471 h 497839"/>
              <a:gd name="T6" fmla="*/ 191954 w 408304"/>
              <a:gd name="T7" fmla="*/ 496655 h 497839"/>
              <a:gd name="T8" fmla="*/ 192363 w 408304"/>
              <a:gd name="T9" fmla="*/ 497030 h 497839"/>
              <a:gd name="T10" fmla="*/ 195590 w 408304"/>
              <a:gd name="T11" fmla="*/ 499909 h 497839"/>
              <a:gd name="T12" fmla="*/ 197707 w 408304"/>
              <a:gd name="T13" fmla="*/ 501484 h 497839"/>
              <a:gd name="T14" fmla="*/ 200934 w 408304"/>
              <a:gd name="T15" fmla="*/ 503240 h 497839"/>
              <a:gd name="T16" fmla="*/ 204134 w 408304"/>
              <a:gd name="T17" fmla="*/ 504429 h 497839"/>
              <a:gd name="T18" fmla="*/ 205943 w 408304"/>
              <a:gd name="T19" fmla="*/ 504905 h 497839"/>
              <a:gd name="T20" fmla="*/ 208661 w 408304"/>
              <a:gd name="T21" fmla="*/ 505564 h 497839"/>
              <a:gd name="T22" fmla="*/ 214471 w 408304"/>
              <a:gd name="T23" fmla="*/ 505770 h 497839"/>
              <a:gd name="T24" fmla="*/ 218653 w 408304"/>
              <a:gd name="T25" fmla="*/ 505087 h 497839"/>
              <a:gd name="T26" fmla="*/ 219524 w 408304"/>
              <a:gd name="T27" fmla="*/ 504776 h 497839"/>
              <a:gd name="T28" fmla="*/ 222250 w 408304"/>
              <a:gd name="T29" fmla="*/ 504027 h 497839"/>
              <a:gd name="T30" fmla="*/ 224644 w 408304"/>
              <a:gd name="T31" fmla="*/ 502892 h 497839"/>
              <a:gd name="T32" fmla="*/ 228913 w 408304"/>
              <a:gd name="T33" fmla="*/ 500400 h 497839"/>
              <a:gd name="T34" fmla="*/ 231718 w 408304"/>
              <a:gd name="T35" fmla="*/ 498024 h 497839"/>
              <a:gd name="T36" fmla="*/ 232684 w 408304"/>
              <a:gd name="T37" fmla="*/ 497030 h 497839"/>
              <a:gd name="T38" fmla="*/ 312480 w 408304"/>
              <a:gd name="T39" fmla="*/ 407998 h 497839"/>
              <a:gd name="T40" fmla="*/ 47909 w 408304"/>
              <a:gd name="T41" fmla="*/ 254647 h 497839"/>
              <a:gd name="T42" fmla="*/ 29145 w 408304"/>
              <a:gd name="T43" fmla="*/ 245589 h 497839"/>
              <a:gd name="T44" fmla="*/ 201888 w 408304"/>
              <a:gd name="T45" fmla="*/ 2102 h 497839"/>
              <a:gd name="T46" fmla="*/ 187333 w 408304"/>
              <a:gd name="T47" fmla="*/ 16307 h 497839"/>
              <a:gd name="T48" fmla="*/ 185184 w 408304"/>
              <a:gd name="T49" fmla="*/ 407998 h 497839"/>
              <a:gd name="T50" fmla="*/ 239863 w 408304"/>
              <a:gd name="T51" fmla="*/ 26692 h 497839"/>
              <a:gd name="T52" fmla="*/ 231853 w 408304"/>
              <a:gd name="T53" fmla="*/ 7821 h 497839"/>
              <a:gd name="T54" fmla="*/ 212526 w 408304"/>
              <a:gd name="T55" fmla="*/ 0 h 497839"/>
              <a:gd name="T56" fmla="*/ 385751 w 408304"/>
              <a:gd name="T57" fmla="*/ 248209 h 497839"/>
              <a:gd name="T58" fmla="*/ 239863 w 408304"/>
              <a:gd name="T59" fmla="*/ 407998 h 497839"/>
              <a:gd name="T60" fmla="*/ 418302 w 408304"/>
              <a:gd name="T61" fmla="*/ 289796 h 497839"/>
              <a:gd name="T62" fmla="*/ 425003 w 408304"/>
              <a:gd name="T63" fmla="*/ 270431 h 497839"/>
              <a:gd name="T64" fmla="*/ 415710 w 408304"/>
              <a:gd name="T65" fmla="*/ 252130 h 497839"/>
              <a:gd name="T66" fmla="*/ 395889 w 408304"/>
              <a:gd name="T67" fmla="*/ 245589 h 49783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408304" h="497839">
                <a:moveTo>
                  <a:pt x="27992" y="241546"/>
                </a:moveTo>
                <a:lnTo>
                  <a:pt x="18003" y="242803"/>
                </a:lnTo>
                <a:lnTo>
                  <a:pt x="8953" y="247980"/>
                </a:lnTo>
                <a:lnTo>
                  <a:pt x="3022" y="253174"/>
                </a:lnTo>
                <a:lnTo>
                  <a:pt x="0" y="260438"/>
                </a:lnTo>
                <a:lnTo>
                  <a:pt x="0" y="273888"/>
                </a:lnTo>
                <a:lnTo>
                  <a:pt x="2133" y="280047"/>
                </a:lnTo>
                <a:lnTo>
                  <a:pt x="184353" y="488480"/>
                </a:lnTo>
                <a:lnTo>
                  <a:pt x="184518" y="488695"/>
                </a:lnTo>
                <a:lnTo>
                  <a:pt x="184746" y="488848"/>
                </a:lnTo>
                <a:lnTo>
                  <a:pt x="185686" y="489826"/>
                </a:lnTo>
                <a:lnTo>
                  <a:pt x="187845" y="491680"/>
                </a:lnTo>
                <a:lnTo>
                  <a:pt x="188366" y="492163"/>
                </a:lnTo>
                <a:lnTo>
                  <a:pt x="189877" y="493229"/>
                </a:lnTo>
                <a:lnTo>
                  <a:pt x="192455" y="494614"/>
                </a:lnTo>
                <a:lnTo>
                  <a:pt x="192976" y="494957"/>
                </a:lnTo>
                <a:lnTo>
                  <a:pt x="194767" y="495731"/>
                </a:lnTo>
                <a:lnTo>
                  <a:pt x="196049" y="496125"/>
                </a:lnTo>
                <a:lnTo>
                  <a:pt x="197370" y="496468"/>
                </a:lnTo>
                <a:lnTo>
                  <a:pt x="197789" y="496595"/>
                </a:lnTo>
                <a:lnTo>
                  <a:pt x="198208" y="496773"/>
                </a:lnTo>
                <a:lnTo>
                  <a:pt x="200393" y="497243"/>
                </a:lnTo>
                <a:lnTo>
                  <a:pt x="202234" y="497446"/>
                </a:lnTo>
                <a:lnTo>
                  <a:pt x="205981" y="497446"/>
                </a:lnTo>
                <a:lnTo>
                  <a:pt x="207810" y="497243"/>
                </a:lnTo>
                <a:lnTo>
                  <a:pt x="209994" y="496773"/>
                </a:lnTo>
                <a:lnTo>
                  <a:pt x="210413" y="496595"/>
                </a:lnTo>
                <a:lnTo>
                  <a:pt x="210832" y="496468"/>
                </a:lnTo>
                <a:lnTo>
                  <a:pt x="212153" y="496125"/>
                </a:lnTo>
                <a:lnTo>
                  <a:pt x="213448" y="495731"/>
                </a:lnTo>
                <a:lnTo>
                  <a:pt x="215226" y="494957"/>
                </a:lnTo>
                <a:lnTo>
                  <a:pt x="215747" y="494614"/>
                </a:lnTo>
                <a:lnTo>
                  <a:pt x="218325" y="493229"/>
                </a:lnTo>
                <a:lnTo>
                  <a:pt x="219849" y="492163"/>
                </a:lnTo>
                <a:lnTo>
                  <a:pt x="220357" y="491680"/>
                </a:lnTo>
                <a:lnTo>
                  <a:pt x="222542" y="489826"/>
                </a:lnTo>
                <a:lnTo>
                  <a:pt x="223266" y="489038"/>
                </a:lnTo>
                <a:lnTo>
                  <a:pt x="223469" y="488848"/>
                </a:lnTo>
                <a:lnTo>
                  <a:pt x="223685" y="488695"/>
                </a:lnTo>
                <a:lnTo>
                  <a:pt x="300104" y="401281"/>
                </a:lnTo>
                <a:lnTo>
                  <a:pt x="177850" y="401281"/>
                </a:lnTo>
                <a:lnTo>
                  <a:pt x="46012" y="250456"/>
                </a:lnTo>
                <a:lnTo>
                  <a:pt x="37726" y="244124"/>
                </a:lnTo>
                <a:lnTo>
                  <a:pt x="27992" y="241546"/>
                </a:lnTo>
                <a:close/>
              </a:path>
              <a:path w="408304" h="497839">
                <a:moveTo>
                  <a:pt x="204114" y="0"/>
                </a:moveTo>
                <a:lnTo>
                  <a:pt x="193892" y="2063"/>
                </a:lnTo>
                <a:lnTo>
                  <a:pt x="185543" y="7691"/>
                </a:lnTo>
                <a:lnTo>
                  <a:pt x="179914" y="16035"/>
                </a:lnTo>
                <a:lnTo>
                  <a:pt x="177850" y="26250"/>
                </a:lnTo>
                <a:lnTo>
                  <a:pt x="177850" y="401281"/>
                </a:lnTo>
                <a:lnTo>
                  <a:pt x="230365" y="401281"/>
                </a:lnTo>
                <a:lnTo>
                  <a:pt x="230365" y="26250"/>
                </a:lnTo>
                <a:lnTo>
                  <a:pt x="228301" y="16035"/>
                </a:lnTo>
                <a:lnTo>
                  <a:pt x="222673" y="7691"/>
                </a:lnTo>
                <a:lnTo>
                  <a:pt x="214329" y="2063"/>
                </a:lnTo>
                <a:lnTo>
                  <a:pt x="204114" y="0"/>
                </a:lnTo>
                <a:close/>
              </a:path>
              <a:path w="408304" h="497839">
                <a:moveTo>
                  <a:pt x="380211" y="241546"/>
                </a:moveTo>
                <a:lnTo>
                  <a:pt x="370476" y="244124"/>
                </a:lnTo>
                <a:lnTo>
                  <a:pt x="362191" y="250456"/>
                </a:lnTo>
                <a:lnTo>
                  <a:pt x="230365" y="401281"/>
                </a:lnTo>
                <a:lnTo>
                  <a:pt x="300104" y="401281"/>
                </a:lnTo>
                <a:lnTo>
                  <a:pt x="401739" y="285026"/>
                </a:lnTo>
                <a:lnTo>
                  <a:pt x="406915" y="275965"/>
                </a:lnTo>
                <a:lnTo>
                  <a:pt x="408171" y="265979"/>
                </a:lnTo>
                <a:lnTo>
                  <a:pt x="405589" y="256254"/>
                </a:lnTo>
                <a:lnTo>
                  <a:pt x="399249" y="247980"/>
                </a:lnTo>
                <a:lnTo>
                  <a:pt x="390200" y="242803"/>
                </a:lnTo>
                <a:lnTo>
                  <a:pt x="380211" y="241546"/>
                </a:lnTo>
                <a:close/>
              </a:path>
            </a:pathLst>
          </a:custGeom>
          <a:solidFill>
            <a:srgbClr val="F1862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ru-RU"/>
          </a:p>
        </p:txBody>
      </p:sp>
      <p:sp>
        <p:nvSpPr>
          <p:cNvPr id="12" name="object 10"/>
          <p:cNvSpPr txBox="1">
            <a:spLocks noChangeArrowheads="1"/>
          </p:cNvSpPr>
          <p:nvPr/>
        </p:nvSpPr>
        <p:spPr bwMode="auto">
          <a:xfrm>
            <a:off x="463550" y="4189413"/>
            <a:ext cx="2606675"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ts val="100"/>
              </a:spcBef>
            </a:pPr>
            <a:r>
              <a:rPr lang="ru-RU" altLang="ru-RU" b="1" dirty="0">
                <a:latin typeface="Arial" panose="020B0604020202020204" pitchFamily="34" charset="0"/>
                <a:cs typeface="Arial" panose="020B0604020202020204" pitchFamily="34" charset="0"/>
              </a:rPr>
              <a:t>Инженеры </a:t>
            </a:r>
            <a:r>
              <a:rPr lang="ru-RU" altLang="ru-RU" b="1" dirty="0" err="1">
                <a:latin typeface="Arial" panose="020B0604020202020204" pitchFamily="34" charset="0"/>
                <a:cs typeface="Arial" panose="020B0604020202020204" pitchFamily="34" charset="0"/>
              </a:rPr>
              <a:t>Медфизики</a:t>
            </a:r>
            <a:endParaRPr lang="ru-RU" altLang="ru-RU" dirty="0">
              <a:latin typeface="Arial" panose="020B0604020202020204" pitchFamily="34" charset="0"/>
              <a:cs typeface="Arial" panose="020B0604020202020204" pitchFamily="34" charset="0"/>
            </a:endParaRPr>
          </a:p>
          <a:p>
            <a:pPr eaLnBrk="1" hangingPunct="1"/>
            <a:r>
              <a:rPr lang="ru-RU" altLang="ru-RU" b="1" dirty="0">
                <a:solidFill>
                  <a:srgbClr val="0081C9"/>
                </a:solidFill>
                <a:latin typeface="Arial" panose="020B0604020202020204" pitchFamily="34" charset="0"/>
                <a:cs typeface="Arial" panose="020B0604020202020204" pitchFamily="34" charset="0"/>
              </a:rPr>
              <a:t>~ 1000	        ~ 2000</a:t>
            </a:r>
            <a:endParaRPr lang="ru-RU" altLang="ru-RU" dirty="0">
              <a:latin typeface="Arial" panose="020B0604020202020204" pitchFamily="34" charset="0"/>
              <a:cs typeface="Arial" panose="020B0604020202020204" pitchFamily="34" charset="0"/>
            </a:endParaRPr>
          </a:p>
        </p:txBody>
      </p:sp>
      <p:sp>
        <p:nvSpPr>
          <p:cNvPr id="13" name="object 11"/>
          <p:cNvSpPr txBox="1">
            <a:spLocks noChangeArrowheads="1"/>
          </p:cNvSpPr>
          <p:nvPr/>
        </p:nvSpPr>
        <p:spPr bwMode="auto">
          <a:xfrm>
            <a:off x="5876925" y="6081713"/>
            <a:ext cx="2501900"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marL="12700">
              <a:tabLst>
                <a:tab pos="847725" algn="l"/>
                <a:tab pos="1838325" algn="l"/>
              </a:tabLst>
              <a:defRPr>
                <a:solidFill>
                  <a:schemeClr val="tx1"/>
                </a:solidFill>
                <a:latin typeface="Calibri" panose="020F0502020204030204" pitchFamily="34" charset="0"/>
              </a:defRPr>
            </a:lvl1pPr>
            <a:lvl2pPr marL="742950" indent="-285750">
              <a:tabLst>
                <a:tab pos="847725" algn="l"/>
                <a:tab pos="1838325" algn="l"/>
              </a:tabLst>
              <a:defRPr>
                <a:solidFill>
                  <a:schemeClr val="tx1"/>
                </a:solidFill>
                <a:latin typeface="Calibri" panose="020F0502020204030204" pitchFamily="34" charset="0"/>
              </a:defRPr>
            </a:lvl2pPr>
            <a:lvl3pPr marL="1143000" indent="-228600">
              <a:tabLst>
                <a:tab pos="847725" algn="l"/>
                <a:tab pos="1838325" algn="l"/>
              </a:tabLst>
              <a:defRPr>
                <a:solidFill>
                  <a:schemeClr val="tx1"/>
                </a:solidFill>
                <a:latin typeface="Calibri" panose="020F0502020204030204" pitchFamily="34" charset="0"/>
              </a:defRPr>
            </a:lvl3pPr>
            <a:lvl4pPr marL="1600200" indent="-228600">
              <a:tabLst>
                <a:tab pos="847725" algn="l"/>
                <a:tab pos="1838325" algn="l"/>
              </a:tabLst>
              <a:defRPr>
                <a:solidFill>
                  <a:schemeClr val="tx1"/>
                </a:solidFill>
                <a:latin typeface="Calibri" panose="020F0502020204030204" pitchFamily="34" charset="0"/>
              </a:defRPr>
            </a:lvl4pPr>
            <a:lvl5pPr marL="2057400" indent="-228600">
              <a:tabLst>
                <a:tab pos="847725" algn="l"/>
                <a:tab pos="1838325" algn="l"/>
              </a:tabLst>
              <a:defRPr>
                <a:solidFill>
                  <a:schemeClr val="tx1"/>
                </a:solidFill>
                <a:latin typeface="Calibri" panose="020F0502020204030204" pitchFamily="34" charset="0"/>
              </a:defRPr>
            </a:lvl5pPr>
            <a:lvl6pPr marL="2514600" indent="-228600" eaLnBrk="0" fontAlgn="base" hangingPunct="0">
              <a:spcBef>
                <a:spcPct val="0"/>
              </a:spcBef>
              <a:spcAft>
                <a:spcPct val="0"/>
              </a:spcAft>
              <a:tabLst>
                <a:tab pos="847725" algn="l"/>
                <a:tab pos="1838325" algn="l"/>
              </a:tabLst>
              <a:defRPr>
                <a:solidFill>
                  <a:schemeClr val="tx1"/>
                </a:solidFill>
                <a:latin typeface="Calibri" panose="020F0502020204030204" pitchFamily="34" charset="0"/>
              </a:defRPr>
            </a:lvl6pPr>
            <a:lvl7pPr marL="2971800" indent="-228600" eaLnBrk="0" fontAlgn="base" hangingPunct="0">
              <a:spcBef>
                <a:spcPct val="0"/>
              </a:spcBef>
              <a:spcAft>
                <a:spcPct val="0"/>
              </a:spcAft>
              <a:tabLst>
                <a:tab pos="847725" algn="l"/>
                <a:tab pos="1838325" algn="l"/>
              </a:tabLst>
              <a:defRPr>
                <a:solidFill>
                  <a:schemeClr val="tx1"/>
                </a:solidFill>
                <a:latin typeface="Calibri" panose="020F0502020204030204" pitchFamily="34" charset="0"/>
              </a:defRPr>
            </a:lvl7pPr>
            <a:lvl8pPr marL="3429000" indent="-228600" eaLnBrk="0" fontAlgn="base" hangingPunct="0">
              <a:spcBef>
                <a:spcPct val="0"/>
              </a:spcBef>
              <a:spcAft>
                <a:spcPct val="0"/>
              </a:spcAft>
              <a:tabLst>
                <a:tab pos="847725" algn="l"/>
                <a:tab pos="1838325" algn="l"/>
              </a:tabLst>
              <a:defRPr>
                <a:solidFill>
                  <a:schemeClr val="tx1"/>
                </a:solidFill>
                <a:latin typeface="Calibri" panose="020F0502020204030204" pitchFamily="34" charset="0"/>
              </a:defRPr>
            </a:lvl8pPr>
            <a:lvl9pPr marL="3886200" indent="-228600" eaLnBrk="0" fontAlgn="base" hangingPunct="0">
              <a:spcBef>
                <a:spcPct val="0"/>
              </a:spcBef>
              <a:spcAft>
                <a:spcPct val="0"/>
              </a:spcAft>
              <a:tabLst>
                <a:tab pos="847725" algn="l"/>
                <a:tab pos="1838325" algn="l"/>
              </a:tabLst>
              <a:defRPr>
                <a:solidFill>
                  <a:schemeClr val="tx1"/>
                </a:solidFill>
                <a:latin typeface="Calibri" panose="020F0502020204030204" pitchFamily="34" charset="0"/>
              </a:defRPr>
            </a:lvl9pPr>
          </a:lstStyle>
          <a:p>
            <a:pPr eaLnBrk="1" hangingPunct="1">
              <a:spcBef>
                <a:spcPts val="100"/>
              </a:spcBef>
            </a:pPr>
            <a:r>
              <a:rPr lang="ru-RU" altLang="ru-RU" sz="2300" b="1" dirty="0">
                <a:latin typeface="Arial" panose="020B0604020202020204" pitchFamily="34" charset="0"/>
                <a:cs typeface="Arial" panose="020B0604020202020204" pitchFamily="34" charset="0"/>
              </a:rPr>
              <a:t>640	3800	9000</a:t>
            </a:r>
            <a:endParaRPr lang="ru-RU" altLang="ru-RU" sz="2300" dirty="0">
              <a:latin typeface="Arial" panose="020B0604020202020204" pitchFamily="34" charset="0"/>
              <a:cs typeface="Arial" panose="020B0604020202020204" pitchFamily="34" charset="0"/>
            </a:endParaRPr>
          </a:p>
        </p:txBody>
      </p:sp>
      <p:sp>
        <p:nvSpPr>
          <p:cNvPr id="14" name="object 12"/>
          <p:cNvSpPr txBox="1">
            <a:spLocks noChangeArrowheads="1"/>
          </p:cNvSpPr>
          <p:nvPr/>
        </p:nvSpPr>
        <p:spPr bwMode="auto">
          <a:xfrm>
            <a:off x="6249988" y="4171950"/>
            <a:ext cx="2606675"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spcBef>
                <a:spcPts val="100"/>
              </a:spcBef>
            </a:pPr>
            <a:r>
              <a:rPr lang="ru-RU" altLang="ru-RU" b="1">
                <a:latin typeface="Arial" panose="020B0604020202020204" pitchFamily="34" charset="0"/>
                <a:cs typeface="Arial" panose="020B0604020202020204" pitchFamily="34" charset="0"/>
              </a:rPr>
              <a:t>Инженеры Медфизики</a:t>
            </a:r>
            <a:endParaRPr lang="ru-RU" altLang="ru-RU">
              <a:latin typeface="Arial" panose="020B0604020202020204" pitchFamily="34" charset="0"/>
              <a:cs typeface="Arial" panose="020B0604020202020204" pitchFamily="34" charset="0"/>
            </a:endParaRPr>
          </a:p>
          <a:p>
            <a:pPr algn="ctr" eaLnBrk="1" hangingPunct="1"/>
            <a:r>
              <a:rPr lang="ru-RU" altLang="ru-RU" b="1">
                <a:solidFill>
                  <a:srgbClr val="0081C9"/>
                </a:solidFill>
                <a:latin typeface="Arial" panose="020B0604020202020204" pitchFamily="34" charset="0"/>
                <a:cs typeface="Arial" panose="020B0604020202020204" pitchFamily="34" charset="0"/>
              </a:rPr>
              <a:t>~ 250	~ 640</a:t>
            </a:r>
            <a:endParaRPr lang="ru-RU" altLang="ru-RU">
              <a:latin typeface="Arial" panose="020B0604020202020204" pitchFamily="34" charset="0"/>
              <a:cs typeface="Arial" panose="020B0604020202020204" pitchFamily="34" charset="0"/>
            </a:endParaRPr>
          </a:p>
        </p:txBody>
      </p:sp>
      <p:sp>
        <p:nvSpPr>
          <p:cNvPr id="15" name="object 13"/>
          <p:cNvSpPr>
            <a:spLocks/>
          </p:cNvSpPr>
          <p:nvPr/>
        </p:nvSpPr>
        <p:spPr bwMode="auto">
          <a:xfrm>
            <a:off x="6122988" y="3087688"/>
            <a:ext cx="57150" cy="57150"/>
          </a:xfrm>
          <a:custGeom>
            <a:avLst/>
            <a:gdLst>
              <a:gd name="T0" fmla="*/ 28332 w 57150"/>
              <a:gd name="T1" fmla="*/ 0 h 57150"/>
              <a:gd name="T2" fmla="*/ 17668 w 57150"/>
              <a:gd name="T3" fmla="*/ 2076 h 57150"/>
              <a:gd name="T4" fmla="*/ 8296 w 57150"/>
              <a:gd name="T5" fmla="*/ 8305 h 57150"/>
              <a:gd name="T6" fmla="*/ 2074 w 57150"/>
              <a:gd name="T7" fmla="*/ 17683 h 57150"/>
              <a:gd name="T8" fmla="*/ 0 w 57150"/>
              <a:gd name="T9" fmla="*/ 28346 h 57150"/>
              <a:gd name="T10" fmla="*/ 2074 w 57150"/>
              <a:gd name="T11" fmla="*/ 39009 h 57150"/>
              <a:gd name="T12" fmla="*/ 8296 w 57150"/>
              <a:gd name="T13" fmla="*/ 48386 h 57150"/>
              <a:gd name="T14" fmla="*/ 17668 w 57150"/>
              <a:gd name="T15" fmla="*/ 54609 h 57150"/>
              <a:gd name="T16" fmla="*/ 28332 w 57150"/>
              <a:gd name="T17" fmla="*/ 56683 h 57150"/>
              <a:gd name="T18" fmla="*/ 38998 w 57150"/>
              <a:gd name="T19" fmla="*/ 54609 h 57150"/>
              <a:gd name="T20" fmla="*/ 48377 w 57150"/>
              <a:gd name="T21" fmla="*/ 48386 h 57150"/>
              <a:gd name="T22" fmla="*/ 54599 w 57150"/>
              <a:gd name="T23" fmla="*/ 39009 h 57150"/>
              <a:gd name="T24" fmla="*/ 56673 w 57150"/>
              <a:gd name="T25" fmla="*/ 28346 h 57150"/>
              <a:gd name="T26" fmla="*/ 54599 w 57150"/>
              <a:gd name="T27" fmla="*/ 17683 h 57150"/>
              <a:gd name="T28" fmla="*/ 48377 w 57150"/>
              <a:gd name="T29" fmla="*/ 8305 h 57150"/>
              <a:gd name="T30" fmla="*/ 38998 w 57150"/>
              <a:gd name="T31" fmla="*/ 2076 h 57150"/>
              <a:gd name="T32" fmla="*/ 28332 w 57150"/>
              <a:gd name="T33" fmla="*/ 0 h 5715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150" h="57150">
                <a:moveTo>
                  <a:pt x="28332" y="0"/>
                </a:moveTo>
                <a:lnTo>
                  <a:pt x="17668" y="2076"/>
                </a:lnTo>
                <a:lnTo>
                  <a:pt x="8296" y="8305"/>
                </a:lnTo>
                <a:lnTo>
                  <a:pt x="2074" y="17683"/>
                </a:lnTo>
                <a:lnTo>
                  <a:pt x="0" y="28346"/>
                </a:lnTo>
                <a:lnTo>
                  <a:pt x="2074" y="39009"/>
                </a:lnTo>
                <a:lnTo>
                  <a:pt x="8296" y="48386"/>
                </a:lnTo>
                <a:lnTo>
                  <a:pt x="17668" y="54609"/>
                </a:lnTo>
                <a:lnTo>
                  <a:pt x="28332" y="56683"/>
                </a:lnTo>
                <a:lnTo>
                  <a:pt x="38998" y="54609"/>
                </a:lnTo>
                <a:lnTo>
                  <a:pt x="48377" y="48386"/>
                </a:lnTo>
                <a:lnTo>
                  <a:pt x="54599" y="39009"/>
                </a:lnTo>
                <a:lnTo>
                  <a:pt x="56673" y="28346"/>
                </a:lnTo>
                <a:lnTo>
                  <a:pt x="54599" y="17683"/>
                </a:lnTo>
                <a:lnTo>
                  <a:pt x="48377" y="8305"/>
                </a:lnTo>
                <a:lnTo>
                  <a:pt x="38998" y="2076"/>
                </a:lnTo>
                <a:lnTo>
                  <a:pt x="28332" y="0"/>
                </a:lnTo>
                <a:close/>
              </a:path>
            </a:pathLst>
          </a:custGeom>
          <a:solidFill>
            <a:srgbClr val="006EAB"/>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ru-RU"/>
          </a:p>
        </p:txBody>
      </p:sp>
      <p:sp>
        <p:nvSpPr>
          <p:cNvPr id="16" name="object 14"/>
          <p:cNvSpPr>
            <a:spLocks/>
          </p:cNvSpPr>
          <p:nvPr/>
        </p:nvSpPr>
        <p:spPr bwMode="auto">
          <a:xfrm>
            <a:off x="6197600" y="3162300"/>
            <a:ext cx="57150" cy="57150"/>
          </a:xfrm>
          <a:custGeom>
            <a:avLst/>
            <a:gdLst>
              <a:gd name="T0" fmla="*/ 28341 w 57150"/>
              <a:gd name="T1" fmla="*/ 0 h 57150"/>
              <a:gd name="T2" fmla="*/ 17677 w 57150"/>
              <a:gd name="T3" fmla="*/ 2074 h 57150"/>
              <a:gd name="T4" fmla="*/ 8305 w 57150"/>
              <a:gd name="T5" fmla="*/ 8296 h 57150"/>
              <a:gd name="T6" fmla="*/ 2076 w 57150"/>
              <a:gd name="T7" fmla="*/ 17675 h 57150"/>
              <a:gd name="T8" fmla="*/ 0 w 57150"/>
              <a:gd name="T9" fmla="*/ 28341 h 57150"/>
              <a:gd name="T10" fmla="*/ 2076 w 57150"/>
              <a:gd name="T11" fmla="*/ 39005 h 57150"/>
              <a:gd name="T12" fmla="*/ 8305 w 57150"/>
              <a:gd name="T13" fmla="*/ 48377 h 57150"/>
              <a:gd name="T14" fmla="*/ 17677 w 57150"/>
              <a:gd name="T15" fmla="*/ 54606 h 57150"/>
              <a:gd name="T16" fmla="*/ 28341 w 57150"/>
              <a:gd name="T17" fmla="*/ 56683 h 57150"/>
              <a:gd name="T18" fmla="*/ 39007 w 57150"/>
              <a:gd name="T19" fmla="*/ 54606 h 57150"/>
              <a:gd name="T20" fmla="*/ 48386 w 57150"/>
              <a:gd name="T21" fmla="*/ 48377 h 57150"/>
              <a:gd name="T22" fmla="*/ 54609 w 57150"/>
              <a:gd name="T23" fmla="*/ 39005 h 57150"/>
              <a:gd name="T24" fmla="*/ 56683 w 57150"/>
              <a:gd name="T25" fmla="*/ 28341 h 57150"/>
              <a:gd name="T26" fmla="*/ 54609 w 57150"/>
              <a:gd name="T27" fmla="*/ 17675 h 57150"/>
              <a:gd name="T28" fmla="*/ 48386 w 57150"/>
              <a:gd name="T29" fmla="*/ 8296 h 57150"/>
              <a:gd name="T30" fmla="*/ 39007 w 57150"/>
              <a:gd name="T31" fmla="*/ 2074 h 57150"/>
              <a:gd name="T32" fmla="*/ 28341 w 57150"/>
              <a:gd name="T33" fmla="*/ 0 h 5715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150" h="57150">
                <a:moveTo>
                  <a:pt x="28341" y="0"/>
                </a:moveTo>
                <a:lnTo>
                  <a:pt x="17677" y="2074"/>
                </a:lnTo>
                <a:lnTo>
                  <a:pt x="8305" y="8296"/>
                </a:lnTo>
                <a:lnTo>
                  <a:pt x="2076" y="17675"/>
                </a:lnTo>
                <a:lnTo>
                  <a:pt x="0" y="28341"/>
                </a:lnTo>
                <a:lnTo>
                  <a:pt x="2076" y="39005"/>
                </a:lnTo>
                <a:lnTo>
                  <a:pt x="8305" y="48377"/>
                </a:lnTo>
                <a:lnTo>
                  <a:pt x="17677" y="54606"/>
                </a:lnTo>
                <a:lnTo>
                  <a:pt x="28341" y="56683"/>
                </a:lnTo>
                <a:lnTo>
                  <a:pt x="39007" y="54606"/>
                </a:lnTo>
                <a:lnTo>
                  <a:pt x="48386" y="48377"/>
                </a:lnTo>
                <a:lnTo>
                  <a:pt x="54609" y="39005"/>
                </a:lnTo>
                <a:lnTo>
                  <a:pt x="56683" y="28341"/>
                </a:lnTo>
                <a:lnTo>
                  <a:pt x="54609" y="17675"/>
                </a:lnTo>
                <a:lnTo>
                  <a:pt x="48386" y="8296"/>
                </a:lnTo>
                <a:lnTo>
                  <a:pt x="39007" y="2074"/>
                </a:lnTo>
                <a:lnTo>
                  <a:pt x="28341" y="0"/>
                </a:lnTo>
                <a:close/>
              </a:path>
            </a:pathLst>
          </a:custGeom>
          <a:solidFill>
            <a:srgbClr val="006EAB"/>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ru-RU"/>
          </a:p>
        </p:txBody>
      </p:sp>
      <p:sp>
        <p:nvSpPr>
          <p:cNvPr id="17" name="object 15"/>
          <p:cNvSpPr>
            <a:spLocks/>
          </p:cNvSpPr>
          <p:nvPr/>
        </p:nvSpPr>
        <p:spPr bwMode="auto">
          <a:xfrm>
            <a:off x="6273800" y="3238500"/>
            <a:ext cx="57150" cy="57150"/>
          </a:xfrm>
          <a:custGeom>
            <a:avLst/>
            <a:gdLst>
              <a:gd name="T0" fmla="*/ 28340 w 57150"/>
              <a:gd name="T1" fmla="*/ 0 h 57150"/>
              <a:gd name="T2" fmla="*/ 17677 w 57150"/>
              <a:gd name="T3" fmla="*/ 2076 h 57150"/>
              <a:gd name="T4" fmla="*/ 8305 w 57150"/>
              <a:gd name="T5" fmla="*/ 8305 h 57150"/>
              <a:gd name="T6" fmla="*/ 2076 w 57150"/>
              <a:gd name="T7" fmla="*/ 17684 h 57150"/>
              <a:gd name="T8" fmla="*/ 0 w 57150"/>
              <a:gd name="T9" fmla="*/ 28351 h 57150"/>
              <a:gd name="T10" fmla="*/ 2076 w 57150"/>
              <a:gd name="T11" fmla="*/ 39014 h 57150"/>
              <a:gd name="T12" fmla="*/ 8305 w 57150"/>
              <a:gd name="T13" fmla="*/ 48386 h 57150"/>
              <a:gd name="T14" fmla="*/ 17677 w 57150"/>
              <a:gd name="T15" fmla="*/ 54609 h 57150"/>
              <a:gd name="T16" fmla="*/ 28340 w 57150"/>
              <a:gd name="T17" fmla="*/ 56683 h 57150"/>
              <a:gd name="T18" fmla="*/ 39002 w 57150"/>
              <a:gd name="T19" fmla="*/ 54609 h 57150"/>
              <a:gd name="T20" fmla="*/ 48374 w 57150"/>
              <a:gd name="T21" fmla="*/ 48386 h 57150"/>
              <a:gd name="T22" fmla="*/ 54603 w 57150"/>
              <a:gd name="T23" fmla="*/ 39014 h 57150"/>
              <a:gd name="T24" fmla="*/ 56680 w 57150"/>
              <a:gd name="T25" fmla="*/ 28351 h 57150"/>
              <a:gd name="T26" fmla="*/ 54603 w 57150"/>
              <a:gd name="T27" fmla="*/ 17684 h 57150"/>
              <a:gd name="T28" fmla="*/ 48374 w 57150"/>
              <a:gd name="T29" fmla="*/ 8305 h 57150"/>
              <a:gd name="T30" fmla="*/ 39002 w 57150"/>
              <a:gd name="T31" fmla="*/ 2076 h 57150"/>
              <a:gd name="T32" fmla="*/ 28340 w 57150"/>
              <a:gd name="T33" fmla="*/ 0 h 5715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150" h="57150">
                <a:moveTo>
                  <a:pt x="28340" y="0"/>
                </a:moveTo>
                <a:lnTo>
                  <a:pt x="17677" y="2076"/>
                </a:lnTo>
                <a:lnTo>
                  <a:pt x="8305" y="8305"/>
                </a:lnTo>
                <a:lnTo>
                  <a:pt x="2076" y="17684"/>
                </a:lnTo>
                <a:lnTo>
                  <a:pt x="0" y="28351"/>
                </a:lnTo>
                <a:lnTo>
                  <a:pt x="2076" y="39014"/>
                </a:lnTo>
                <a:lnTo>
                  <a:pt x="8305" y="48386"/>
                </a:lnTo>
                <a:lnTo>
                  <a:pt x="17677" y="54609"/>
                </a:lnTo>
                <a:lnTo>
                  <a:pt x="28340" y="56683"/>
                </a:lnTo>
                <a:lnTo>
                  <a:pt x="39002" y="54609"/>
                </a:lnTo>
                <a:lnTo>
                  <a:pt x="48374" y="48386"/>
                </a:lnTo>
                <a:lnTo>
                  <a:pt x="54603" y="39014"/>
                </a:lnTo>
                <a:lnTo>
                  <a:pt x="56680" y="28351"/>
                </a:lnTo>
                <a:lnTo>
                  <a:pt x="54603" y="17684"/>
                </a:lnTo>
                <a:lnTo>
                  <a:pt x="48374" y="8305"/>
                </a:lnTo>
                <a:lnTo>
                  <a:pt x="39002" y="2076"/>
                </a:lnTo>
                <a:lnTo>
                  <a:pt x="28340" y="0"/>
                </a:lnTo>
                <a:close/>
              </a:path>
            </a:pathLst>
          </a:custGeom>
          <a:solidFill>
            <a:srgbClr val="006EAB"/>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ru-RU"/>
          </a:p>
        </p:txBody>
      </p:sp>
      <p:sp>
        <p:nvSpPr>
          <p:cNvPr id="18" name="object 16"/>
          <p:cNvSpPr>
            <a:spLocks/>
          </p:cNvSpPr>
          <p:nvPr/>
        </p:nvSpPr>
        <p:spPr bwMode="auto">
          <a:xfrm>
            <a:off x="6350000" y="3313113"/>
            <a:ext cx="57150" cy="57150"/>
          </a:xfrm>
          <a:custGeom>
            <a:avLst/>
            <a:gdLst>
              <a:gd name="T0" fmla="*/ 28340 w 57150"/>
              <a:gd name="T1" fmla="*/ 0 h 57150"/>
              <a:gd name="T2" fmla="*/ 17677 w 57150"/>
              <a:gd name="T3" fmla="*/ 2076 h 57150"/>
              <a:gd name="T4" fmla="*/ 8305 w 57150"/>
              <a:gd name="T5" fmla="*/ 8305 h 57150"/>
              <a:gd name="T6" fmla="*/ 2076 w 57150"/>
              <a:gd name="T7" fmla="*/ 17683 h 57150"/>
              <a:gd name="T8" fmla="*/ 0 w 57150"/>
              <a:gd name="T9" fmla="*/ 28346 h 57150"/>
              <a:gd name="T10" fmla="*/ 2076 w 57150"/>
              <a:gd name="T11" fmla="*/ 39009 h 57150"/>
              <a:gd name="T12" fmla="*/ 8305 w 57150"/>
              <a:gd name="T13" fmla="*/ 48386 h 57150"/>
              <a:gd name="T14" fmla="*/ 17677 w 57150"/>
              <a:gd name="T15" fmla="*/ 54609 h 57150"/>
              <a:gd name="T16" fmla="*/ 28340 w 57150"/>
              <a:gd name="T17" fmla="*/ 56683 h 57150"/>
              <a:gd name="T18" fmla="*/ 39002 w 57150"/>
              <a:gd name="T19" fmla="*/ 54609 h 57150"/>
              <a:gd name="T20" fmla="*/ 48374 w 57150"/>
              <a:gd name="T21" fmla="*/ 48386 h 57150"/>
              <a:gd name="T22" fmla="*/ 54603 w 57150"/>
              <a:gd name="T23" fmla="*/ 39009 h 57150"/>
              <a:gd name="T24" fmla="*/ 56680 w 57150"/>
              <a:gd name="T25" fmla="*/ 28346 h 57150"/>
              <a:gd name="T26" fmla="*/ 54603 w 57150"/>
              <a:gd name="T27" fmla="*/ 17683 h 57150"/>
              <a:gd name="T28" fmla="*/ 48374 w 57150"/>
              <a:gd name="T29" fmla="*/ 8305 h 57150"/>
              <a:gd name="T30" fmla="*/ 39002 w 57150"/>
              <a:gd name="T31" fmla="*/ 2076 h 57150"/>
              <a:gd name="T32" fmla="*/ 28340 w 57150"/>
              <a:gd name="T33" fmla="*/ 0 h 5715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150" h="57150">
                <a:moveTo>
                  <a:pt x="28340" y="0"/>
                </a:moveTo>
                <a:lnTo>
                  <a:pt x="17677" y="2076"/>
                </a:lnTo>
                <a:lnTo>
                  <a:pt x="8305" y="8305"/>
                </a:lnTo>
                <a:lnTo>
                  <a:pt x="2076" y="17683"/>
                </a:lnTo>
                <a:lnTo>
                  <a:pt x="0" y="28346"/>
                </a:lnTo>
                <a:lnTo>
                  <a:pt x="2076" y="39009"/>
                </a:lnTo>
                <a:lnTo>
                  <a:pt x="8305" y="48386"/>
                </a:lnTo>
                <a:lnTo>
                  <a:pt x="17677" y="54609"/>
                </a:lnTo>
                <a:lnTo>
                  <a:pt x="28340" y="56683"/>
                </a:lnTo>
                <a:lnTo>
                  <a:pt x="39002" y="54609"/>
                </a:lnTo>
                <a:lnTo>
                  <a:pt x="48374" y="48386"/>
                </a:lnTo>
                <a:lnTo>
                  <a:pt x="54603" y="39009"/>
                </a:lnTo>
                <a:lnTo>
                  <a:pt x="56680" y="28346"/>
                </a:lnTo>
                <a:lnTo>
                  <a:pt x="54603" y="17683"/>
                </a:lnTo>
                <a:lnTo>
                  <a:pt x="48374" y="8305"/>
                </a:lnTo>
                <a:lnTo>
                  <a:pt x="39002" y="2076"/>
                </a:lnTo>
                <a:lnTo>
                  <a:pt x="28340" y="0"/>
                </a:lnTo>
                <a:close/>
              </a:path>
            </a:pathLst>
          </a:custGeom>
          <a:solidFill>
            <a:srgbClr val="006EAB"/>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ru-RU"/>
          </a:p>
        </p:txBody>
      </p:sp>
      <p:sp>
        <p:nvSpPr>
          <p:cNvPr id="19" name="object 17"/>
          <p:cNvSpPr>
            <a:spLocks/>
          </p:cNvSpPr>
          <p:nvPr/>
        </p:nvSpPr>
        <p:spPr bwMode="auto">
          <a:xfrm>
            <a:off x="6122988" y="3540125"/>
            <a:ext cx="57150" cy="57150"/>
          </a:xfrm>
          <a:custGeom>
            <a:avLst/>
            <a:gdLst>
              <a:gd name="T0" fmla="*/ 28332 w 57150"/>
              <a:gd name="T1" fmla="*/ 0 h 57150"/>
              <a:gd name="T2" fmla="*/ 17668 w 57150"/>
              <a:gd name="T3" fmla="*/ 2074 h 57150"/>
              <a:gd name="T4" fmla="*/ 8296 w 57150"/>
              <a:gd name="T5" fmla="*/ 8296 h 57150"/>
              <a:gd name="T6" fmla="*/ 2074 w 57150"/>
              <a:gd name="T7" fmla="*/ 17675 h 57150"/>
              <a:gd name="T8" fmla="*/ 0 w 57150"/>
              <a:gd name="T9" fmla="*/ 28341 h 57150"/>
              <a:gd name="T10" fmla="*/ 2074 w 57150"/>
              <a:gd name="T11" fmla="*/ 39005 h 57150"/>
              <a:gd name="T12" fmla="*/ 8296 w 57150"/>
              <a:gd name="T13" fmla="*/ 48377 h 57150"/>
              <a:gd name="T14" fmla="*/ 17668 w 57150"/>
              <a:gd name="T15" fmla="*/ 54599 h 57150"/>
              <a:gd name="T16" fmla="*/ 28332 w 57150"/>
              <a:gd name="T17" fmla="*/ 56673 h 57150"/>
              <a:gd name="T18" fmla="*/ 38998 w 57150"/>
              <a:gd name="T19" fmla="*/ 54599 h 57150"/>
              <a:gd name="T20" fmla="*/ 48377 w 57150"/>
              <a:gd name="T21" fmla="*/ 48377 h 57150"/>
              <a:gd name="T22" fmla="*/ 54599 w 57150"/>
              <a:gd name="T23" fmla="*/ 39005 h 57150"/>
              <a:gd name="T24" fmla="*/ 56673 w 57150"/>
              <a:gd name="T25" fmla="*/ 28341 h 57150"/>
              <a:gd name="T26" fmla="*/ 54599 w 57150"/>
              <a:gd name="T27" fmla="*/ 17675 h 57150"/>
              <a:gd name="T28" fmla="*/ 48377 w 57150"/>
              <a:gd name="T29" fmla="*/ 8296 h 57150"/>
              <a:gd name="T30" fmla="*/ 38998 w 57150"/>
              <a:gd name="T31" fmla="*/ 2074 h 57150"/>
              <a:gd name="T32" fmla="*/ 28332 w 57150"/>
              <a:gd name="T33" fmla="*/ 0 h 5715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150" h="57150">
                <a:moveTo>
                  <a:pt x="28332" y="0"/>
                </a:moveTo>
                <a:lnTo>
                  <a:pt x="17668" y="2074"/>
                </a:lnTo>
                <a:lnTo>
                  <a:pt x="8296" y="8296"/>
                </a:lnTo>
                <a:lnTo>
                  <a:pt x="2074" y="17675"/>
                </a:lnTo>
                <a:lnTo>
                  <a:pt x="0" y="28341"/>
                </a:lnTo>
                <a:lnTo>
                  <a:pt x="2074" y="39005"/>
                </a:lnTo>
                <a:lnTo>
                  <a:pt x="8296" y="48377"/>
                </a:lnTo>
                <a:lnTo>
                  <a:pt x="17668" y="54599"/>
                </a:lnTo>
                <a:lnTo>
                  <a:pt x="28332" y="56673"/>
                </a:lnTo>
                <a:lnTo>
                  <a:pt x="38998" y="54599"/>
                </a:lnTo>
                <a:lnTo>
                  <a:pt x="48377" y="48377"/>
                </a:lnTo>
                <a:lnTo>
                  <a:pt x="54599" y="39005"/>
                </a:lnTo>
                <a:lnTo>
                  <a:pt x="56673" y="28341"/>
                </a:lnTo>
                <a:lnTo>
                  <a:pt x="54599" y="17675"/>
                </a:lnTo>
                <a:lnTo>
                  <a:pt x="48377" y="8296"/>
                </a:lnTo>
                <a:lnTo>
                  <a:pt x="38998" y="2074"/>
                </a:lnTo>
                <a:lnTo>
                  <a:pt x="28332" y="0"/>
                </a:lnTo>
                <a:close/>
              </a:path>
            </a:pathLst>
          </a:custGeom>
          <a:solidFill>
            <a:srgbClr val="006EAB"/>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ru-RU"/>
          </a:p>
        </p:txBody>
      </p:sp>
      <p:sp>
        <p:nvSpPr>
          <p:cNvPr id="20" name="object 18"/>
          <p:cNvSpPr>
            <a:spLocks/>
          </p:cNvSpPr>
          <p:nvPr/>
        </p:nvSpPr>
        <p:spPr bwMode="auto">
          <a:xfrm>
            <a:off x="6197600" y="3463925"/>
            <a:ext cx="57150" cy="57150"/>
          </a:xfrm>
          <a:custGeom>
            <a:avLst/>
            <a:gdLst>
              <a:gd name="T0" fmla="*/ 28341 w 57150"/>
              <a:gd name="T1" fmla="*/ 0 h 57150"/>
              <a:gd name="T2" fmla="*/ 17677 w 57150"/>
              <a:gd name="T3" fmla="*/ 2074 h 57150"/>
              <a:gd name="T4" fmla="*/ 8305 w 57150"/>
              <a:gd name="T5" fmla="*/ 8296 h 57150"/>
              <a:gd name="T6" fmla="*/ 2076 w 57150"/>
              <a:gd name="T7" fmla="*/ 17675 h 57150"/>
              <a:gd name="T8" fmla="*/ 0 w 57150"/>
              <a:gd name="T9" fmla="*/ 28341 h 57150"/>
              <a:gd name="T10" fmla="*/ 2076 w 57150"/>
              <a:gd name="T11" fmla="*/ 39005 h 57150"/>
              <a:gd name="T12" fmla="*/ 8305 w 57150"/>
              <a:gd name="T13" fmla="*/ 48377 h 57150"/>
              <a:gd name="T14" fmla="*/ 17677 w 57150"/>
              <a:gd name="T15" fmla="*/ 54599 h 57150"/>
              <a:gd name="T16" fmla="*/ 28341 w 57150"/>
              <a:gd name="T17" fmla="*/ 56673 h 57150"/>
              <a:gd name="T18" fmla="*/ 39007 w 57150"/>
              <a:gd name="T19" fmla="*/ 54599 h 57150"/>
              <a:gd name="T20" fmla="*/ 48386 w 57150"/>
              <a:gd name="T21" fmla="*/ 48377 h 57150"/>
              <a:gd name="T22" fmla="*/ 54609 w 57150"/>
              <a:gd name="T23" fmla="*/ 39005 h 57150"/>
              <a:gd name="T24" fmla="*/ 56683 w 57150"/>
              <a:gd name="T25" fmla="*/ 28341 h 57150"/>
              <a:gd name="T26" fmla="*/ 54609 w 57150"/>
              <a:gd name="T27" fmla="*/ 17675 h 57150"/>
              <a:gd name="T28" fmla="*/ 48386 w 57150"/>
              <a:gd name="T29" fmla="*/ 8296 h 57150"/>
              <a:gd name="T30" fmla="*/ 39007 w 57150"/>
              <a:gd name="T31" fmla="*/ 2074 h 57150"/>
              <a:gd name="T32" fmla="*/ 28341 w 57150"/>
              <a:gd name="T33" fmla="*/ 0 h 5715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150" h="57150">
                <a:moveTo>
                  <a:pt x="28341" y="0"/>
                </a:moveTo>
                <a:lnTo>
                  <a:pt x="17677" y="2074"/>
                </a:lnTo>
                <a:lnTo>
                  <a:pt x="8305" y="8296"/>
                </a:lnTo>
                <a:lnTo>
                  <a:pt x="2076" y="17675"/>
                </a:lnTo>
                <a:lnTo>
                  <a:pt x="0" y="28341"/>
                </a:lnTo>
                <a:lnTo>
                  <a:pt x="2076" y="39005"/>
                </a:lnTo>
                <a:lnTo>
                  <a:pt x="8305" y="48377"/>
                </a:lnTo>
                <a:lnTo>
                  <a:pt x="17677" y="54599"/>
                </a:lnTo>
                <a:lnTo>
                  <a:pt x="28341" y="56673"/>
                </a:lnTo>
                <a:lnTo>
                  <a:pt x="39007" y="54599"/>
                </a:lnTo>
                <a:lnTo>
                  <a:pt x="48386" y="48377"/>
                </a:lnTo>
                <a:lnTo>
                  <a:pt x="54609" y="39005"/>
                </a:lnTo>
                <a:lnTo>
                  <a:pt x="56683" y="28341"/>
                </a:lnTo>
                <a:lnTo>
                  <a:pt x="54609" y="17675"/>
                </a:lnTo>
                <a:lnTo>
                  <a:pt x="48386" y="8296"/>
                </a:lnTo>
                <a:lnTo>
                  <a:pt x="39007" y="2074"/>
                </a:lnTo>
                <a:lnTo>
                  <a:pt x="28341" y="0"/>
                </a:lnTo>
                <a:close/>
              </a:path>
            </a:pathLst>
          </a:custGeom>
          <a:solidFill>
            <a:srgbClr val="006EAB"/>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ru-RU"/>
          </a:p>
        </p:txBody>
      </p:sp>
      <p:sp>
        <p:nvSpPr>
          <p:cNvPr id="21" name="object 19"/>
          <p:cNvSpPr>
            <a:spLocks/>
          </p:cNvSpPr>
          <p:nvPr/>
        </p:nvSpPr>
        <p:spPr bwMode="auto">
          <a:xfrm>
            <a:off x="6273800" y="3389313"/>
            <a:ext cx="57150" cy="57150"/>
          </a:xfrm>
          <a:custGeom>
            <a:avLst/>
            <a:gdLst>
              <a:gd name="T0" fmla="*/ 28340 w 57150"/>
              <a:gd name="T1" fmla="*/ 0 h 57150"/>
              <a:gd name="T2" fmla="*/ 17677 w 57150"/>
              <a:gd name="T3" fmla="*/ 2076 h 57150"/>
              <a:gd name="T4" fmla="*/ 8305 w 57150"/>
              <a:gd name="T5" fmla="*/ 8305 h 57150"/>
              <a:gd name="T6" fmla="*/ 2076 w 57150"/>
              <a:gd name="T7" fmla="*/ 17682 h 57150"/>
              <a:gd name="T8" fmla="*/ 0 w 57150"/>
              <a:gd name="T9" fmla="*/ 28344 h 57150"/>
              <a:gd name="T10" fmla="*/ 2076 w 57150"/>
              <a:gd name="T11" fmla="*/ 39004 h 57150"/>
              <a:gd name="T12" fmla="*/ 8305 w 57150"/>
              <a:gd name="T13" fmla="*/ 48374 h 57150"/>
              <a:gd name="T14" fmla="*/ 17677 w 57150"/>
              <a:gd name="T15" fmla="*/ 54603 h 57150"/>
              <a:gd name="T16" fmla="*/ 28340 w 57150"/>
              <a:gd name="T17" fmla="*/ 56680 h 57150"/>
              <a:gd name="T18" fmla="*/ 39002 w 57150"/>
              <a:gd name="T19" fmla="*/ 54603 h 57150"/>
              <a:gd name="T20" fmla="*/ 48374 w 57150"/>
              <a:gd name="T21" fmla="*/ 48374 h 57150"/>
              <a:gd name="T22" fmla="*/ 54603 w 57150"/>
              <a:gd name="T23" fmla="*/ 39004 h 57150"/>
              <a:gd name="T24" fmla="*/ 56680 w 57150"/>
              <a:gd name="T25" fmla="*/ 28344 h 57150"/>
              <a:gd name="T26" fmla="*/ 54603 w 57150"/>
              <a:gd name="T27" fmla="*/ 17682 h 57150"/>
              <a:gd name="T28" fmla="*/ 48374 w 57150"/>
              <a:gd name="T29" fmla="*/ 8305 h 57150"/>
              <a:gd name="T30" fmla="*/ 39002 w 57150"/>
              <a:gd name="T31" fmla="*/ 2076 h 57150"/>
              <a:gd name="T32" fmla="*/ 28340 w 57150"/>
              <a:gd name="T33" fmla="*/ 0 h 5715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150" h="57150">
                <a:moveTo>
                  <a:pt x="28340" y="0"/>
                </a:moveTo>
                <a:lnTo>
                  <a:pt x="17677" y="2076"/>
                </a:lnTo>
                <a:lnTo>
                  <a:pt x="8305" y="8305"/>
                </a:lnTo>
                <a:lnTo>
                  <a:pt x="2076" y="17682"/>
                </a:lnTo>
                <a:lnTo>
                  <a:pt x="0" y="28344"/>
                </a:lnTo>
                <a:lnTo>
                  <a:pt x="2076" y="39004"/>
                </a:lnTo>
                <a:lnTo>
                  <a:pt x="8305" y="48374"/>
                </a:lnTo>
                <a:lnTo>
                  <a:pt x="17677" y="54603"/>
                </a:lnTo>
                <a:lnTo>
                  <a:pt x="28340" y="56680"/>
                </a:lnTo>
                <a:lnTo>
                  <a:pt x="39002" y="54603"/>
                </a:lnTo>
                <a:lnTo>
                  <a:pt x="48374" y="48374"/>
                </a:lnTo>
                <a:lnTo>
                  <a:pt x="54603" y="39004"/>
                </a:lnTo>
                <a:lnTo>
                  <a:pt x="56680" y="28344"/>
                </a:lnTo>
                <a:lnTo>
                  <a:pt x="54603" y="17682"/>
                </a:lnTo>
                <a:lnTo>
                  <a:pt x="48374" y="8305"/>
                </a:lnTo>
                <a:lnTo>
                  <a:pt x="39002" y="2076"/>
                </a:lnTo>
                <a:lnTo>
                  <a:pt x="28340" y="0"/>
                </a:lnTo>
                <a:close/>
              </a:path>
            </a:pathLst>
          </a:custGeom>
          <a:solidFill>
            <a:srgbClr val="006EAB"/>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ru-RU"/>
          </a:p>
        </p:txBody>
      </p:sp>
      <p:sp>
        <p:nvSpPr>
          <p:cNvPr id="22" name="object 20"/>
          <p:cNvSpPr>
            <a:spLocks/>
          </p:cNvSpPr>
          <p:nvPr/>
        </p:nvSpPr>
        <p:spPr bwMode="auto">
          <a:xfrm>
            <a:off x="6350000" y="3313113"/>
            <a:ext cx="57150" cy="57150"/>
          </a:xfrm>
          <a:custGeom>
            <a:avLst/>
            <a:gdLst>
              <a:gd name="T0" fmla="*/ 28340 w 57150"/>
              <a:gd name="T1" fmla="*/ 0 h 57150"/>
              <a:gd name="T2" fmla="*/ 17677 w 57150"/>
              <a:gd name="T3" fmla="*/ 2074 h 57150"/>
              <a:gd name="T4" fmla="*/ 8305 w 57150"/>
              <a:gd name="T5" fmla="*/ 8296 h 57150"/>
              <a:gd name="T6" fmla="*/ 2076 w 57150"/>
              <a:gd name="T7" fmla="*/ 17675 h 57150"/>
              <a:gd name="T8" fmla="*/ 0 w 57150"/>
              <a:gd name="T9" fmla="*/ 28341 h 57150"/>
              <a:gd name="T10" fmla="*/ 2076 w 57150"/>
              <a:gd name="T11" fmla="*/ 39005 h 57150"/>
              <a:gd name="T12" fmla="*/ 8305 w 57150"/>
              <a:gd name="T13" fmla="*/ 48377 h 57150"/>
              <a:gd name="T14" fmla="*/ 17677 w 57150"/>
              <a:gd name="T15" fmla="*/ 54606 h 57150"/>
              <a:gd name="T16" fmla="*/ 28340 w 57150"/>
              <a:gd name="T17" fmla="*/ 56683 h 57150"/>
              <a:gd name="T18" fmla="*/ 39002 w 57150"/>
              <a:gd name="T19" fmla="*/ 54606 h 57150"/>
              <a:gd name="T20" fmla="*/ 48374 w 57150"/>
              <a:gd name="T21" fmla="*/ 48377 h 57150"/>
              <a:gd name="T22" fmla="*/ 54603 w 57150"/>
              <a:gd name="T23" fmla="*/ 39005 h 57150"/>
              <a:gd name="T24" fmla="*/ 56680 w 57150"/>
              <a:gd name="T25" fmla="*/ 28341 h 57150"/>
              <a:gd name="T26" fmla="*/ 54603 w 57150"/>
              <a:gd name="T27" fmla="*/ 17675 h 57150"/>
              <a:gd name="T28" fmla="*/ 48374 w 57150"/>
              <a:gd name="T29" fmla="*/ 8296 h 57150"/>
              <a:gd name="T30" fmla="*/ 39002 w 57150"/>
              <a:gd name="T31" fmla="*/ 2074 h 57150"/>
              <a:gd name="T32" fmla="*/ 28340 w 57150"/>
              <a:gd name="T33" fmla="*/ 0 h 5715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150" h="57150">
                <a:moveTo>
                  <a:pt x="28340" y="0"/>
                </a:moveTo>
                <a:lnTo>
                  <a:pt x="17677" y="2074"/>
                </a:lnTo>
                <a:lnTo>
                  <a:pt x="8305" y="8296"/>
                </a:lnTo>
                <a:lnTo>
                  <a:pt x="2076" y="17675"/>
                </a:lnTo>
                <a:lnTo>
                  <a:pt x="0" y="28341"/>
                </a:lnTo>
                <a:lnTo>
                  <a:pt x="2076" y="39005"/>
                </a:lnTo>
                <a:lnTo>
                  <a:pt x="8305" y="48377"/>
                </a:lnTo>
                <a:lnTo>
                  <a:pt x="17677" y="54606"/>
                </a:lnTo>
                <a:lnTo>
                  <a:pt x="28340" y="56683"/>
                </a:lnTo>
                <a:lnTo>
                  <a:pt x="39002" y="54606"/>
                </a:lnTo>
                <a:lnTo>
                  <a:pt x="48374" y="48377"/>
                </a:lnTo>
                <a:lnTo>
                  <a:pt x="54603" y="39005"/>
                </a:lnTo>
                <a:lnTo>
                  <a:pt x="56680" y="28341"/>
                </a:lnTo>
                <a:lnTo>
                  <a:pt x="54603" y="17675"/>
                </a:lnTo>
                <a:lnTo>
                  <a:pt x="48374" y="8296"/>
                </a:lnTo>
                <a:lnTo>
                  <a:pt x="39002" y="2074"/>
                </a:lnTo>
                <a:lnTo>
                  <a:pt x="28340" y="0"/>
                </a:lnTo>
                <a:close/>
              </a:path>
            </a:pathLst>
          </a:custGeom>
          <a:solidFill>
            <a:srgbClr val="006EAB"/>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ru-RU"/>
          </a:p>
        </p:txBody>
      </p:sp>
      <p:sp>
        <p:nvSpPr>
          <p:cNvPr id="23" name="object 21"/>
          <p:cNvSpPr>
            <a:spLocks/>
          </p:cNvSpPr>
          <p:nvPr/>
        </p:nvSpPr>
        <p:spPr bwMode="auto">
          <a:xfrm>
            <a:off x="5956300" y="3087688"/>
            <a:ext cx="57150" cy="57150"/>
          </a:xfrm>
          <a:custGeom>
            <a:avLst/>
            <a:gdLst>
              <a:gd name="T0" fmla="*/ 28336 w 57150"/>
              <a:gd name="T1" fmla="*/ 0 h 57150"/>
              <a:gd name="T2" fmla="*/ 17673 w 57150"/>
              <a:gd name="T3" fmla="*/ 2076 h 57150"/>
              <a:gd name="T4" fmla="*/ 8296 w 57150"/>
              <a:gd name="T5" fmla="*/ 8305 h 57150"/>
              <a:gd name="T6" fmla="*/ 2074 w 57150"/>
              <a:gd name="T7" fmla="*/ 17683 h 57150"/>
              <a:gd name="T8" fmla="*/ 0 w 57150"/>
              <a:gd name="T9" fmla="*/ 28346 h 57150"/>
              <a:gd name="T10" fmla="*/ 2074 w 57150"/>
              <a:gd name="T11" fmla="*/ 39009 h 57150"/>
              <a:gd name="T12" fmla="*/ 8296 w 57150"/>
              <a:gd name="T13" fmla="*/ 48386 h 57150"/>
              <a:gd name="T14" fmla="*/ 17673 w 57150"/>
              <a:gd name="T15" fmla="*/ 54609 h 57150"/>
              <a:gd name="T16" fmla="*/ 28336 w 57150"/>
              <a:gd name="T17" fmla="*/ 56683 h 57150"/>
              <a:gd name="T18" fmla="*/ 39000 w 57150"/>
              <a:gd name="T19" fmla="*/ 54609 h 57150"/>
              <a:gd name="T20" fmla="*/ 48377 w 57150"/>
              <a:gd name="T21" fmla="*/ 48386 h 57150"/>
              <a:gd name="T22" fmla="*/ 54599 w 57150"/>
              <a:gd name="T23" fmla="*/ 39009 h 57150"/>
              <a:gd name="T24" fmla="*/ 56673 w 57150"/>
              <a:gd name="T25" fmla="*/ 28346 h 57150"/>
              <a:gd name="T26" fmla="*/ 54599 w 57150"/>
              <a:gd name="T27" fmla="*/ 17683 h 57150"/>
              <a:gd name="T28" fmla="*/ 48377 w 57150"/>
              <a:gd name="T29" fmla="*/ 8305 h 57150"/>
              <a:gd name="T30" fmla="*/ 39000 w 57150"/>
              <a:gd name="T31" fmla="*/ 2076 h 57150"/>
              <a:gd name="T32" fmla="*/ 28336 w 57150"/>
              <a:gd name="T33" fmla="*/ 0 h 5715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150" h="57150">
                <a:moveTo>
                  <a:pt x="28336" y="0"/>
                </a:moveTo>
                <a:lnTo>
                  <a:pt x="17673" y="2076"/>
                </a:lnTo>
                <a:lnTo>
                  <a:pt x="8296" y="8305"/>
                </a:lnTo>
                <a:lnTo>
                  <a:pt x="2074" y="17683"/>
                </a:lnTo>
                <a:lnTo>
                  <a:pt x="0" y="28346"/>
                </a:lnTo>
                <a:lnTo>
                  <a:pt x="2074" y="39009"/>
                </a:lnTo>
                <a:lnTo>
                  <a:pt x="8296" y="48386"/>
                </a:lnTo>
                <a:lnTo>
                  <a:pt x="17673" y="54609"/>
                </a:lnTo>
                <a:lnTo>
                  <a:pt x="28336" y="56683"/>
                </a:lnTo>
                <a:lnTo>
                  <a:pt x="39000" y="54609"/>
                </a:lnTo>
                <a:lnTo>
                  <a:pt x="48377" y="48386"/>
                </a:lnTo>
                <a:lnTo>
                  <a:pt x="54599" y="39009"/>
                </a:lnTo>
                <a:lnTo>
                  <a:pt x="56673" y="28346"/>
                </a:lnTo>
                <a:lnTo>
                  <a:pt x="54599" y="17683"/>
                </a:lnTo>
                <a:lnTo>
                  <a:pt x="48377" y="8305"/>
                </a:lnTo>
                <a:lnTo>
                  <a:pt x="39000" y="2076"/>
                </a:lnTo>
                <a:lnTo>
                  <a:pt x="28336" y="0"/>
                </a:lnTo>
                <a:close/>
              </a:path>
            </a:pathLst>
          </a:custGeom>
          <a:solidFill>
            <a:srgbClr val="006EAB"/>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ru-RU"/>
          </a:p>
        </p:txBody>
      </p:sp>
      <p:sp>
        <p:nvSpPr>
          <p:cNvPr id="24" name="object 22"/>
          <p:cNvSpPr>
            <a:spLocks/>
          </p:cNvSpPr>
          <p:nvPr/>
        </p:nvSpPr>
        <p:spPr bwMode="auto">
          <a:xfrm>
            <a:off x="6032500" y="3162300"/>
            <a:ext cx="57150" cy="57150"/>
          </a:xfrm>
          <a:custGeom>
            <a:avLst/>
            <a:gdLst>
              <a:gd name="T0" fmla="*/ 28332 w 57150"/>
              <a:gd name="T1" fmla="*/ 0 h 57150"/>
              <a:gd name="T2" fmla="*/ 17668 w 57150"/>
              <a:gd name="T3" fmla="*/ 2074 h 57150"/>
              <a:gd name="T4" fmla="*/ 8296 w 57150"/>
              <a:gd name="T5" fmla="*/ 8296 h 57150"/>
              <a:gd name="T6" fmla="*/ 2074 w 57150"/>
              <a:gd name="T7" fmla="*/ 17675 h 57150"/>
              <a:gd name="T8" fmla="*/ 0 w 57150"/>
              <a:gd name="T9" fmla="*/ 28341 h 57150"/>
              <a:gd name="T10" fmla="*/ 2074 w 57150"/>
              <a:gd name="T11" fmla="*/ 39005 h 57150"/>
              <a:gd name="T12" fmla="*/ 8296 w 57150"/>
              <a:gd name="T13" fmla="*/ 48377 h 57150"/>
              <a:gd name="T14" fmla="*/ 17668 w 57150"/>
              <a:gd name="T15" fmla="*/ 54606 h 57150"/>
              <a:gd name="T16" fmla="*/ 28332 w 57150"/>
              <a:gd name="T17" fmla="*/ 56683 h 57150"/>
              <a:gd name="T18" fmla="*/ 38998 w 57150"/>
              <a:gd name="T19" fmla="*/ 54606 h 57150"/>
              <a:gd name="T20" fmla="*/ 48377 w 57150"/>
              <a:gd name="T21" fmla="*/ 48377 h 57150"/>
              <a:gd name="T22" fmla="*/ 54599 w 57150"/>
              <a:gd name="T23" fmla="*/ 39005 h 57150"/>
              <a:gd name="T24" fmla="*/ 56673 w 57150"/>
              <a:gd name="T25" fmla="*/ 28341 h 57150"/>
              <a:gd name="T26" fmla="*/ 54599 w 57150"/>
              <a:gd name="T27" fmla="*/ 17675 h 57150"/>
              <a:gd name="T28" fmla="*/ 48377 w 57150"/>
              <a:gd name="T29" fmla="*/ 8296 h 57150"/>
              <a:gd name="T30" fmla="*/ 38998 w 57150"/>
              <a:gd name="T31" fmla="*/ 2074 h 57150"/>
              <a:gd name="T32" fmla="*/ 28332 w 57150"/>
              <a:gd name="T33" fmla="*/ 0 h 5715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150" h="57150">
                <a:moveTo>
                  <a:pt x="28332" y="0"/>
                </a:moveTo>
                <a:lnTo>
                  <a:pt x="17668" y="2074"/>
                </a:lnTo>
                <a:lnTo>
                  <a:pt x="8296" y="8296"/>
                </a:lnTo>
                <a:lnTo>
                  <a:pt x="2074" y="17675"/>
                </a:lnTo>
                <a:lnTo>
                  <a:pt x="0" y="28341"/>
                </a:lnTo>
                <a:lnTo>
                  <a:pt x="2074" y="39005"/>
                </a:lnTo>
                <a:lnTo>
                  <a:pt x="8296" y="48377"/>
                </a:lnTo>
                <a:lnTo>
                  <a:pt x="17668" y="54606"/>
                </a:lnTo>
                <a:lnTo>
                  <a:pt x="28332" y="56683"/>
                </a:lnTo>
                <a:lnTo>
                  <a:pt x="38998" y="54606"/>
                </a:lnTo>
                <a:lnTo>
                  <a:pt x="48377" y="48377"/>
                </a:lnTo>
                <a:lnTo>
                  <a:pt x="54599" y="39005"/>
                </a:lnTo>
                <a:lnTo>
                  <a:pt x="56673" y="28341"/>
                </a:lnTo>
                <a:lnTo>
                  <a:pt x="54599" y="17675"/>
                </a:lnTo>
                <a:lnTo>
                  <a:pt x="48377" y="8296"/>
                </a:lnTo>
                <a:lnTo>
                  <a:pt x="38998" y="2074"/>
                </a:lnTo>
                <a:lnTo>
                  <a:pt x="28332" y="0"/>
                </a:lnTo>
                <a:close/>
              </a:path>
            </a:pathLst>
          </a:custGeom>
          <a:solidFill>
            <a:srgbClr val="006EAB"/>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ru-RU"/>
          </a:p>
        </p:txBody>
      </p:sp>
      <p:sp>
        <p:nvSpPr>
          <p:cNvPr id="25" name="object 23"/>
          <p:cNvSpPr>
            <a:spLocks/>
          </p:cNvSpPr>
          <p:nvPr/>
        </p:nvSpPr>
        <p:spPr bwMode="auto">
          <a:xfrm>
            <a:off x="6107113" y="3238500"/>
            <a:ext cx="57150" cy="57150"/>
          </a:xfrm>
          <a:custGeom>
            <a:avLst/>
            <a:gdLst>
              <a:gd name="T0" fmla="*/ 28341 w 57150"/>
              <a:gd name="T1" fmla="*/ 0 h 57150"/>
              <a:gd name="T2" fmla="*/ 17677 w 57150"/>
              <a:gd name="T3" fmla="*/ 2076 h 57150"/>
              <a:gd name="T4" fmla="*/ 8305 w 57150"/>
              <a:gd name="T5" fmla="*/ 8305 h 57150"/>
              <a:gd name="T6" fmla="*/ 2076 w 57150"/>
              <a:gd name="T7" fmla="*/ 17684 h 57150"/>
              <a:gd name="T8" fmla="*/ 0 w 57150"/>
              <a:gd name="T9" fmla="*/ 28351 h 57150"/>
              <a:gd name="T10" fmla="*/ 2076 w 57150"/>
              <a:gd name="T11" fmla="*/ 39014 h 57150"/>
              <a:gd name="T12" fmla="*/ 8305 w 57150"/>
              <a:gd name="T13" fmla="*/ 48386 h 57150"/>
              <a:gd name="T14" fmla="*/ 17677 w 57150"/>
              <a:gd name="T15" fmla="*/ 54609 h 57150"/>
              <a:gd name="T16" fmla="*/ 28341 w 57150"/>
              <a:gd name="T17" fmla="*/ 56683 h 57150"/>
              <a:gd name="T18" fmla="*/ 39007 w 57150"/>
              <a:gd name="T19" fmla="*/ 54609 h 57150"/>
              <a:gd name="T20" fmla="*/ 48386 w 57150"/>
              <a:gd name="T21" fmla="*/ 48386 h 57150"/>
              <a:gd name="T22" fmla="*/ 54609 w 57150"/>
              <a:gd name="T23" fmla="*/ 39014 h 57150"/>
              <a:gd name="T24" fmla="*/ 56683 w 57150"/>
              <a:gd name="T25" fmla="*/ 28351 h 57150"/>
              <a:gd name="T26" fmla="*/ 54609 w 57150"/>
              <a:gd name="T27" fmla="*/ 17684 h 57150"/>
              <a:gd name="T28" fmla="*/ 48386 w 57150"/>
              <a:gd name="T29" fmla="*/ 8305 h 57150"/>
              <a:gd name="T30" fmla="*/ 39007 w 57150"/>
              <a:gd name="T31" fmla="*/ 2076 h 57150"/>
              <a:gd name="T32" fmla="*/ 28341 w 57150"/>
              <a:gd name="T33" fmla="*/ 0 h 5715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150" h="57150">
                <a:moveTo>
                  <a:pt x="28341" y="0"/>
                </a:moveTo>
                <a:lnTo>
                  <a:pt x="17677" y="2076"/>
                </a:lnTo>
                <a:lnTo>
                  <a:pt x="8305" y="8305"/>
                </a:lnTo>
                <a:lnTo>
                  <a:pt x="2076" y="17684"/>
                </a:lnTo>
                <a:lnTo>
                  <a:pt x="0" y="28351"/>
                </a:lnTo>
                <a:lnTo>
                  <a:pt x="2076" y="39014"/>
                </a:lnTo>
                <a:lnTo>
                  <a:pt x="8305" y="48386"/>
                </a:lnTo>
                <a:lnTo>
                  <a:pt x="17677" y="54609"/>
                </a:lnTo>
                <a:lnTo>
                  <a:pt x="28341" y="56683"/>
                </a:lnTo>
                <a:lnTo>
                  <a:pt x="39007" y="54609"/>
                </a:lnTo>
                <a:lnTo>
                  <a:pt x="48386" y="48386"/>
                </a:lnTo>
                <a:lnTo>
                  <a:pt x="54609" y="39014"/>
                </a:lnTo>
                <a:lnTo>
                  <a:pt x="56683" y="28351"/>
                </a:lnTo>
                <a:lnTo>
                  <a:pt x="54609" y="17684"/>
                </a:lnTo>
                <a:lnTo>
                  <a:pt x="48386" y="8305"/>
                </a:lnTo>
                <a:lnTo>
                  <a:pt x="39007" y="2076"/>
                </a:lnTo>
                <a:lnTo>
                  <a:pt x="28341" y="0"/>
                </a:lnTo>
                <a:close/>
              </a:path>
            </a:pathLst>
          </a:custGeom>
          <a:solidFill>
            <a:srgbClr val="006EAB"/>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ru-RU"/>
          </a:p>
        </p:txBody>
      </p:sp>
      <p:sp>
        <p:nvSpPr>
          <p:cNvPr id="26" name="object 24"/>
          <p:cNvSpPr>
            <a:spLocks/>
          </p:cNvSpPr>
          <p:nvPr/>
        </p:nvSpPr>
        <p:spPr bwMode="auto">
          <a:xfrm>
            <a:off x="6183313" y="3313113"/>
            <a:ext cx="57150" cy="57150"/>
          </a:xfrm>
          <a:custGeom>
            <a:avLst/>
            <a:gdLst>
              <a:gd name="T0" fmla="*/ 28340 w 57150"/>
              <a:gd name="T1" fmla="*/ 0 h 57150"/>
              <a:gd name="T2" fmla="*/ 17677 w 57150"/>
              <a:gd name="T3" fmla="*/ 2076 h 57150"/>
              <a:gd name="T4" fmla="*/ 8305 w 57150"/>
              <a:gd name="T5" fmla="*/ 8305 h 57150"/>
              <a:gd name="T6" fmla="*/ 2076 w 57150"/>
              <a:gd name="T7" fmla="*/ 17683 h 57150"/>
              <a:gd name="T8" fmla="*/ 0 w 57150"/>
              <a:gd name="T9" fmla="*/ 28346 h 57150"/>
              <a:gd name="T10" fmla="*/ 2076 w 57150"/>
              <a:gd name="T11" fmla="*/ 39009 h 57150"/>
              <a:gd name="T12" fmla="*/ 8305 w 57150"/>
              <a:gd name="T13" fmla="*/ 48386 h 57150"/>
              <a:gd name="T14" fmla="*/ 17677 w 57150"/>
              <a:gd name="T15" fmla="*/ 54609 h 57150"/>
              <a:gd name="T16" fmla="*/ 28340 w 57150"/>
              <a:gd name="T17" fmla="*/ 56683 h 57150"/>
              <a:gd name="T18" fmla="*/ 39002 w 57150"/>
              <a:gd name="T19" fmla="*/ 54609 h 57150"/>
              <a:gd name="T20" fmla="*/ 48374 w 57150"/>
              <a:gd name="T21" fmla="*/ 48386 h 57150"/>
              <a:gd name="T22" fmla="*/ 54603 w 57150"/>
              <a:gd name="T23" fmla="*/ 39009 h 57150"/>
              <a:gd name="T24" fmla="*/ 56680 w 57150"/>
              <a:gd name="T25" fmla="*/ 28346 h 57150"/>
              <a:gd name="T26" fmla="*/ 54603 w 57150"/>
              <a:gd name="T27" fmla="*/ 17683 h 57150"/>
              <a:gd name="T28" fmla="*/ 48374 w 57150"/>
              <a:gd name="T29" fmla="*/ 8305 h 57150"/>
              <a:gd name="T30" fmla="*/ 39002 w 57150"/>
              <a:gd name="T31" fmla="*/ 2076 h 57150"/>
              <a:gd name="T32" fmla="*/ 28340 w 57150"/>
              <a:gd name="T33" fmla="*/ 0 h 5715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150" h="57150">
                <a:moveTo>
                  <a:pt x="28340" y="0"/>
                </a:moveTo>
                <a:lnTo>
                  <a:pt x="17677" y="2076"/>
                </a:lnTo>
                <a:lnTo>
                  <a:pt x="8305" y="8305"/>
                </a:lnTo>
                <a:lnTo>
                  <a:pt x="2076" y="17683"/>
                </a:lnTo>
                <a:lnTo>
                  <a:pt x="0" y="28346"/>
                </a:lnTo>
                <a:lnTo>
                  <a:pt x="2076" y="39009"/>
                </a:lnTo>
                <a:lnTo>
                  <a:pt x="8305" y="48386"/>
                </a:lnTo>
                <a:lnTo>
                  <a:pt x="17677" y="54609"/>
                </a:lnTo>
                <a:lnTo>
                  <a:pt x="28340" y="56683"/>
                </a:lnTo>
                <a:lnTo>
                  <a:pt x="39002" y="54609"/>
                </a:lnTo>
                <a:lnTo>
                  <a:pt x="48374" y="48386"/>
                </a:lnTo>
                <a:lnTo>
                  <a:pt x="54603" y="39009"/>
                </a:lnTo>
                <a:lnTo>
                  <a:pt x="56680" y="28346"/>
                </a:lnTo>
                <a:lnTo>
                  <a:pt x="54603" y="17683"/>
                </a:lnTo>
                <a:lnTo>
                  <a:pt x="48374" y="8305"/>
                </a:lnTo>
                <a:lnTo>
                  <a:pt x="39002" y="2076"/>
                </a:lnTo>
                <a:lnTo>
                  <a:pt x="28340" y="0"/>
                </a:lnTo>
                <a:close/>
              </a:path>
            </a:pathLst>
          </a:custGeom>
          <a:solidFill>
            <a:srgbClr val="006EAB"/>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ru-RU"/>
          </a:p>
        </p:txBody>
      </p:sp>
      <p:sp>
        <p:nvSpPr>
          <p:cNvPr id="27" name="object 25"/>
          <p:cNvSpPr>
            <a:spLocks/>
          </p:cNvSpPr>
          <p:nvPr/>
        </p:nvSpPr>
        <p:spPr bwMode="auto">
          <a:xfrm>
            <a:off x="5956300" y="3540125"/>
            <a:ext cx="57150" cy="57150"/>
          </a:xfrm>
          <a:custGeom>
            <a:avLst/>
            <a:gdLst>
              <a:gd name="T0" fmla="*/ 28336 w 57150"/>
              <a:gd name="T1" fmla="*/ 0 h 57150"/>
              <a:gd name="T2" fmla="*/ 17673 w 57150"/>
              <a:gd name="T3" fmla="*/ 2074 h 57150"/>
              <a:gd name="T4" fmla="*/ 8296 w 57150"/>
              <a:gd name="T5" fmla="*/ 8296 h 57150"/>
              <a:gd name="T6" fmla="*/ 2074 w 57150"/>
              <a:gd name="T7" fmla="*/ 17675 h 57150"/>
              <a:gd name="T8" fmla="*/ 0 w 57150"/>
              <a:gd name="T9" fmla="*/ 28341 h 57150"/>
              <a:gd name="T10" fmla="*/ 2074 w 57150"/>
              <a:gd name="T11" fmla="*/ 39005 h 57150"/>
              <a:gd name="T12" fmla="*/ 8296 w 57150"/>
              <a:gd name="T13" fmla="*/ 48377 h 57150"/>
              <a:gd name="T14" fmla="*/ 17673 w 57150"/>
              <a:gd name="T15" fmla="*/ 54599 h 57150"/>
              <a:gd name="T16" fmla="*/ 28336 w 57150"/>
              <a:gd name="T17" fmla="*/ 56673 h 57150"/>
              <a:gd name="T18" fmla="*/ 39000 w 57150"/>
              <a:gd name="T19" fmla="*/ 54599 h 57150"/>
              <a:gd name="T20" fmla="*/ 48377 w 57150"/>
              <a:gd name="T21" fmla="*/ 48377 h 57150"/>
              <a:gd name="T22" fmla="*/ 54599 w 57150"/>
              <a:gd name="T23" fmla="*/ 39005 h 57150"/>
              <a:gd name="T24" fmla="*/ 56673 w 57150"/>
              <a:gd name="T25" fmla="*/ 28341 h 57150"/>
              <a:gd name="T26" fmla="*/ 54599 w 57150"/>
              <a:gd name="T27" fmla="*/ 17675 h 57150"/>
              <a:gd name="T28" fmla="*/ 48377 w 57150"/>
              <a:gd name="T29" fmla="*/ 8296 h 57150"/>
              <a:gd name="T30" fmla="*/ 39000 w 57150"/>
              <a:gd name="T31" fmla="*/ 2074 h 57150"/>
              <a:gd name="T32" fmla="*/ 28336 w 57150"/>
              <a:gd name="T33" fmla="*/ 0 h 5715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150" h="57150">
                <a:moveTo>
                  <a:pt x="28336" y="0"/>
                </a:moveTo>
                <a:lnTo>
                  <a:pt x="17673" y="2074"/>
                </a:lnTo>
                <a:lnTo>
                  <a:pt x="8296" y="8296"/>
                </a:lnTo>
                <a:lnTo>
                  <a:pt x="2074" y="17675"/>
                </a:lnTo>
                <a:lnTo>
                  <a:pt x="0" y="28341"/>
                </a:lnTo>
                <a:lnTo>
                  <a:pt x="2074" y="39005"/>
                </a:lnTo>
                <a:lnTo>
                  <a:pt x="8296" y="48377"/>
                </a:lnTo>
                <a:lnTo>
                  <a:pt x="17673" y="54599"/>
                </a:lnTo>
                <a:lnTo>
                  <a:pt x="28336" y="56673"/>
                </a:lnTo>
                <a:lnTo>
                  <a:pt x="39000" y="54599"/>
                </a:lnTo>
                <a:lnTo>
                  <a:pt x="48377" y="48377"/>
                </a:lnTo>
                <a:lnTo>
                  <a:pt x="54599" y="39005"/>
                </a:lnTo>
                <a:lnTo>
                  <a:pt x="56673" y="28341"/>
                </a:lnTo>
                <a:lnTo>
                  <a:pt x="54599" y="17675"/>
                </a:lnTo>
                <a:lnTo>
                  <a:pt x="48377" y="8296"/>
                </a:lnTo>
                <a:lnTo>
                  <a:pt x="39000" y="2074"/>
                </a:lnTo>
                <a:lnTo>
                  <a:pt x="28336" y="0"/>
                </a:lnTo>
                <a:close/>
              </a:path>
            </a:pathLst>
          </a:custGeom>
          <a:solidFill>
            <a:srgbClr val="006EAB"/>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ru-RU"/>
          </a:p>
        </p:txBody>
      </p:sp>
      <p:sp>
        <p:nvSpPr>
          <p:cNvPr id="28" name="object 26"/>
          <p:cNvSpPr>
            <a:spLocks/>
          </p:cNvSpPr>
          <p:nvPr/>
        </p:nvSpPr>
        <p:spPr bwMode="auto">
          <a:xfrm>
            <a:off x="6032500" y="3463925"/>
            <a:ext cx="57150" cy="57150"/>
          </a:xfrm>
          <a:custGeom>
            <a:avLst/>
            <a:gdLst>
              <a:gd name="T0" fmla="*/ 28332 w 57150"/>
              <a:gd name="T1" fmla="*/ 0 h 57150"/>
              <a:gd name="T2" fmla="*/ 17668 w 57150"/>
              <a:gd name="T3" fmla="*/ 2074 h 57150"/>
              <a:gd name="T4" fmla="*/ 8296 w 57150"/>
              <a:gd name="T5" fmla="*/ 8296 h 57150"/>
              <a:gd name="T6" fmla="*/ 2074 w 57150"/>
              <a:gd name="T7" fmla="*/ 17675 h 57150"/>
              <a:gd name="T8" fmla="*/ 0 w 57150"/>
              <a:gd name="T9" fmla="*/ 28341 h 57150"/>
              <a:gd name="T10" fmla="*/ 2074 w 57150"/>
              <a:gd name="T11" fmla="*/ 39005 h 57150"/>
              <a:gd name="T12" fmla="*/ 8296 w 57150"/>
              <a:gd name="T13" fmla="*/ 48377 h 57150"/>
              <a:gd name="T14" fmla="*/ 17668 w 57150"/>
              <a:gd name="T15" fmla="*/ 54599 h 57150"/>
              <a:gd name="T16" fmla="*/ 28332 w 57150"/>
              <a:gd name="T17" fmla="*/ 56673 h 57150"/>
              <a:gd name="T18" fmla="*/ 38998 w 57150"/>
              <a:gd name="T19" fmla="*/ 54599 h 57150"/>
              <a:gd name="T20" fmla="*/ 48377 w 57150"/>
              <a:gd name="T21" fmla="*/ 48377 h 57150"/>
              <a:gd name="T22" fmla="*/ 54599 w 57150"/>
              <a:gd name="T23" fmla="*/ 39005 h 57150"/>
              <a:gd name="T24" fmla="*/ 56673 w 57150"/>
              <a:gd name="T25" fmla="*/ 28341 h 57150"/>
              <a:gd name="T26" fmla="*/ 54599 w 57150"/>
              <a:gd name="T27" fmla="*/ 17675 h 57150"/>
              <a:gd name="T28" fmla="*/ 48377 w 57150"/>
              <a:gd name="T29" fmla="*/ 8296 h 57150"/>
              <a:gd name="T30" fmla="*/ 38998 w 57150"/>
              <a:gd name="T31" fmla="*/ 2074 h 57150"/>
              <a:gd name="T32" fmla="*/ 28332 w 57150"/>
              <a:gd name="T33" fmla="*/ 0 h 5715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150" h="57150">
                <a:moveTo>
                  <a:pt x="28332" y="0"/>
                </a:moveTo>
                <a:lnTo>
                  <a:pt x="17668" y="2074"/>
                </a:lnTo>
                <a:lnTo>
                  <a:pt x="8296" y="8296"/>
                </a:lnTo>
                <a:lnTo>
                  <a:pt x="2074" y="17675"/>
                </a:lnTo>
                <a:lnTo>
                  <a:pt x="0" y="28341"/>
                </a:lnTo>
                <a:lnTo>
                  <a:pt x="2074" y="39005"/>
                </a:lnTo>
                <a:lnTo>
                  <a:pt x="8296" y="48377"/>
                </a:lnTo>
                <a:lnTo>
                  <a:pt x="17668" y="54599"/>
                </a:lnTo>
                <a:lnTo>
                  <a:pt x="28332" y="56673"/>
                </a:lnTo>
                <a:lnTo>
                  <a:pt x="38998" y="54599"/>
                </a:lnTo>
                <a:lnTo>
                  <a:pt x="48377" y="48377"/>
                </a:lnTo>
                <a:lnTo>
                  <a:pt x="54599" y="39005"/>
                </a:lnTo>
                <a:lnTo>
                  <a:pt x="56673" y="28341"/>
                </a:lnTo>
                <a:lnTo>
                  <a:pt x="54599" y="17675"/>
                </a:lnTo>
                <a:lnTo>
                  <a:pt x="48377" y="8296"/>
                </a:lnTo>
                <a:lnTo>
                  <a:pt x="38998" y="2074"/>
                </a:lnTo>
                <a:lnTo>
                  <a:pt x="28332" y="0"/>
                </a:lnTo>
                <a:close/>
              </a:path>
            </a:pathLst>
          </a:custGeom>
          <a:solidFill>
            <a:srgbClr val="006EAB"/>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ru-RU"/>
          </a:p>
        </p:txBody>
      </p:sp>
      <p:sp>
        <p:nvSpPr>
          <p:cNvPr id="29" name="object 27"/>
          <p:cNvSpPr>
            <a:spLocks/>
          </p:cNvSpPr>
          <p:nvPr/>
        </p:nvSpPr>
        <p:spPr bwMode="auto">
          <a:xfrm>
            <a:off x="6107113" y="3389313"/>
            <a:ext cx="57150" cy="57150"/>
          </a:xfrm>
          <a:custGeom>
            <a:avLst/>
            <a:gdLst>
              <a:gd name="T0" fmla="*/ 28341 w 57150"/>
              <a:gd name="T1" fmla="*/ 0 h 57150"/>
              <a:gd name="T2" fmla="*/ 17677 w 57150"/>
              <a:gd name="T3" fmla="*/ 2076 h 57150"/>
              <a:gd name="T4" fmla="*/ 8305 w 57150"/>
              <a:gd name="T5" fmla="*/ 8305 h 57150"/>
              <a:gd name="T6" fmla="*/ 2076 w 57150"/>
              <a:gd name="T7" fmla="*/ 17682 h 57150"/>
              <a:gd name="T8" fmla="*/ 0 w 57150"/>
              <a:gd name="T9" fmla="*/ 28344 h 57150"/>
              <a:gd name="T10" fmla="*/ 2076 w 57150"/>
              <a:gd name="T11" fmla="*/ 39004 h 57150"/>
              <a:gd name="T12" fmla="*/ 8305 w 57150"/>
              <a:gd name="T13" fmla="*/ 48374 h 57150"/>
              <a:gd name="T14" fmla="*/ 17677 w 57150"/>
              <a:gd name="T15" fmla="*/ 54603 h 57150"/>
              <a:gd name="T16" fmla="*/ 28341 w 57150"/>
              <a:gd name="T17" fmla="*/ 56680 h 57150"/>
              <a:gd name="T18" fmla="*/ 39007 w 57150"/>
              <a:gd name="T19" fmla="*/ 54603 h 57150"/>
              <a:gd name="T20" fmla="*/ 48386 w 57150"/>
              <a:gd name="T21" fmla="*/ 48374 h 57150"/>
              <a:gd name="T22" fmla="*/ 54609 w 57150"/>
              <a:gd name="T23" fmla="*/ 39004 h 57150"/>
              <a:gd name="T24" fmla="*/ 56683 w 57150"/>
              <a:gd name="T25" fmla="*/ 28344 h 57150"/>
              <a:gd name="T26" fmla="*/ 54609 w 57150"/>
              <a:gd name="T27" fmla="*/ 17682 h 57150"/>
              <a:gd name="T28" fmla="*/ 48386 w 57150"/>
              <a:gd name="T29" fmla="*/ 8305 h 57150"/>
              <a:gd name="T30" fmla="*/ 39007 w 57150"/>
              <a:gd name="T31" fmla="*/ 2076 h 57150"/>
              <a:gd name="T32" fmla="*/ 28341 w 57150"/>
              <a:gd name="T33" fmla="*/ 0 h 5715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150" h="57150">
                <a:moveTo>
                  <a:pt x="28341" y="0"/>
                </a:moveTo>
                <a:lnTo>
                  <a:pt x="17677" y="2076"/>
                </a:lnTo>
                <a:lnTo>
                  <a:pt x="8305" y="8305"/>
                </a:lnTo>
                <a:lnTo>
                  <a:pt x="2076" y="17682"/>
                </a:lnTo>
                <a:lnTo>
                  <a:pt x="0" y="28344"/>
                </a:lnTo>
                <a:lnTo>
                  <a:pt x="2076" y="39004"/>
                </a:lnTo>
                <a:lnTo>
                  <a:pt x="8305" y="48374"/>
                </a:lnTo>
                <a:lnTo>
                  <a:pt x="17677" y="54603"/>
                </a:lnTo>
                <a:lnTo>
                  <a:pt x="28341" y="56680"/>
                </a:lnTo>
                <a:lnTo>
                  <a:pt x="39007" y="54603"/>
                </a:lnTo>
                <a:lnTo>
                  <a:pt x="48386" y="48374"/>
                </a:lnTo>
                <a:lnTo>
                  <a:pt x="54609" y="39004"/>
                </a:lnTo>
                <a:lnTo>
                  <a:pt x="56683" y="28344"/>
                </a:lnTo>
                <a:lnTo>
                  <a:pt x="54609" y="17682"/>
                </a:lnTo>
                <a:lnTo>
                  <a:pt x="48386" y="8305"/>
                </a:lnTo>
                <a:lnTo>
                  <a:pt x="39007" y="2076"/>
                </a:lnTo>
                <a:lnTo>
                  <a:pt x="28341" y="0"/>
                </a:lnTo>
                <a:close/>
              </a:path>
            </a:pathLst>
          </a:custGeom>
          <a:solidFill>
            <a:srgbClr val="006EAB"/>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ru-RU"/>
          </a:p>
        </p:txBody>
      </p:sp>
      <p:sp>
        <p:nvSpPr>
          <p:cNvPr id="30" name="object 28"/>
          <p:cNvSpPr>
            <a:spLocks/>
          </p:cNvSpPr>
          <p:nvPr/>
        </p:nvSpPr>
        <p:spPr bwMode="auto">
          <a:xfrm>
            <a:off x="6183313" y="3313113"/>
            <a:ext cx="57150" cy="57150"/>
          </a:xfrm>
          <a:custGeom>
            <a:avLst/>
            <a:gdLst>
              <a:gd name="T0" fmla="*/ 28340 w 57150"/>
              <a:gd name="T1" fmla="*/ 0 h 57150"/>
              <a:gd name="T2" fmla="*/ 17677 w 57150"/>
              <a:gd name="T3" fmla="*/ 2074 h 57150"/>
              <a:gd name="T4" fmla="*/ 8305 w 57150"/>
              <a:gd name="T5" fmla="*/ 8296 h 57150"/>
              <a:gd name="T6" fmla="*/ 2076 w 57150"/>
              <a:gd name="T7" fmla="*/ 17675 h 57150"/>
              <a:gd name="T8" fmla="*/ 0 w 57150"/>
              <a:gd name="T9" fmla="*/ 28341 h 57150"/>
              <a:gd name="T10" fmla="*/ 2076 w 57150"/>
              <a:gd name="T11" fmla="*/ 39005 h 57150"/>
              <a:gd name="T12" fmla="*/ 8305 w 57150"/>
              <a:gd name="T13" fmla="*/ 48377 h 57150"/>
              <a:gd name="T14" fmla="*/ 17677 w 57150"/>
              <a:gd name="T15" fmla="*/ 54606 h 57150"/>
              <a:gd name="T16" fmla="*/ 28340 w 57150"/>
              <a:gd name="T17" fmla="*/ 56683 h 57150"/>
              <a:gd name="T18" fmla="*/ 39002 w 57150"/>
              <a:gd name="T19" fmla="*/ 54606 h 57150"/>
              <a:gd name="T20" fmla="*/ 48374 w 57150"/>
              <a:gd name="T21" fmla="*/ 48377 h 57150"/>
              <a:gd name="T22" fmla="*/ 54603 w 57150"/>
              <a:gd name="T23" fmla="*/ 39005 h 57150"/>
              <a:gd name="T24" fmla="*/ 56680 w 57150"/>
              <a:gd name="T25" fmla="*/ 28341 h 57150"/>
              <a:gd name="T26" fmla="*/ 54603 w 57150"/>
              <a:gd name="T27" fmla="*/ 17675 h 57150"/>
              <a:gd name="T28" fmla="*/ 48374 w 57150"/>
              <a:gd name="T29" fmla="*/ 8296 h 57150"/>
              <a:gd name="T30" fmla="*/ 39002 w 57150"/>
              <a:gd name="T31" fmla="*/ 2074 h 57150"/>
              <a:gd name="T32" fmla="*/ 28340 w 57150"/>
              <a:gd name="T33" fmla="*/ 0 h 5715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150" h="57150">
                <a:moveTo>
                  <a:pt x="28340" y="0"/>
                </a:moveTo>
                <a:lnTo>
                  <a:pt x="17677" y="2074"/>
                </a:lnTo>
                <a:lnTo>
                  <a:pt x="8305" y="8296"/>
                </a:lnTo>
                <a:lnTo>
                  <a:pt x="2076" y="17675"/>
                </a:lnTo>
                <a:lnTo>
                  <a:pt x="0" y="28341"/>
                </a:lnTo>
                <a:lnTo>
                  <a:pt x="2076" y="39005"/>
                </a:lnTo>
                <a:lnTo>
                  <a:pt x="8305" y="48377"/>
                </a:lnTo>
                <a:lnTo>
                  <a:pt x="17677" y="54606"/>
                </a:lnTo>
                <a:lnTo>
                  <a:pt x="28340" y="56683"/>
                </a:lnTo>
                <a:lnTo>
                  <a:pt x="39002" y="54606"/>
                </a:lnTo>
                <a:lnTo>
                  <a:pt x="48374" y="48377"/>
                </a:lnTo>
                <a:lnTo>
                  <a:pt x="54603" y="39005"/>
                </a:lnTo>
                <a:lnTo>
                  <a:pt x="56680" y="28341"/>
                </a:lnTo>
                <a:lnTo>
                  <a:pt x="54603" y="17675"/>
                </a:lnTo>
                <a:lnTo>
                  <a:pt x="48374" y="8296"/>
                </a:lnTo>
                <a:lnTo>
                  <a:pt x="39002" y="2074"/>
                </a:lnTo>
                <a:lnTo>
                  <a:pt x="28340" y="0"/>
                </a:lnTo>
                <a:close/>
              </a:path>
            </a:pathLst>
          </a:custGeom>
          <a:solidFill>
            <a:srgbClr val="006EAB"/>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ru-RU"/>
          </a:p>
        </p:txBody>
      </p:sp>
      <p:sp>
        <p:nvSpPr>
          <p:cNvPr id="31" name="object 29"/>
          <p:cNvSpPr>
            <a:spLocks/>
          </p:cNvSpPr>
          <p:nvPr/>
        </p:nvSpPr>
        <p:spPr bwMode="auto">
          <a:xfrm>
            <a:off x="2798763" y="3087688"/>
            <a:ext cx="57150" cy="57150"/>
          </a:xfrm>
          <a:custGeom>
            <a:avLst/>
            <a:gdLst>
              <a:gd name="T0" fmla="*/ 28341 w 57150"/>
              <a:gd name="T1" fmla="*/ 0 h 57150"/>
              <a:gd name="T2" fmla="*/ 17675 w 57150"/>
              <a:gd name="T3" fmla="*/ 2076 h 57150"/>
              <a:gd name="T4" fmla="*/ 8296 w 57150"/>
              <a:gd name="T5" fmla="*/ 8305 h 57150"/>
              <a:gd name="T6" fmla="*/ 2074 w 57150"/>
              <a:gd name="T7" fmla="*/ 17683 h 57150"/>
              <a:gd name="T8" fmla="*/ 0 w 57150"/>
              <a:gd name="T9" fmla="*/ 28346 h 57150"/>
              <a:gd name="T10" fmla="*/ 2074 w 57150"/>
              <a:gd name="T11" fmla="*/ 39009 h 57150"/>
              <a:gd name="T12" fmla="*/ 8296 w 57150"/>
              <a:gd name="T13" fmla="*/ 48386 h 57150"/>
              <a:gd name="T14" fmla="*/ 17675 w 57150"/>
              <a:gd name="T15" fmla="*/ 54609 h 57150"/>
              <a:gd name="T16" fmla="*/ 28341 w 57150"/>
              <a:gd name="T17" fmla="*/ 56683 h 57150"/>
              <a:gd name="T18" fmla="*/ 39005 w 57150"/>
              <a:gd name="T19" fmla="*/ 54609 h 57150"/>
              <a:gd name="T20" fmla="*/ 48377 w 57150"/>
              <a:gd name="T21" fmla="*/ 48386 h 57150"/>
              <a:gd name="T22" fmla="*/ 54599 w 57150"/>
              <a:gd name="T23" fmla="*/ 39009 h 57150"/>
              <a:gd name="T24" fmla="*/ 56673 w 57150"/>
              <a:gd name="T25" fmla="*/ 28346 h 57150"/>
              <a:gd name="T26" fmla="*/ 54599 w 57150"/>
              <a:gd name="T27" fmla="*/ 17683 h 57150"/>
              <a:gd name="T28" fmla="*/ 48377 w 57150"/>
              <a:gd name="T29" fmla="*/ 8305 h 57150"/>
              <a:gd name="T30" fmla="*/ 39005 w 57150"/>
              <a:gd name="T31" fmla="*/ 2076 h 57150"/>
              <a:gd name="T32" fmla="*/ 28341 w 57150"/>
              <a:gd name="T33" fmla="*/ 0 h 5715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150" h="57150">
                <a:moveTo>
                  <a:pt x="28341" y="0"/>
                </a:moveTo>
                <a:lnTo>
                  <a:pt x="17675" y="2076"/>
                </a:lnTo>
                <a:lnTo>
                  <a:pt x="8296" y="8305"/>
                </a:lnTo>
                <a:lnTo>
                  <a:pt x="2074" y="17683"/>
                </a:lnTo>
                <a:lnTo>
                  <a:pt x="0" y="28346"/>
                </a:lnTo>
                <a:lnTo>
                  <a:pt x="2074" y="39009"/>
                </a:lnTo>
                <a:lnTo>
                  <a:pt x="8296" y="48386"/>
                </a:lnTo>
                <a:lnTo>
                  <a:pt x="17675" y="54609"/>
                </a:lnTo>
                <a:lnTo>
                  <a:pt x="28341" y="56683"/>
                </a:lnTo>
                <a:lnTo>
                  <a:pt x="39005" y="54609"/>
                </a:lnTo>
                <a:lnTo>
                  <a:pt x="48377" y="48386"/>
                </a:lnTo>
                <a:lnTo>
                  <a:pt x="54599" y="39009"/>
                </a:lnTo>
                <a:lnTo>
                  <a:pt x="56673" y="28346"/>
                </a:lnTo>
                <a:lnTo>
                  <a:pt x="54599" y="17683"/>
                </a:lnTo>
                <a:lnTo>
                  <a:pt x="48377" y="8305"/>
                </a:lnTo>
                <a:lnTo>
                  <a:pt x="39005" y="2076"/>
                </a:lnTo>
                <a:lnTo>
                  <a:pt x="28341" y="0"/>
                </a:lnTo>
                <a:close/>
              </a:path>
            </a:pathLst>
          </a:custGeom>
          <a:solidFill>
            <a:srgbClr val="006EAB"/>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ru-RU"/>
          </a:p>
        </p:txBody>
      </p:sp>
      <p:sp>
        <p:nvSpPr>
          <p:cNvPr id="32" name="object 30"/>
          <p:cNvSpPr>
            <a:spLocks/>
          </p:cNvSpPr>
          <p:nvPr/>
        </p:nvSpPr>
        <p:spPr bwMode="auto">
          <a:xfrm>
            <a:off x="2724150" y="3162300"/>
            <a:ext cx="57150" cy="57150"/>
          </a:xfrm>
          <a:custGeom>
            <a:avLst/>
            <a:gdLst>
              <a:gd name="T0" fmla="*/ 28341 w 57150"/>
              <a:gd name="T1" fmla="*/ 0 h 57150"/>
              <a:gd name="T2" fmla="*/ 17675 w 57150"/>
              <a:gd name="T3" fmla="*/ 2074 h 57150"/>
              <a:gd name="T4" fmla="*/ 8296 w 57150"/>
              <a:gd name="T5" fmla="*/ 8296 h 57150"/>
              <a:gd name="T6" fmla="*/ 2074 w 57150"/>
              <a:gd name="T7" fmla="*/ 17675 h 57150"/>
              <a:gd name="T8" fmla="*/ 0 w 57150"/>
              <a:gd name="T9" fmla="*/ 28341 h 57150"/>
              <a:gd name="T10" fmla="*/ 2074 w 57150"/>
              <a:gd name="T11" fmla="*/ 39005 h 57150"/>
              <a:gd name="T12" fmla="*/ 8296 w 57150"/>
              <a:gd name="T13" fmla="*/ 48377 h 57150"/>
              <a:gd name="T14" fmla="*/ 17675 w 57150"/>
              <a:gd name="T15" fmla="*/ 54606 h 57150"/>
              <a:gd name="T16" fmla="*/ 28341 w 57150"/>
              <a:gd name="T17" fmla="*/ 56683 h 57150"/>
              <a:gd name="T18" fmla="*/ 39005 w 57150"/>
              <a:gd name="T19" fmla="*/ 54606 h 57150"/>
              <a:gd name="T20" fmla="*/ 48377 w 57150"/>
              <a:gd name="T21" fmla="*/ 48377 h 57150"/>
              <a:gd name="T22" fmla="*/ 54606 w 57150"/>
              <a:gd name="T23" fmla="*/ 39005 h 57150"/>
              <a:gd name="T24" fmla="*/ 56683 w 57150"/>
              <a:gd name="T25" fmla="*/ 28341 h 57150"/>
              <a:gd name="T26" fmla="*/ 54606 w 57150"/>
              <a:gd name="T27" fmla="*/ 17675 h 57150"/>
              <a:gd name="T28" fmla="*/ 48377 w 57150"/>
              <a:gd name="T29" fmla="*/ 8296 h 57150"/>
              <a:gd name="T30" fmla="*/ 39005 w 57150"/>
              <a:gd name="T31" fmla="*/ 2074 h 57150"/>
              <a:gd name="T32" fmla="*/ 28341 w 57150"/>
              <a:gd name="T33" fmla="*/ 0 h 5715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150" h="57150">
                <a:moveTo>
                  <a:pt x="28341" y="0"/>
                </a:moveTo>
                <a:lnTo>
                  <a:pt x="17675" y="2074"/>
                </a:lnTo>
                <a:lnTo>
                  <a:pt x="8296" y="8296"/>
                </a:lnTo>
                <a:lnTo>
                  <a:pt x="2074" y="17675"/>
                </a:lnTo>
                <a:lnTo>
                  <a:pt x="0" y="28341"/>
                </a:lnTo>
                <a:lnTo>
                  <a:pt x="2074" y="39005"/>
                </a:lnTo>
                <a:lnTo>
                  <a:pt x="8296" y="48377"/>
                </a:lnTo>
                <a:lnTo>
                  <a:pt x="17675" y="54606"/>
                </a:lnTo>
                <a:lnTo>
                  <a:pt x="28341" y="56683"/>
                </a:lnTo>
                <a:lnTo>
                  <a:pt x="39005" y="54606"/>
                </a:lnTo>
                <a:lnTo>
                  <a:pt x="48377" y="48377"/>
                </a:lnTo>
                <a:lnTo>
                  <a:pt x="54606" y="39005"/>
                </a:lnTo>
                <a:lnTo>
                  <a:pt x="56683" y="28341"/>
                </a:lnTo>
                <a:lnTo>
                  <a:pt x="54606" y="17675"/>
                </a:lnTo>
                <a:lnTo>
                  <a:pt x="48377" y="8296"/>
                </a:lnTo>
                <a:lnTo>
                  <a:pt x="39005" y="2074"/>
                </a:lnTo>
                <a:lnTo>
                  <a:pt x="28341" y="0"/>
                </a:lnTo>
                <a:close/>
              </a:path>
            </a:pathLst>
          </a:custGeom>
          <a:solidFill>
            <a:srgbClr val="006EAB"/>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ru-RU"/>
          </a:p>
        </p:txBody>
      </p:sp>
      <p:sp>
        <p:nvSpPr>
          <p:cNvPr id="33" name="object 31"/>
          <p:cNvSpPr>
            <a:spLocks/>
          </p:cNvSpPr>
          <p:nvPr/>
        </p:nvSpPr>
        <p:spPr bwMode="auto">
          <a:xfrm>
            <a:off x="2647950" y="3238500"/>
            <a:ext cx="57150" cy="57150"/>
          </a:xfrm>
          <a:custGeom>
            <a:avLst/>
            <a:gdLst>
              <a:gd name="T0" fmla="*/ 28340 w 57150"/>
              <a:gd name="T1" fmla="*/ 0 h 57150"/>
              <a:gd name="T2" fmla="*/ 17677 w 57150"/>
              <a:gd name="T3" fmla="*/ 2076 h 57150"/>
              <a:gd name="T4" fmla="*/ 8305 w 57150"/>
              <a:gd name="T5" fmla="*/ 8305 h 57150"/>
              <a:gd name="T6" fmla="*/ 2076 w 57150"/>
              <a:gd name="T7" fmla="*/ 17684 h 57150"/>
              <a:gd name="T8" fmla="*/ 0 w 57150"/>
              <a:gd name="T9" fmla="*/ 28351 h 57150"/>
              <a:gd name="T10" fmla="*/ 2076 w 57150"/>
              <a:gd name="T11" fmla="*/ 39014 h 57150"/>
              <a:gd name="T12" fmla="*/ 8305 w 57150"/>
              <a:gd name="T13" fmla="*/ 48386 h 57150"/>
              <a:gd name="T14" fmla="*/ 17677 w 57150"/>
              <a:gd name="T15" fmla="*/ 54609 h 57150"/>
              <a:gd name="T16" fmla="*/ 28340 w 57150"/>
              <a:gd name="T17" fmla="*/ 56683 h 57150"/>
              <a:gd name="T18" fmla="*/ 39002 w 57150"/>
              <a:gd name="T19" fmla="*/ 54609 h 57150"/>
              <a:gd name="T20" fmla="*/ 48374 w 57150"/>
              <a:gd name="T21" fmla="*/ 48386 h 57150"/>
              <a:gd name="T22" fmla="*/ 54603 w 57150"/>
              <a:gd name="T23" fmla="*/ 39014 h 57150"/>
              <a:gd name="T24" fmla="*/ 56680 w 57150"/>
              <a:gd name="T25" fmla="*/ 28351 h 57150"/>
              <a:gd name="T26" fmla="*/ 54603 w 57150"/>
              <a:gd name="T27" fmla="*/ 17684 h 57150"/>
              <a:gd name="T28" fmla="*/ 48374 w 57150"/>
              <a:gd name="T29" fmla="*/ 8305 h 57150"/>
              <a:gd name="T30" fmla="*/ 39002 w 57150"/>
              <a:gd name="T31" fmla="*/ 2076 h 57150"/>
              <a:gd name="T32" fmla="*/ 28340 w 57150"/>
              <a:gd name="T33" fmla="*/ 0 h 5715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150" h="57150">
                <a:moveTo>
                  <a:pt x="28340" y="0"/>
                </a:moveTo>
                <a:lnTo>
                  <a:pt x="17677" y="2076"/>
                </a:lnTo>
                <a:lnTo>
                  <a:pt x="8305" y="8305"/>
                </a:lnTo>
                <a:lnTo>
                  <a:pt x="2076" y="17684"/>
                </a:lnTo>
                <a:lnTo>
                  <a:pt x="0" y="28351"/>
                </a:lnTo>
                <a:lnTo>
                  <a:pt x="2076" y="39014"/>
                </a:lnTo>
                <a:lnTo>
                  <a:pt x="8305" y="48386"/>
                </a:lnTo>
                <a:lnTo>
                  <a:pt x="17677" y="54609"/>
                </a:lnTo>
                <a:lnTo>
                  <a:pt x="28340" y="56683"/>
                </a:lnTo>
                <a:lnTo>
                  <a:pt x="39002" y="54609"/>
                </a:lnTo>
                <a:lnTo>
                  <a:pt x="48374" y="48386"/>
                </a:lnTo>
                <a:lnTo>
                  <a:pt x="54603" y="39014"/>
                </a:lnTo>
                <a:lnTo>
                  <a:pt x="56680" y="28351"/>
                </a:lnTo>
                <a:lnTo>
                  <a:pt x="54603" y="17684"/>
                </a:lnTo>
                <a:lnTo>
                  <a:pt x="48374" y="8305"/>
                </a:lnTo>
                <a:lnTo>
                  <a:pt x="39002" y="2076"/>
                </a:lnTo>
                <a:lnTo>
                  <a:pt x="28340" y="0"/>
                </a:lnTo>
                <a:close/>
              </a:path>
            </a:pathLst>
          </a:custGeom>
          <a:solidFill>
            <a:srgbClr val="006EAB"/>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ru-RU"/>
          </a:p>
        </p:txBody>
      </p:sp>
      <p:sp>
        <p:nvSpPr>
          <p:cNvPr id="34" name="object 32"/>
          <p:cNvSpPr>
            <a:spLocks/>
          </p:cNvSpPr>
          <p:nvPr/>
        </p:nvSpPr>
        <p:spPr bwMode="auto">
          <a:xfrm>
            <a:off x="2573338" y="3313113"/>
            <a:ext cx="57150" cy="57150"/>
          </a:xfrm>
          <a:custGeom>
            <a:avLst/>
            <a:gdLst>
              <a:gd name="T0" fmla="*/ 28340 w 57150"/>
              <a:gd name="T1" fmla="*/ 0 h 57150"/>
              <a:gd name="T2" fmla="*/ 17677 w 57150"/>
              <a:gd name="T3" fmla="*/ 2076 h 57150"/>
              <a:gd name="T4" fmla="*/ 8305 w 57150"/>
              <a:gd name="T5" fmla="*/ 8305 h 57150"/>
              <a:gd name="T6" fmla="*/ 2076 w 57150"/>
              <a:gd name="T7" fmla="*/ 17683 h 57150"/>
              <a:gd name="T8" fmla="*/ 0 w 57150"/>
              <a:gd name="T9" fmla="*/ 28346 h 57150"/>
              <a:gd name="T10" fmla="*/ 2076 w 57150"/>
              <a:gd name="T11" fmla="*/ 39009 h 57150"/>
              <a:gd name="T12" fmla="*/ 8305 w 57150"/>
              <a:gd name="T13" fmla="*/ 48386 h 57150"/>
              <a:gd name="T14" fmla="*/ 17677 w 57150"/>
              <a:gd name="T15" fmla="*/ 54609 h 57150"/>
              <a:gd name="T16" fmla="*/ 28340 w 57150"/>
              <a:gd name="T17" fmla="*/ 56683 h 57150"/>
              <a:gd name="T18" fmla="*/ 39002 w 57150"/>
              <a:gd name="T19" fmla="*/ 54609 h 57150"/>
              <a:gd name="T20" fmla="*/ 48374 w 57150"/>
              <a:gd name="T21" fmla="*/ 48386 h 57150"/>
              <a:gd name="T22" fmla="*/ 54603 w 57150"/>
              <a:gd name="T23" fmla="*/ 39009 h 57150"/>
              <a:gd name="T24" fmla="*/ 56680 w 57150"/>
              <a:gd name="T25" fmla="*/ 28346 h 57150"/>
              <a:gd name="T26" fmla="*/ 54603 w 57150"/>
              <a:gd name="T27" fmla="*/ 17683 h 57150"/>
              <a:gd name="T28" fmla="*/ 48374 w 57150"/>
              <a:gd name="T29" fmla="*/ 8305 h 57150"/>
              <a:gd name="T30" fmla="*/ 39002 w 57150"/>
              <a:gd name="T31" fmla="*/ 2076 h 57150"/>
              <a:gd name="T32" fmla="*/ 28340 w 57150"/>
              <a:gd name="T33" fmla="*/ 0 h 5715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150" h="57150">
                <a:moveTo>
                  <a:pt x="28340" y="0"/>
                </a:moveTo>
                <a:lnTo>
                  <a:pt x="17677" y="2076"/>
                </a:lnTo>
                <a:lnTo>
                  <a:pt x="8305" y="8305"/>
                </a:lnTo>
                <a:lnTo>
                  <a:pt x="2076" y="17683"/>
                </a:lnTo>
                <a:lnTo>
                  <a:pt x="0" y="28346"/>
                </a:lnTo>
                <a:lnTo>
                  <a:pt x="2076" y="39009"/>
                </a:lnTo>
                <a:lnTo>
                  <a:pt x="8305" y="48386"/>
                </a:lnTo>
                <a:lnTo>
                  <a:pt x="17677" y="54609"/>
                </a:lnTo>
                <a:lnTo>
                  <a:pt x="28340" y="56683"/>
                </a:lnTo>
                <a:lnTo>
                  <a:pt x="39002" y="54609"/>
                </a:lnTo>
                <a:lnTo>
                  <a:pt x="48374" y="48386"/>
                </a:lnTo>
                <a:lnTo>
                  <a:pt x="54603" y="39009"/>
                </a:lnTo>
                <a:lnTo>
                  <a:pt x="56680" y="28346"/>
                </a:lnTo>
                <a:lnTo>
                  <a:pt x="54603" y="17683"/>
                </a:lnTo>
                <a:lnTo>
                  <a:pt x="48374" y="8305"/>
                </a:lnTo>
                <a:lnTo>
                  <a:pt x="39002" y="2076"/>
                </a:lnTo>
                <a:lnTo>
                  <a:pt x="28340" y="0"/>
                </a:lnTo>
                <a:close/>
              </a:path>
            </a:pathLst>
          </a:custGeom>
          <a:solidFill>
            <a:srgbClr val="006EAB"/>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ru-RU"/>
          </a:p>
        </p:txBody>
      </p:sp>
      <p:sp>
        <p:nvSpPr>
          <p:cNvPr id="35" name="object 33"/>
          <p:cNvSpPr>
            <a:spLocks/>
          </p:cNvSpPr>
          <p:nvPr/>
        </p:nvSpPr>
        <p:spPr bwMode="auto">
          <a:xfrm>
            <a:off x="2798763" y="3540125"/>
            <a:ext cx="57150" cy="57150"/>
          </a:xfrm>
          <a:custGeom>
            <a:avLst/>
            <a:gdLst>
              <a:gd name="T0" fmla="*/ 28341 w 57150"/>
              <a:gd name="T1" fmla="*/ 0 h 57150"/>
              <a:gd name="T2" fmla="*/ 17675 w 57150"/>
              <a:gd name="T3" fmla="*/ 2074 h 57150"/>
              <a:gd name="T4" fmla="*/ 8296 w 57150"/>
              <a:gd name="T5" fmla="*/ 8296 h 57150"/>
              <a:gd name="T6" fmla="*/ 2074 w 57150"/>
              <a:gd name="T7" fmla="*/ 17675 h 57150"/>
              <a:gd name="T8" fmla="*/ 0 w 57150"/>
              <a:gd name="T9" fmla="*/ 28341 h 57150"/>
              <a:gd name="T10" fmla="*/ 2074 w 57150"/>
              <a:gd name="T11" fmla="*/ 39005 h 57150"/>
              <a:gd name="T12" fmla="*/ 8296 w 57150"/>
              <a:gd name="T13" fmla="*/ 48377 h 57150"/>
              <a:gd name="T14" fmla="*/ 17675 w 57150"/>
              <a:gd name="T15" fmla="*/ 54599 h 57150"/>
              <a:gd name="T16" fmla="*/ 28341 w 57150"/>
              <a:gd name="T17" fmla="*/ 56673 h 57150"/>
              <a:gd name="T18" fmla="*/ 39005 w 57150"/>
              <a:gd name="T19" fmla="*/ 54599 h 57150"/>
              <a:gd name="T20" fmla="*/ 48377 w 57150"/>
              <a:gd name="T21" fmla="*/ 48377 h 57150"/>
              <a:gd name="T22" fmla="*/ 54599 w 57150"/>
              <a:gd name="T23" fmla="*/ 39005 h 57150"/>
              <a:gd name="T24" fmla="*/ 56673 w 57150"/>
              <a:gd name="T25" fmla="*/ 28341 h 57150"/>
              <a:gd name="T26" fmla="*/ 54599 w 57150"/>
              <a:gd name="T27" fmla="*/ 17675 h 57150"/>
              <a:gd name="T28" fmla="*/ 48377 w 57150"/>
              <a:gd name="T29" fmla="*/ 8296 h 57150"/>
              <a:gd name="T30" fmla="*/ 39005 w 57150"/>
              <a:gd name="T31" fmla="*/ 2074 h 57150"/>
              <a:gd name="T32" fmla="*/ 28341 w 57150"/>
              <a:gd name="T33" fmla="*/ 0 h 5715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150" h="57150">
                <a:moveTo>
                  <a:pt x="28341" y="0"/>
                </a:moveTo>
                <a:lnTo>
                  <a:pt x="17675" y="2074"/>
                </a:lnTo>
                <a:lnTo>
                  <a:pt x="8296" y="8296"/>
                </a:lnTo>
                <a:lnTo>
                  <a:pt x="2074" y="17675"/>
                </a:lnTo>
                <a:lnTo>
                  <a:pt x="0" y="28341"/>
                </a:lnTo>
                <a:lnTo>
                  <a:pt x="2074" y="39005"/>
                </a:lnTo>
                <a:lnTo>
                  <a:pt x="8296" y="48377"/>
                </a:lnTo>
                <a:lnTo>
                  <a:pt x="17675" y="54599"/>
                </a:lnTo>
                <a:lnTo>
                  <a:pt x="28341" y="56673"/>
                </a:lnTo>
                <a:lnTo>
                  <a:pt x="39005" y="54599"/>
                </a:lnTo>
                <a:lnTo>
                  <a:pt x="48377" y="48377"/>
                </a:lnTo>
                <a:lnTo>
                  <a:pt x="54599" y="39005"/>
                </a:lnTo>
                <a:lnTo>
                  <a:pt x="56673" y="28341"/>
                </a:lnTo>
                <a:lnTo>
                  <a:pt x="54599" y="17675"/>
                </a:lnTo>
                <a:lnTo>
                  <a:pt x="48377" y="8296"/>
                </a:lnTo>
                <a:lnTo>
                  <a:pt x="39005" y="2074"/>
                </a:lnTo>
                <a:lnTo>
                  <a:pt x="28341" y="0"/>
                </a:lnTo>
                <a:close/>
              </a:path>
            </a:pathLst>
          </a:custGeom>
          <a:solidFill>
            <a:srgbClr val="006EAB"/>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ru-RU"/>
          </a:p>
        </p:txBody>
      </p:sp>
      <p:sp>
        <p:nvSpPr>
          <p:cNvPr id="36" name="object 34"/>
          <p:cNvSpPr>
            <a:spLocks/>
          </p:cNvSpPr>
          <p:nvPr/>
        </p:nvSpPr>
        <p:spPr bwMode="auto">
          <a:xfrm>
            <a:off x="2724150" y="3463925"/>
            <a:ext cx="57150" cy="57150"/>
          </a:xfrm>
          <a:custGeom>
            <a:avLst/>
            <a:gdLst>
              <a:gd name="T0" fmla="*/ 28341 w 57150"/>
              <a:gd name="T1" fmla="*/ 0 h 57150"/>
              <a:gd name="T2" fmla="*/ 17675 w 57150"/>
              <a:gd name="T3" fmla="*/ 2074 h 57150"/>
              <a:gd name="T4" fmla="*/ 8296 w 57150"/>
              <a:gd name="T5" fmla="*/ 8296 h 57150"/>
              <a:gd name="T6" fmla="*/ 2074 w 57150"/>
              <a:gd name="T7" fmla="*/ 17675 h 57150"/>
              <a:gd name="T8" fmla="*/ 0 w 57150"/>
              <a:gd name="T9" fmla="*/ 28341 h 57150"/>
              <a:gd name="T10" fmla="*/ 2074 w 57150"/>
              <a:gd name="T11" fmla="*/ 39005 h 57150"/>
              <a:gd name="T12" fmla="*/ 8296 w 57150"/>
              <a:gd name="T13" fmla="*/ 48377 h 57150"/>
              <a:gd name="T14" fmla="*/ 17675 w 57150"/>
              <a:gd name="T15" fmla="*/ 54599 h 57150"/>
              <a:gd name="T16" fmla="*/ 28341 w 57150"/>
              <a:gd name="T17" fmla="*/ 56673 h 57150"/>
              <a:gd name="T18" fmla="*/ 39005 w 57150"/>
              <a:gd name="T19" fmla="*/ 54599 h 57150"/>
              <a:gd name="T20" fmla="*/ 48377 w 57150"/>
              <a:gd name="T21" fmla="*/ 48377 h 57150"/>
              <a:gd name="T22" fmla="*/ 54606 w 57150"/>
              <a:gd name="T23" fmla="*/ 39005 h 57150"/>
              <a:gd name="T24" fmla="*/ 56683 w 57150"/>
              <a:gd name="T25" fmla="*/ 28341 h 57150"/>
              <a:gd name="T26" fmla="*/ 54606 w 57150"/>
              <a:gd name="T27" fmla="*/ 17675 h 57150"/>
              <a:gd name="T28" fmla="*/ 48377 w 57150"/>
              <a:gd name="T29" fmla="*/ 8296 h 57150"/>
              <a:gd name="T30" fmla="*/ 39005 w 57150"/>
              <a:gd name="T31" fmla="*/ 2074 h 57150"/>
              <a:gd name="T32" fmla="*/ 28341 w 57150"/>
              <a:gd name="T33" fmla="*/ 0 h 5715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150" h="57150">
                <a:moveTo>
                  <a:pt x="28341" y="0"/>
                </a:moveTo>
                <a:lnTo>
                  <a:pt x="17675" y="2074"/>
                </a:lnTo>
                <a:lnTo>
                  <a:pt x="8296" y="8296"/>
                </a:lnTo>
                <a:lnTo>
                  <a:pt x="2074" y="17675"/>
                </a:lnTo>
                <a:lnTo>
                  <a:pt x="0" y="28341"/>
                </a:lnTo>
                <a:lnTo>
                  <a:pt x="2074" y="39005"/>
                </a:lnTo>
                <a:lnTo>
                  <a:pt x="8296" y="48377"/>
                </a:lnTo>
                <a:lnTo>
                  <a:pt x="17675" y="54599"/>
                </a:lnTo>
                <a:lnTo>
                  <a:pt x="28341" y="56673"/>
                </a:lnTo>
                <a:lnTo>
                  <a:pt x="39005" y="54599"/>
                </a:lnTo>
                <a:lnTo>
                  <a:pt x="48377" y="48377"/>
                </a:lnTo>
                <a:lnTo>
                  <a:pt x="54606" y="39005"/>
                </a:lnTo>
                <a:lnTo>
                  <a:pt x="56683" y="28341"/>
                </a:lnTo>
                <a:lnTo>
                  <a:pt x="54606" y="17675"/>
                </a:lnTo>
                <a:lnTo>
                  <a:pt x="48377" y="8296"/>
                </a:lnTo>
                <a:lnTo>
                  <a:pt x="39005" y="2074"/>
                </a:lnTo>
                <a:lnTo>
                  <a:pt x="28341" y="0"/>
                </a:lnTo>
                <a:close/>
              </a:path>
            </a:pathLst>
          </a:custGeom>
          <a:solidFill>
            <a:srgbClr val="006EAB"/>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ru-RU"/>
          </a:p>
        </p:txBody>
      </p:sp>
      <p:sp>
        <p:nvSpPr>
          <p:cNvPr id="37" name="object 35"/>
          <p:cNvSpPr>
            <a:spLocks/>
          </p:cNvSpPr>
          <p:nvPr/>
        </p:nvSpPr>
        <p:spPr bwMode="auto">
          <a:xfrm>
            <a:off x="2647950" y="3389313"/>
            <a:ext cx="57150" cy="57150"/>
          </a:xfrm>
          <a:custGeom>
            <a:avLst/>
            <a:gdLst>
              <a:gd name="T0" fmla="*/ 28340 w 57150"/>
              <a:gd name="T1" fmla="*/ 0 h 57150"/>
              <a:gd name="T2" fmla="*/ 17677 w 57150"/>
              <a:gd name="T3" fmla="*/ 2076 h 57150"/>
              <a:gd name="T4" fmla="*/ 8305 w 57150"/>
              <a:gd name="T5" fmla="*/ 8305 h 57150"/>
              <a:gd name="T6" fmla="*/ 2076 w 57150"/>
              <a:gd name="T7" fmla="*/ 17682 h 57150"/>
              <a:gd name="T8" fmla="*/ 0 w 57150"/>
              <a:gd name="T9" fmla="*/ 28344 h 57150"/>
              <a:gd name="T10" fmla="*/ 2076 w 57150"/>
              <a:gd name="T11" fmla="*/ 39004 h 57150"/>
              <a:gd name="T12" fmla="*/ 8305 w 57150"/>
              <a:gd name="T13" fmla="*/ 48374 h 57150"/>
              <a:gd name="T14" fmla="*/ 17677 w 57150"/>
              <a:gd name="T15" fmla="*/ 54603 h 57150"/>
              <a:gd name="T16" fmla="*/ 28340 w 57150"/>
              <a:gd name="T17" fmla="*/ 56680 h 57150"/>
              <a:gd name="T18" fmla="*/ 39002 w 57150"/>
              <a:gd name="T19" fmla="*/ 54603 h 57150"/>
              <a:gd name="T20" fmla="*/ 48374 w 57150"/>
              <a:gd name="T21" fmla="*/ 48374 h 57150"/>
              <a:gd name="T22" fmla="*/ 54603 w 57150"/>
              <a:gd name="T23" fmla="*/ 39004 h 57150"/>
              <a:gd name="T24" fmla="*/ 56680 w 57150"/>
              <a:gd name="T25" fmla="*/ 28344 h 57150"/>
              <a:gd name="T26" fmla="*/ 54603 w 57150"/>
              <a:gd name="T27" fmla="*/ 17682 h 57150"/>
              <a:gd name="T28" fmla="*/ 48374 w 57150"/>
              <a:gd name="T29" fmla="*/ 8305 h 57150"/>
              <a:gd name="T30" fmla="*/ 39002 w 57150"/>
              <a:gd name="T31" fmla="*/ 2076 h 57150"/>
              <a:gd name="T32" fmla="*/ 28340 w 57150"/>
              <a:gd name="T33" fmla="*/ 0 h 5715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150" h="57150">
                <a:moveTo>
                  <a:pt x="28340" y="0"/>
                </a:moveTo>
                <a:lnTo>
                  <a:pt x="17677" y="2076"/>
                </a:lnTo>
                <a:lnTo>
                  <a:pt x="8305" y="8305"/>
                </a:lnTo>
                <a:lnTo>
                  <a:pt x="2076" y="17682"/>
                </a:lnTo>
                <a:lnTo>
                  <a:pt x="0" y="28344"/>
                </a:lnTo>
                <a:lnTo>
                  <a:pt x="2076" y="39004"/>
                </a:lnTo>
                <a:lnTo>
                  <a:pt x="8305" y="48374"/>
                </a:lnTo>
                <a:lnTo>
                  <a:pt x="17677" y="54603"/>
                </a:lnTo>
                <a:lnTo>
                  <a:pt x="28340" y="56680"/>
                </a:lnTo>
                <a:lnTo>
                  <a:pt x="39002" y="54603"/>
                </a:lnTo>
                <a:lnTo>
                  <a:pt x="48374" y="48374"/>
                </a:lnTo>
                <a:lnTo>
                  <a:pt x="54603" y="39004"/>
                </a:lnTo>
                <a:lnTo>
                  <a:pt x="56680" y="28344"/>
                </a:lnTo>
                <a:lnTo>
                  <a:pt x="54603" y="17682"/>
                </a:lnTo>
                <a:lnTo>
                  <a:pt x="48374" y="8305"/>
                </a:lnTo>
                <a:lnTo>
                  <a:pt x="39002" y="2076"/>
                </a:lnTo>
                <a:lnTo>
                  <a:pt x="28340" y="0"/>
                </a:lnTo>
                <a:close/>
              </a:path>
            </a:pathLst>
          </a:custGeom>
          <a:solidFill>
            <a:srgbClr val="006EAB"/>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ru-RU"/>
          </a:p>
        </p:txBody>
      </p:sp>
      <p:sp>
        <p:nvSpPr>
          <p:cNvPr id="38" name="object 36"/>
          <p:cNvSpPr>
            <a:spLocks/>
          </p:cNvSpPr>
          <p:nvPr/>
        </p:nvSpPr>
        <p:spPr bwMode="auto">
          <a:xfrm>
            <a:off x="2573338" y="3313113"/>
            <a:ext cx="57150" cy="57150"/>
          </a:xfrm>
          <a:custGeom>
            <a:avLst/>
            <a:gdLst>
              <a:gd name="T0" fmla="*/ 28340 w 57150"/>
              <a:gd name="T1" fmla="*/ 0 h 57150"/>
              <a:gd name="T2" fmla="*/ 17677 w 57150"/>
              <a:gd name="T3" fmla="*/ 2074 h 57150"/>
              <a:gd name="T4" fmla="*/ 8305 w 57150"/>
              <a:gd name="T5" fmla="*/ 8296 h 57150"/>
              <a:gd name="T6" fmla="*/ 2076 w 57150"/>
              <a:gd name="T7" fmla="*/ 17675 h 57150"/>
              <a:gd name="T8" fmla="*/ 0 w 57150"/>
              <a:gd name="T9" fmla="*/ 28341 h 57150"/>
              <a:gd name="T10" fmla="*/ 2076 w 57150"/>
              <a:gd name="T11" fmla="*/ 39005 h 57150"/>
              <a:gd name="T12" fmla="*/ 8305 w 57150"/>
              <a:gd name="T13" fmla="*/ 48377 h 57150"/>
              <a:gd name="T14" fmla="*/ 17677 w 57150"/>
              <a:gd name="T15" fmla="*/ 54606 h 57150"/>
              <a:gd name="T16" fmla="*/ 28340 w 57150"/>
              <a:gd name="T17" fmla="*/ 56683 h 57150"/>
              <a:gd name="T18" fmla="*/ 39002 w 57150"/>
              <a:gd name="T19" fmla="*/ 54606 h 57150"/>
              <a:gd name="T20" fmla="*/ 48374 w 57150"/>
              <a:gd name="T21" fmla="*/ 48377 h 57150"/>
              <a:gd name="T22" fmla="*/ 54603 w 57150"/>
              <a:gd name="T23" fmla="*/ 39005 h 57150"/>
              <a:gd name="T24" fmla="*/ 56680 w 57150"/>
              <a:gd name="T25" fmla="*/ 28341 h 57150"/>
              <a:gd name="T26" fmla="*/ 54603 w 57150"/>
              <a:gd name="T27" fmla="*/ 17675 h 57150"/>
              <a:gd name="T28" fmla="*/ 48374 w 57150"/>
              <a:gd name="T29" fmla="*/ 8296 h 57150"/>
              <a:gd name="T30" fmla="*/ 39002 w 57150"/>
              <a:gd name="T31" fmla="*/ 2074 h 57150"/>
              <a:gd name="T32" fmla="*/ 28340 w 57150"/>
              <a:gd name="T33" fmla="*/ 0 h 5715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150" h="57150">
                <a:moveTo>
                  <a:pt x="28340" y="0"/>
                </a:moveTo>
                <a:lnTo>
                  <a:pt x="17677" y="2074"/>
                </a:lnTo>
                <a:lnTo>
                  <a:pt x="8305" y="8296"/>
                </a:lnTo>
                <a:lnTo>
                  <a:pt x="2076" y="17675"/>
                </a:lnTo>
                <a:lnTo>
                  <a:pt x="0" y="28341"/>
                </a:lnTo>
                <a:lnTo>
                  <a:pt x="2076" y="39005"/>
                </a:lnTo>
                <a:lnTo>
                  <a:pt x="8305" y="48377"/>
                </a:lnTo>
                <a:lnTo>
                  <a:pt x="17677" y="54606"/>
                </a:lnTo>
                <a:lnTo>
                  <a:pt x="28340" y="56683"/>
                </a:lnTo>
                <a:lnTo>
                  <a:pt x="39002" y="54606"/>
                </a:lnTo>
                <a:lnTo>
                  <a:pt x="48374" y="48377"/>
                </a:lnTo>
                <a:lnTo>
                  <a:pt x="54603" y="39005"/>
                </a:lnTo>
                <a:lnTo>
                  <a:pt x="56680" y="28341"/>
                </a:lnTo>
                <a:lnTo>
                  <a:pt x="54603" y="17675"/>
                </a:lnTo>
                <a:lnTo>
                  <a:pt x="48374" y="8296"/>
                </a:lnTo>
                <a:lnTo>
                  <a:pt x="39002" y="2074"/>
                </a:lnTo>
                <a:lnTo>
                  <a:pt x="28340" y="0"/>
                </a:lnTo>
                <a:close/>
              </a:path>
            </a:pathLst>
          </a:custGeom>
          <a:solidFill>
            <a:srgbClr val="006EAB"/>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ru-RU"/>
          </a:p>
        </p:txBody>
      </p:sp>
      <p:sp>
        <p:nvSpPr>
          <p:cNvPr id="39" name="object 37"/>
          <p:cNvSpPr>
            <a:spLocks/>
          </p:cNvSpPr>
          <p:nvPr/>
        </p:nvSpPr>
        <p:spPr bwMode="auto">
          <a:xfrm>
            <a:off x="2965450" y="3087688"/>
            <a:ext cx="57150" cy="57150"/>
          </a:xfrm>
          <a:custGeom>
            <a:avLst/>
            <a:gdLst>
              <a:gd name="T0" fmla="*/ 28336 w 57150"/>
              <a:gd name="T1" fmla="*/ 0 h 57150"/>
              <a:gd name="T2" fmla="*/ 17673 w 57150"/>
              <a:gd name="T3" fmla="*/ 2076 h 57150"/>
              <a:gd name="T4" fmla="*/ 8296 w 57150"/>
              <a:gd name="T5" fmla="*/ 8305 h 57150"/>
              <a:gd name="T6" fmla="*/ 2074 w 57150"/>
              <a:gd name="T7" fmla="*/ 17683 h 57150"/>
              <a:gd name="T8" fmla="*/ 0 w 57150"/>
              <a:gd name="T9" fmla="*/ 28346 h 57150"/>
              <a:gd name="T10" fmla="*/ 2074 w 57150"/>
              <a:gd name="T11" fmla="*/ 39009 h 57150"/>
              <a:gd name="T12" fmla="*/ 8296 w 57150"/>
              <a:gd name="T13" fmla="*/ 48386 h 57150"/>
              <a:gd name="T14" fmla="*/ 17673 w 57150"/>
              <a:gd name="T15" fmla="*/ 54609 h 57150"/>
              <a:gd name="T16" fmla="*/ 28336 w 57150"/>
              <a:gd name="T17" fmla="*/ 56683 h 57150"/>
              <a:gd name="T18" fmla="*/ 39000 w 57150"/>
              <a:gd name="T19" fmla="*/ 54609 h 57150"/>
              <a:gd name="T20" fmla="*/ 48377 w 57150"/>
              <a:gd name="T21" fmla="*/ 48386 h 57150"/>
              <a:gd name="T22" fmla="*/ 54599 w 57150"/>
              <a:gd name="T23" fmla="*/ 39009 h 57150"/>
              <a:gd name="T24" fmla="*/ 56673 w 57150"/>
              <a:gd name="T25" fmla="*/ 28346 h 57150"/>
              <a:gd name="T26" fmla="*/ 54599 w 57150"/>
              <a:gd name="T27" fmla="*/ 17683 h 57150"/>
              <a:gd name="T28" fmla="*/ 48377 w 57150"/>
              <a:gd name="T29" fmla="*/ 8305 h 57150"/>
              <a:gd name="T30" fmla="*/ 39000 w 57150"/>
              <a:gd name="T31" fmla="*/ 2076 h 57150"/>
              <a:gd name="T32" fmla="*/ 28336 w 57150"/>
              <a:gd name="T33" fmla="*/ 0 h 5715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150" h="57150">
                <a:moveTo>
                  <a:pt x="28336" y="0"/>
                </a:moveTo>
                <a:lnTo>
                  <a:pt x="17673" y="2076"/>
                </a:lnTo>
                <a:lnTo>
                  <a:pt x="8296" y="8305"/>
                </a:lnTo>
                <a:lnTo>
                  <a:pt x="2074" y="17683"/>
                </a:lnTo>
                <a:lnTo>
                  <a:pt x="0" y="28346"/>
                </a:lnTo>
                <a:lnTo>
                  <a:pt x="2074" y="39009"/>
                </a:lnTo>
                <a:lnTo>
                  <a:pt x="8296" y="48386"/>
                </a:lnTo>
                <a:lnTo>
                  <a:pt x="17673" y="54609"/>
                </a:lnTo>
                <a:lnTo>
                  <a:pt x="28336" y="56683"/>
                </a:lnTo>
                <a:lnTo>
                  <a:pt x="39000" y="54609"/>
                </a:lnTo>
                <a:lnTo>
                  <a:pt x="48377" y="48386"/>
                </a:lnTo>
                <a:lnTo>
                  <a:pt x="54599" y="39009"/>
                </a:lnTo>
                <a:lnTo>
                  <a:pt x="56673" y="28346"/>
                </a:lnTo>
                <a:lnTo>
                  <a:pt x="54599" y="17683"/>
                </a:lnTo>
                <a:lnTo>
                  <a:pt x="48377" y="8305"/>
                </a:lnTo>
                <a:lnTo>
                  <a:pt x="39000" y="2076"/>
                </a:lnTo>
                <a:lnTo>
                  <a:pt x="28336" y="0"/>
                </a:lnTo>
                <a:close/>
              </a:path>
            </a:pathLst>
          </a:custGeom>
          <a:solidFill>
            <a:srgbClr val="006EAB"/>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ru-RU"/>
          </a:p>
        </p:txBody>
      </p:sp>
      <p:sp>
        <p:nvSpPr>
          <p:cNvPr id="40" name="object 38"/>
          <p:cNvSpPr>
            <a:spLocks/>
          </p:cNvSpPr>
          <p:nvPr/>
        </p:nvSpPr>
        <p:spPr bwMode="auto">
          <a:xfrm>
            <a:off x="2890838" y="3162300"/>
            <a:ext cx="57150" cy="57150"/>
          </a:xfrm>
          <a:custGeom>
            <a:avLst/>
            <a:gdLst>
              <a:gd name="T0" fmla="*/ 28341 w 57150"/>
              <a:gd name="T1" fmla="*/ 0 h 57150"/>
              <a:gd name="T2" fmla="*/ 17675 w 57150"/>
              <a:gd name="T3" fmla="*/ 2074 h 57150"/>
              <a:gd name="T4" fmla="*/ 8296 w 57150"/>
              <a:gd name="T5" fmla="*/ 8296 h 57150"/>
              <a:gd name="T6" fmla="*/ 2074 w 57150"/>
              <a:gd name="T7" fmla="*/ 17675 h 57150"/>
              <a:gd name="T8" fmla="*/ 0 w 57150"/>
              <a:gd name="T9" fmla="*/ 28341 h 57150"/>
              <a:gd name="T10" fmla="*/ 2074 w 57150"/>
              <a:gd name="T11" fmla="*/ 39005 h 57150"/>
              <a:gd name="T12" fmla="*/ 8296 w 57150"/>
              <a:gd name="T13" fmla="*/ 48377 h 57150"/>
              <a:gd name="T14" fmla="*/ 17675 w 57150"/>
              <a:gd name="T15" fmla="*/ 54606 h 57150"/>
              <a:gd name="T16" fmla="*/ 28341 w 57150"/>
              <a:gd name="T17" fmla="*/ 56683 h 57150"/>
              <a:gd name="T18" fmla="*/ 39005 w 57150"/>
              <a:gd name="T19" fmla="*/ 54606 h 57150"/>
              <a:gd name="T20" fmla="*/ 48377 w 57150"/>
              <a:gd name="T21" fmla="*/ 48377 h 57150"/>
              <a:gd name="T22" fmla="*/ 54599 w 57150"/>
              <a:gd name="T23" fmla="*/ 39005 h 57150"/>
              <a:gd name="T24" fmla="*/ 56673 w 57150"/>
              <a:gd name="T25" fmla="*/ 28341 h 57150"/>
              <a:gd name="T26" fmla="*/ 54599 w 57150"/>
              <a:gd name="T27" fmla="*/ 17675 h 57150"/>
              <a:gd name="T28" fmla="*/ 48377 w 57150"/>
              <a:gd name="T29" fmla="*/ 8296 h 57150"/>
              <a:gd name="T30" fmla="*/ 39005 w 57150"/>
              <a:gd name="T31" fmla="*/ 2074 h 57150"/>
              <a:gd name="T32" fmla="*/ 28341 w 57150"/>
              <a:gd name="T33" fmla="*/ 0 h 5715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150" h="57150">
                <a:moveTo>
                  <a:pt x="28341" y="0"/>
                </a:moveTo>
                <a:lnTo>
                  <a:pt x="17675" y="2074"/>
                </a:lnTo>
                <a:lnTo>
                  <a:pt x="8296" y="8296"/>
                </a:lnTo>
                <a:lnTo>
                  <a:pt x="2074" y="17675"/>
                </a:lnTo>
                <a:lnTo>
                  <a:pt x="0" y="28341"/>
                </a:lnTo>
                <a:lnTo>
                  <a:pt x="2074" y="39005"/>
                </a:lnTo>
                <a:lnTo>
                  <a:pt x="8296" y="48377"/>
                </a:lnTo>
                <a:lnTo>
                  <a:pt x="17675" y="54606"/>
                </a:lnTo>
                <a:lnTo>
                  <a:pt x="28341" y="56683"/>
                </a:lnTo>
                <a:lnTo>
                  <a:pt x="39005" y="54606"/>
                </a:lnTo>
                <a:lnTo>
                  <a:pt x="48377" y="48377"/>
                </a:lnTo>
                <a:lnTo>
                  <a:pt x="54599" y="39005"/>
                </a:lnTo>
                <a:lnTo>
                  <a:pt x="56673" y="28341"/>
                </a:lnTo>
                <a:lnTo>
                  <a:pt x="54599" y="17675"/>
                </a:lnTo>
                <a:lnTo>
                  <a:pt x="48377" y="8296"/>
                </a:lnTo>
                <a:lnTo>
                  <a:pt x="39005" y="2074"/>
                </a:lnTo>
                <a:lnTo>
                  <a:pt x="28341" y="0"/>
                </a:lnTo>
                <a:close/>
              </a:path>
            </a:pathLst>
          </a:custGeom>
          <a:solidFill>
            <a:srgbClr val="006EAB"/>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ru-RU"/>
          </a:p>
        </p:txBody>
      </p:sp>
      <p:sp>
        <p:nvSpPr>
          <p:cNvPr id="41" name="object 39"/>
          <p:cNvSpPr>
            <a:spLocks/>
          </p:cNvSpPr>
          <p:nvPr/>
        </p:nvSpPr>
        <p:spPr bwMode="auto">
          <a:xfrm>
            <a:off x="2814638" y="3238500"/>
            <a:ext cx="57150" cy="57150"/>
          </a:xfrm>
          <a:custGeom>
            <a:avLst/>
            <a:gdLst>
              <a:gd name="T0" fmla="*/ 28341 w 57150"/>
              <a:gd name="T1" fmla="*/ 0 h 57150"/>
              <a:gd name="T2" fmla="*/ 17675 w 57150"/>
              <a:gd name="T3" fmla="*/ 2076 h 57150"/>
              <a:gd name="T4" fmla="*/ 8296 w 57150"/>
              <a:gd name="T5" fmla="*/ 8305 h 57150"/>
              <a:gd name="T6" fmla="*/ 2074 w 57150"/>
              <a:gd name="T7" fmla="*/ 17684 h 57150"/>
              <a:gd name="T8" fmla="*/ 0 w 57150"/>
              <a:gd name="T9" fmla="*/ 28351 h 57150"/>
              <a:gd name="T10" fmla="*/ 2074 w 57150"/>
              <a:gd name="T11" fmla="*/ 39014 h 57150"/>
              <a:gd name="T12" fmla="*/ 8296 w 57150"/>
              <a:gd name="T13" fmla="*/ 48386 h 57150"/>
              <a:gd name="T14" fmla="*/ 17675 w 57150"/>
              <a:gd name="T15" fmla="*/ 54609 h 57150"/>
              <a:gd name="T16" fmla="*/ 28341 w 57150"/>
              <a:gd name="T17" fmla="*/ 56683 h 57150"/>
              <a:gd name="T18" fmla="*/ 39005 w 57150"/>
              <a:gd name="T19" fmla="*/ 54609 h 57150"/>
              <a:gd name="T20" fmla="*/ 48377 w 57150"/>
              <a:gd name="T21" fmla="*/ 48386 h 57150"/>
              <a:gd name="T22" fmla="*/ 54606 w 57150"/>
              <a:gd name="T23" fmla="*/ 39014 h 57150"/>
              <a:gd name="T24" fmla="*/ 56683 w 57150"/>
              <a:gd name="T25" fmla="*/ 28351 h 57150"/>
              <a:gd name="T26" fmla="*/ 54606 w 57150"/>
              <a:gd name="T27" fmla="*/ 17684 h 57150"/>
              <a:gd name="T28" fmla="*/ 48377 w 57150"/>
              <a:gd name="T29" fmla="*/ 8305 h 57150"/>
              <a:gd name="T30" fmla="*/ 39005 w 57150"/>
              <a:gd name="T31" fmla="*/ 2076 h 57150"/>
              <a:gd name="T32" fmla="*/ 28341 w 57150"/>
              <a:gd name="T33" fmla="*/ 0 h 5715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150" h="57150">
                <a:moveTo>
                  <a:pt x="28341" y="0"/>
                </a:moveTo>
                <a:lnTo>
                  <a:pt x="17675" y="2076"/>
                </a:lnTo>
                <a:lnTo>
                  <a:pt x="8296" y="8305"/>
                </a:lnTo>
                <a:lnTo>
                  <a:pt x="2074" y="17684"/>
                </a:lnTo>
                <a:lnTo>
                  <a:pt x="0" y="28351"/>
                </a:lnTo>
                <a:lnTo>
                  <a:pt x="2074" y="39014"/>
                </a:lnTo>
                <a:lnTo>
                  <a:pt x="8296" y="48386"/>
                </a:lnTo>
                <a:lnTo>
                  <a:pt x="17675" y="54609"/>
                </a:lnTo>
                <a:lnTo>
                  <a:pt x="28341" y="56683"/>
                </a:lnTo>
                <a:lnTo>
                  <a:pt x="39005" y="54609"/>
                </a:lnTo>
                <a:lnTo>
                  <a:pt x="48377" y="48386"/>
                </a:lnTo>
                <a:lnTo>
                  <a:pt x="54606" y="39014"/>
                </a:lnTo>
                <a:lnTo>
                  <a:pt x="56683" y="28351"/>
                </a:lnTo>
                <a:lnTo>
                  <a:pt x="54606" y="17684"/>
                </a:lnTo>
                <a:lnTo>
                  <a:pt x="48377" y="8305"/>
                </a:lnTo>
                <a:lnTo>
                  <a:pt x="39005" y="2076"/>
                </a:lnTo>
                <a:lnTo>
                  <a:pt x="28341" y="0"/>
                </a:lnTo>
                <a:close/>
              </a:path>
            </a:pathLst>
          </a:custGeom>
          <a:solidFill>
            <a:srgbClr val="006EAB"/>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ru-RU"/>
          </a:p>
        </p:txBody>
      </p:sp>
      <p:sp>
        <p:nvSpPr>
          <p:cNvPr id="42" name="object 40"/>
          <p:cNvSpPr>
            <a:spLocks/>
          </p:cNvSpPr>
          <p:nvPr/>
        </p:nvSpPr>
        <p:spPr bwMode="auto">
          <a:xfrm>
            <a:off x="2740025" y="3313113"/>
            <a:ext cx="57150" cy="57150"/>
          </a:xfrm>
          <a:custGeom>
            <a:avLst/>
            <a:gdLst>
              <a:gd name="T0" fmla="*/ 28340 w 57150"/>
              <a:gd name="T1" fmla="*/ 0 h 57150"/>
              <a:gd name="T2" fmla="*/ 17677 w 57150"/>
              <a:gd name="T3" fmla="*/ 2076 h 57150"/>
              <a:gd name="T4" fmla="*/ 8305 w 57150"/>
              <a:gd name="T5" fmla="*/ 8305 h 57150"/>
              <a:gd name="T6" fmla="*/ 2076 w 57150"/>
              <a:gd name="T7" fmla="*/ 17683 h 57150"/>
              <a:gd name="T8" fmla="*/ 0 w 57150"/>
              <a:gd name="T9" fmla="*/ 28346 h 57150"/>
              <a:gd name="T10" fmla="*/ 2076 w 57150"/>
              <a:gd name="T11" fmla="*/ 39009 h 57150"/>
              <a:gd name="T12" fmla="*/ 8305 w 57150"/>
              <a:gd name="T13" fmla="*/ 48386 h 57150"/>
              <a:gd name="T14" fmla="*/ 17677 w 57150"/>
              <a:gd name="T15" fmla="*/ 54609 h 57150"/>
              <a:gd name="T16" fmla="*/ 28340 w 57150"/>
              <a:gd name="T17" fmla="*/ 56683 h 57150"/>
              <a:gd name="T18" fmla="*/ 39002 w 57150"/>
              <a:gd name="T19" fmla="*/ 54609 h 57150"/>
              <a:gd name="T20" fmla="*/ 48374 w 57150"/>
              <a:gd name="T21" fmla="*/ 48386 h 57150"/>
              <a:gd name="T22" fmla="*/ 54603 w 57150"/>
              <a:gd name="T23" fmla="*/ 39009 h 57150"/>
              <a:gd name="T24" fmla="*/ 56680 w 57150"/>
              <a:gd name="T25" fmla="*/ 28346 h 57150"/>
              <a:gd name="T26" fmla="*/ 54603 w 57150"/>
              <a:gd name="T27" fmla="*/ 17683 h 57150"/>
              <a:gd name="T28" fmla="*/ 48374 w 57150"/>
              <a:gd name="T29" fmla="*/ 8305 h 57150"/>
              <a:gd name="T30" fmla="*/ 39002 w 57150"/>
              <a:gd name="T31" fmla="*/ 2076 h 57150"/>
              <a:gd name="T32" fmla="*/ 28340 w 57150"/>
              <a:gd name="T33" fmla="*/ 0 h 5715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150" h="57150">
                <a:moveTo>
                  <a:pt x="28340" y="0"/>
                </a:moveTo>
                <a:lnTo>
                  <a:pt x="17677" y="2076"/>
                </a:lnTo>
                <a:lnTo>
                  <a:pt x="8305" y="8305"/>
                </a:lnTo>
                <a:lnTo>
                  <a:pt x="2076" y="17683"/>
                </a:lnTo>
                <a:lnTo>
                  <a:pt x="0" y="28346"/>
                </a:lnTo>
                <a:lnTo>
                  <a:pt x="2076" y="39009"/>
                </a:lnTo>
                <a:lnTo>
                  <a:pt x="8305" y="48386"/>
                </a:lnTo>
                <a:lnTo>
                  <a:pt x="17677" y="54609"/>
                </a:lnTo>
                <a:lnTo>
                  <a:pt x="28340" y="56683"/>
                </a:lnTo>
                <a:lnTo>
                  <a:pt x="39002" y="54609"/>
                </a:lnTo>
                <a:lnTo>
                  <a:pt x="48374" y="48386"/>
                </a:lnTo>
                <a:lnTo>
                  <a:pt x="54603" y="39009"/>
                </a:lnTo>
                <a:lnTo>
                  <a:pt x="56680" y="28346"/>
                </a:lnTo>
                <a:lnTo>
                  <a:pt x="54603" y="17683"/>
                </a:lnTo>
                <a:lnTo>
                  <a:pt x="48374" y="8305"/>
                </a:lnTo>
                <a:lnTo>
                  <a:pt x="39002" y="2076"/>
                </a:lnTo>
                <a:lnTo>
                  <a:pt x="28340" y="0"/>
                </a:lnTo>
                <a:close/>
              </a:path>
            </a:pathLst>
          </a:custGeom>
          <a:solidFill>
            <a:srgbClr val="006EAB"/>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ru-RU"/>
          </a:p>
        </p:txBody>
      </p:sp>
      <p:sp>
        <p:nvSpPr>
          <p:cNvPr id="43" name="object 41"/>
          <p:cNvSpPr>
            <a:spLocks/>
          </p:cNvSpPr>
          <p:nvPr/>
        </p:nvSpPr>
        <p:spPr bwMode="auto">
          <a:xfrm>
            <a:off x="2965450" y="3540125"/>
            <a:ext cx="57150" cy="57150"/>
          </a:xfrm>
          <a:custGeom>
            <a:avLst/>
            <a:gdLst>
              <a:gd name="T0" fmla="*/ 28336 w 57150"/>
              <a:gd name="T1" fmla="*/ 0 h 57150"/>
              <a:gd name="T2" fmla="*/ 17673 w 57150"/>
              <a:gd name="T3" fmla="*/ 2074 h 57150"/>
              <a:gd name="T4" fmla="*/ 8296 w 57150"/>
              <a:gd name="T5" fmla="*/ 8296 h 57150"/>
              <a:gd name="T6" fmla="*/ 2074 w 57150"/>
              <a:gd name="T7" fmla="*/ 17675 h 57150"/>
              <a:gd name="T8" fmla="*/ 0 w 57150"/>
              <a:gd name="T9" fmla="*/ 28341 h 57150"/>
              <a:gd name="T10" fmla="*/ 2074 w 57150"/>
              <a:gd name="T11" fmla="*/ 39005 h 57150"/>
              <a:gd name="T12" fmla="*/ 8296 w 57150"/>
              <a:gd name="T13" fmla="*/ 48377 h 57150"/>
              <a:gd name="T14" fmla="*/ 17673 w 57150"/>
              <a:gd name="T15" fmla="*/ 54599 h 57150"/>
              <a:gd name="T16" fmla="*/ 28336 w 57150"/>
              <a:gd name="T17" fmla="*/ 56673 h 57150"/>
              <a:gd name="T18" fmla="*/ 39000 w 57150"/>
              <a:gd name="T19" fmla="*/ 54599 h 57150"/>
              <a:gd name="T20" fmla="*/ 48377 w 57150"/>
              <a:gd name="T21" fmla="*/ 48377 h 57150"/>
              <a:gd name="T22" fmla="*/ 54599 w 57150"/>
              <a:gd name="T23" fmla="*/ 39005 h 57150"/>
              <a:gd name="T24" fmla="*/ 56673 w 57150"/>
              <a:gd name="T25" fmla="*/ 28341 h 57150"/>
              <a:gd name="T26" fmla="*/ 54599 w 57150"/>
              <a:gd name="T27" fmla="*/ 17675 h 57150"/>
              <a:gd name="T28" fmla="*/ 48377 w 57150"/>
              <a:gd name="T29" fmla="*/ 8296 h 57150"/>
              <a:gd name="T30" fmla="*/ 39000 w 57150"/>
              <a:gd name="T31" fmla="*/ 2074 h 57150"/>
              <a:gd name="T32" fmla="*/ 28336 w 57150"/>
              <a:gd name="T33" fmla="*/ 0 h 5715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150" h="57150">
                <a:moveTo>
                  <a:pt x="28336" y="0"/>
                </a:moveTo>
                <a:lnTo>
                  <a:pt x="17673" y="2074"/>
                </a:lnTo>
                <a:lnTo>
                  <a:pt x="8296" y="8296"/>
                </a:lnTo>
                <a:lnTo>
                  <a:pt x="2074" y="17675"/>
                </a:lnTo>
                <a:lnTo>
                  <a:pt x="0" y="28341"/>
                </a:lnTo>
                <a:lnTo>
                  <a:pt x="2074" y="39005"/>
                </a:lnTo>
                <a:lnTo>
                  <a:pt x="8296" y="48377"/>
                </a:lnTo>
                <a:lnTo>
                  <a:pt x="17673" y="54599"/>
                </a:lnTo>
                <a:lnTo>
                  <a:pt x="28336" y="56673"/>
                </a:lnTo>
                <a:lnTo>
                  <a:pt x="39000" y="54599"/>
                </a:lnTo>
                <a:lnTo>
                  <a:pt x="48377" y="48377"/>
                </a:lnTo>
                <a:lnTo>
                  <a:pt x="54599" y="39005"/>
                </a:lnTo>
                <a:lnTo>
                  <a:pt x="56673" y="28341"/>
                </a:lnTo>
                <a:lnTo>
                  <a:pt x="54599" y="17675"/>
                </a:lnTo>
                <a:lnTo>
                  <a:pt x="48377" y="8296"/>
                </a:lnTo>
                <a:lnTo>
                  <a:pt x="39000" y="2074"/>
                </a:lnTo>
                <a:lnTo>
                  <a:pt x="28336" y="0"/>
                </a:lnTo>
                <a:close/>
              </a:path>
            </a:pathLst>
          </a:custGeom>
          <a:solidFill>
            <a:srgbClr val="006EAB"/>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ru-RU"/>
          </a:p>
        </p:txBody>
      </p:sp>
      <p:sp>
        <p:nvSpPr>
          <p:cNvPr id="44" name="object 42"/>
          <p:cNvSpPr>
            <a:spLocks/>
          </p:cNvSpPr>
          <p:nvPr/>
        </p:nvSpPr>
        <p:spPr bwMode="auto">
          <a:xfrm>
            <a:off x="2890838" y="3463925"/>
            <a:ext cx="57150" cy="57150"/>
          </a:xfrm>
          <a:custGeom>
            <a:avLst/>
            <a:gdLst>
              <a:gd name="T0" fmla="*/ 28341 w 57150"/>
              <a:gd name="T1" fmla="*/ 0 h 57150"/>
              <a:gd name="T2" fmla="*/ 17675 w 57150"/>
              <a:gd name="T3" fmla="*/ 2074 h 57150"/>
              <a:gd name="T4" fmla="*/ 8296 w 57150"/>
              <a:gd name="T5" fmla="*/ 8296 h 57150"/>
              <a:gd name="T6" fmla="*/ 2074 w 57150"/>
              <a:gd name="T7" fmla="*/ 17675 h 57150"/>
              <a:gd name="T8" fmla="*/ 0 w 57150"/>
              <a:gd name="T9" fmla="*/ 28341 h 57150"/>
              <a:gd name="T10" fmla="*/ 2074 w 57150"/>
              <a:gd name="T11" fmla="*/ 39005 h 57150"/>
              <a:gd name="T12" fmla="*/ 8296 w 57150"/>
              <a:gd name="T13" fmla="*/ 48377 h 57150"/>
              <a:gd name="T14" fmla="*/ 17675 w 57150"/>
              <a:gd name="T15" fmla="*/ 54599 h 57150"/>
              <a:gd name="T16" fmla="*/ 28341 w 57150"/>
              <a:gd name="T17" fmla="*/ 56673 h 57150"/>
              <a:gd name="T18" fmla="*/ 39005 w 57150"/>
              <a:gd name="T19" fmla="*/ 54599 h 57150"/>
              <a:gd name="T20" fmla="*/ 48377 w 57150"/>
              <a:gd name="T21" fmla="*/ 48377 h 57150"/>
              <a:gd name="T22" fmla="*/ 54599 w 57150"/>
              <a:gd name="T23" fmla="*/ 39005 h 57150"/>
              <a:gd name="T24" fmla="*/ 56673 w 57150"/>
              <a:gd name="T25" fmla="*/ 28341 h 57150"/>
              <a:gd name="T26" fmla="*/ 54599 w 57150"/>
              <a:gd name="T27" fmla="*/ 17675 h 57150"/>
              <a:gd name="T28" fmla="*/ 48377 w 57150"/>
              <a:gd name="T29" fmla="*/ 8296 h 57150"/>
              <a:gd name="T30" fmla="*/ 39005 w 57150"/>
              <a:gd name="T31" fmla="*/ 2074 h 57150"/>
              <a:gd name="T32" fmla="*/ 28341 w 57150"/>
              <a:gd name="T33" fmla="*/ 0 h 5715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150" h="57150">
                <a:moveTo>
                  <a:pt x="28341" y="0"/>
                </a:moveTo>
                <a:lnTo>
                  <a:pt x="17675" y="2074"/>
                </a:lnTo>
                <a:lnTo>
                  <a:pt x="8296" y="8296"/>
                </a:lnTo>
                <a:lnTo>
                  <a:pt x="2074" y="17675"/>
                </a:lnTo>
                <a:lnTo>
                  <a:pt x="0" y="28341"/>
                </a:lnTo>
                <a:lnTo>
                  <a:pt x="2074" y="39005"/>
                </a:lnTo>
                <a:lnTo>
                  <a:pt x="8296" y="48377"/>
                </a:lnTo>
                <a:lnTo>
                  <a:pt x="17675" y="54599"/>
                </a:lnTo>
                <a:lnTo>
                  <a:pt x="28341" y="56673"/>
                </a:lnTo>
                <a:lnTo>
                  <a:pt x="39005" y="54599"/>
                </a:lnTo>
                <a:lnTo>
                  <a:pt x="48377" y="48377"/>
                </a:lnTo>
                <a:lnTo>
                  <a:pt x="54599" y="39005"/>
                </a:lnTo>
                <a:lnTo>
                  <a:pt x="56673" y="28341"/>
                </a:lnTo>
                <a:lnTo>
                  <a:pt x="54599" y="17675"/>
                </a:lnTo>
                <a:lnTo>
                  <a:pt x="48377" y="8296"/>
                </a:lnTo>
                <a:lnTo>
                  <a:pt x="39005" y="2074"/>
                </a:lnTo>
                <a:lnTo>
                  <a:pt x="28341" y="0"/>
                </a:lnTo>
                <a:close/>
              </a:path>
            </a:pathLst>
          </a:custGeom>
          <a:solidFill>
            <a:srgbClr val="006EAB"/>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ru-RU"/>
          </a:p>
        </p:txBody>
      </p:sp>
      <p:sp>
        <p:nvSpPr>
          <p:cNvPr id="45" name="object 43"/>
          <p:cNvSpPr>
            <a:spLocks/>
          </p:cNvSpPr>
          <p:nvPr/>
        </p:nvSpPr>
        <p:spPr bwMode="auto">
          <a:xfrm>
            <a:off x="2814638" y="3389313"/>
            <a:ext cx="57150" cy="57150"/>
          </a:xfrm>
          <a:custGeom>
            <a:avLst/>
            <a:gdLst>
              <a:gd name="T0" fmla="*/ 28341 w 57150"/>
              <a:gd name="T1" fmla="*/ 0 h 57150"/>
              <a:gd name="T2" fmla="*/ 17675 w 57150"/>
              <a:gd name="T3" fmla="*/ 2076 h 57150"/>
              <a:gd name="T4" fmla="*/ 8296 w 57150"/>
              <a:gd name="T5" fmla="*/ 8305 h 57150"/>
              <a:gd name="T6" fmla="*/ 2074 w 57150"/>
              <a:gd name="T7" fmla="*/ 17682 h 57150"/>
              <a:gd name="T8" fmla="*/ 0 w 57150"/>
              <a:gd name="T9" fmla="*/ 28344 h 57150"/>
              <a:gd name="T10" fmla="*/ 2074 w 57150"/>
              <a:gd name="T11" fmla="*/ 39004 h 57150"/>
              <a:gd name="T12" fmla="*/ 8296 w 57150"/>
              <a:gd name="T13" fmla="*/ 48374 h 57150"/>
              <a:gd name="T14" fmla="*/ 17675 w 57150"/>
              <a:gd name="T15" fmla="*/ 54603 h 57150"/>
              <a:gd name="T16" fmla="*/ 28341 w 57150"/>
              <a:gd name="T17" fmla="*/ 56680 h 57150"/>
              <a:gd name="T18" fmla="*/ 39005 w 57150"/>
              <a:gd name="T19" fmla="*/ 54603 h 57150"/>
              <a:gd name="T20" fmla="*/ 48377 w 57150"/>
              <a:gd name="T21" fmla="*/ 48374 h 57150"/>
              <a:gd name="T22" fmla="*/ 54606 w 57150"/>
              <a:gd name="T23" fmla="*/ 39004 h 57150"/>
              <a:gd name="T24" fmla="*/ 56683 w 57150"/>
              <a:gd name="T25" fmla="*/ 28344 h 57150"/>
              <a:gd name="T26" fmla="*/ 54606 w 57150"/>
              <a:gd name="T27" fmla="*/ 17682 h 57150"/>
              <a:gd name="T28" fmla="*/ 48377 w 57150"/>
              <a:gd name="T29" fmla="*/ 8305 h 57150"/>
              <a:gd name="T30" fmla="*/ 39005 w 57150"/>
              <a:gd name="T31" fmla="*/ 2076 h 57150"/>
              <a:gd name="T32" fmla="*/ 28341 w 57150"/>
              <a:gd name="T33" fmla="*/ 0 h 5715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150" h="57150">
                <a:moveTo>
                  <a:pt x="28341" y="0"/>
                </a:moveTo>
                <a:lnTo>
                  <a:pt x="17675" y="2076"/>
                </a:lnTo>
                <a:lnTo>
                  <a:pt x="8296" y="8305"/>
                </a:lnTo>
                <a:lnTo>
                  <a:pt x="2074" y="17682"/>
                </a:lnTo>
                <a:lnTo>
                  <a:pt x="0" y="28344"/>
                </a:lnTo>
                <a:lnTo>
                  <a:pt x="2074" y="39004"/>
                </a:lnTo>
                <a:lnTo>
                  <a:pt x="8296" y="48374"/>
                </a:lnTo>
                <a:lnTo>
                  <a:pt x="17675" y="54603"/>
                </a:lnTo>
                <a:lnTo>
                  <a:pt x="28341" y="56680"/>
                </a:lnTo>
                <a:lnTo>
                  <a:pt x="39005" y="54603"/>
                </a:lnTo>
                <a:lnTo>
                  <a:pt x="48377" y="48374"/>
                </a:lnTo>
                <a:lnTo>
                  <a:pt x="54606" y="39004"/>
                </a:lnTo>
                <a:lnTo>
                  <a:pt x="56683" y="28344"/>
                </a:lnTo>
                <a:lnTo>
                  <a:pt x="54606" y="17682"/>
                </a:lnTo>
                <a:lnTo>
                  <a:pt x="48377" y="8305"/>
                </a:lnTo>
                <a:lnTo>
                  <a:pt x="39005" y="2076"/>
                </a:lnTo>
                <a:lnTo>
                  <a:pt x="28341" y="0"/>
                </a:lnTo>
                <a:close/>
              </a:path>
            </a:pathLst>
          </a:custGeom>
          <a:solidFill>
            <a:srgbClr val="006EAB"/>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ru-RU"/>
          </a:p>
        </p:txBody>
      </p:sp>
      <p:sp>
        <p:nvSpPr>
          <p:cNvPr id="46" name="object 44"/>
          <p:cNvSpPr>
            <a:spLocks/>
          </p:cNvSpPr>
          <p:nvPr/>
        </p:nvSpPr>
        <p:spPr bwMode="auto">
          <a:xfrm>
            <a:off x="2740025" y="3313113"/>
            <a:ext cx="57150" cy="57150"/>
          </a:xfrm>
          <a:custGeom>
            <a:avLst/>
            <a:gdLst>
              <a:gd name="T0" fmla="*/ 28340 w 57150"/>
              <a:gd name="T1" fmla="*/ 0 h 57150"/>
              <a:gd name="T2" fmla="*/ 17677 w 57150"/>
              <a:gd name="T3" fmla="*/ 2074 h 57150"/>
              <a:gd name="T4" fmla="*/ 8305 w 57150"/>
              <a:gd name="T5" fmla="*/ 8296 h 57150"/>
              <a:gd name="T6" fmla="*/ 2076 w 57150"/>
              <a:gd name="T7" fmla="*/ 17675 h 57150"/>
              <a:gd name="T8" fmla="*/ 0 w 57150"/>
              <a:gd name="T9" fmla="*/ 28341 h 57150"/>
              <a:gd name="T10" fmla="*/ 2076 w 57150"/>
              <a:gd name="T11" fmla="*/ 39005 h 57150"/>
              <a:gd name="T12" fmla="*/ 8305 w 57150"/>
              <a:gd name="T13" fmla="*/ 48377 h 57150"/>
              <a:gd name="T14" fmla="*/ 17677 w 57150"/>
              <a:gd name="T15" fmla="*/ 54606 h 57150"/>
              <a:gd name="T16" fmla="*/ 28340 w 57150"/>
              <a:gd name="T17" fmla="*/ 56683 h 57150"/>
              <a:gd name="T18" fmla="*/ 39002 w 57150"/>
              <a:gd name="T19" fmla="*/ 54606 h 57150"/>
              <a:gd name="T20" fmla="*/ 48374 w 57150"/>
              <a:gd name="T21" fmla="*/ 48377 h 57150"/>
              <a:gd name="T22" fmla="*/ 54603 w 57150"/>
              <a:gd name="T23" fmla="*/ 39005 h 57150"/>
              <a:gd name="T24" fmla="*/ 56680 w 57150"/>
              <a:gd name="T25" fmla="*/ 28341 h 57150"/>
              <a:gd name="T26" fmla="*/ 54603 w 57150"/>
              <a:gd name="T27" fmla="*/ 17675 h 57150"/>
              <a:gd name="T28" fmla="*/ 48374 w 57150"/>
              <a:gd name="T29" fmla="*/ 8296 h 57150"/>
              <a:gd name="T30" fmla="*/ 39002 w 57150"/>
              <a:gd name="T31" fmla="*/ 2074 h 57150"/>
              <a:gd name="T32" fmla="*/ 28340 w 57150"/>
              <a:gd name="T33" fmla="*/ 0 h 5715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150" h="57150">
                <a:moveTo>
                  <a:pt x="28340" y="0"/>
                </a:moveTo>
                <a:lnTo>
                  <a:pt x="17677" y="2074"/>
                </a:lnTo>
                <a:lnTo>
                  <a:pt x="8305" y="8296"/>
                </a:lnTo>
                <a:lnTo>
                  <a:pt x="2076" y="17675"/>
                </a:lnTo>
                <a:lnTo>
                  <a:pt x="0" y="28341"/>
                </a:lnTo>
                <a:lnTo>
                  <a:pt x="2076" y="39005"/>
                </a:lnTo>
                <a:lnTo>
                  <a:pt x="8305" y="48377"/>
                </a:lnTo>
                <a:lnTo>
                  <a:pt x="17677" y="54606"/>
                </a:lnTo>
                <a:lnTo>
                  <a:pt x="28340" y="56683"/>
                </a:lnTo>
                <a:lnTo>
                  <a:pt x="39002" y="54606"/>
                </a:lnTo>
                <a:lnTo>
                  <a:pt x="48374" y="48377"/>
                </a:lnTo>
                <a:lnTo>
                  <a:pt x="54603" y="39005"/>
                </a:lnTo>
                <a:lnTo>
                  <a:pt x="56680" y="28341"/>
                </a:lnTo>
                <a:lnTo>
                  <a:pt x="54603" y="17675"/>
                </a:lnTo>
                <a:lnTo>
                  <a:pt x="48374" y="8296"/>
                </a:lnTo>
                <a:lnTo>
                  <a:pt x="39002" y="2074"/>
                </a:lnTo>
                <a:lnTo>
                  <a:pt x="28340" y="0"/>
                </a:lnTo>
                <a:close/>
              </a:path>
            </a:pathLst>
          </a:custGeom>
          <a:solidFill>
            <a:srgbClr val="006EAB"/>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ru-RU"/>
          </a:p>
        </p:txBody>
      </p:sp>
      <p:sp>
        <p:nvSpPr>
          <p:cNvPr id="47" name="object 45"/>
          <p:cNvSpPr>
            <a:spLocks noChangeArrowheads="1"/>
          </p:cNvSpPr>
          <p:nvPr/>
        </p:nvSpPr>
        <p:spPr bwMode="auto">
          <a:xfrm>
            <a:off x="3254375" y="2149475"/>
            <a:ext cx="2444750" cy="2444750"/>
          </a:xfrm>
          <a:prstGeom prst="rect">
            <a:avLst/>
          </a:prstGeom>
          <a:blipFill dpi="0" rotWithShape="1">
            <a:blip r:embed="rId2" cstate="print"/>
            <a:srcRect/>
            <a:stretch>
              <a:fillRect/>
            </a:stretch>
          </a:blipFill>
          <a:ln>
            <a:solidFill>
              <a:schemeClr val="accent5">
                <a:lumMod val="75000"/>
              </a:schemeClr>
            </a:solidFill>
          </a:ln>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ru-RU" altLang="ru-RU"/>
          </a:p>
        </p:txBody>
      </p:sp>
      <p:sp>
        <p:nvSpPr>
          <p:cNvPr id="48" name="object 46"/>
          <p:cNvSpPr>
            <a:spLocks/>
          </p:cNvSpPr>
          <p:nvPr/>
        </p:nvSpPr>
        <p:spPr bwMode="auto">
          <a:xfrm>
            <a:off x="3254375" y="2149475"/>
            <a:ext cx="2444750" cy="2444750"/>
          </a:xfrm>
          <a:custGeom>
            <a:avLst/>
            <a:gdLst>
              <a:gd name="T0" fmla="*/ 1317642 w 2444750"/>
              <a:gd name="T1" fmla="*/ 2440603 h 2444750"/>
              <a:gd name="T2" fmla="*/ 1457052 w 2444750"/>
              <a:gd name="T3" fmla="*/ 2421723 h 2444750"/>
              <a:gd name="T4" fmla="*/ 1591020 w 2444750"/>
              <a:gd name="T5" fmla="*/ 2387622 h 2444750"/>
              <a:gd name="T6" fmla="*/ 1718631 w 2444750"/>
              <a:gd name="T7" fmla="*/ 2339216 h 2444750"/>
              <a:gd name="T8" fmla="*/ 1838968 w 2444750"/>
              <a:gd name="T9" fmla="*/ 2277423 h 2444750"/>
              <a:gd name="T10" fmla="*/ 1951113 w 2444750"/>
              <a:gd name="T11" fmla="*/ 2203158 h 2444750"/>
              <a:gd name="T12" fmla="*/ 2054150 w 2444750"/>
              <a:gd name="T13" fmla="*/ 2117340 h 2444750"/>
              <a:gd name="T14" fmla="*/ 2147161 w 2444750"/>
              <a:gd name="T15" fmla="*/ 2020886 h 2444750"/>
              <a:gd name="T16" fmla="*/ 2229230 w 2444750"/>
              <a:gd name="T17" fmla="*/ 1914711 h 2444750"/>
              <a:gd name="T18" fmla="*/ 2299439 w 2444750"/>
              <a:gd name="T19" fmla="*/ 1799733 h 2444750"/>
              <a:gd name="T20" fmla="*/ 2356872 w 2444750"/>
              <a:gd name="T21" fmla="*/ 1676870 h 2444750"/>
              <a:gd name="T22" fmla="*/ 2400611 w 2444750"/>
              <a:gd name="T23" fmla="*/ 1547038 h 2444750"/>
              <a:gd name="T24" fmla="*/ 2429740 w 2444750"/>
              <a:gd name="T25" fmla="*/ 1411154 h 2444750"/>
              <a:gd name="T26" fmla="*/ 2443342 w 2444750"/>
              <a:gd name="T27" fmla="*/ 1270135 h 2444750"/>
              <a:gd name="T28" fmla="*/ 2440590 w 2444750"/>
              <a:gd name="T29" fmla="*/ 1126637 h 2444750"/>
              <a:gd name="T30" fmla="*/ 2421711 w 2444750"/>
              <a:gd name="T31" fmla="*/ 987227 h 2444750"/>
              <a:gd name="T32" fmla="*/ 2387609 w 2444750"/>
              <a:gd name="T33" fmla="*/ 853258 h 2444750"/>
              <a:gd name="T34" fmla="*/ 2339204 w 2444750"/>
              <a:gd name="T35" fmla="*/ 725646 h 2444750"/>
              <a:gd name="T36" fmla="*/ 2277410 w 2444750"/>
              <a:gd name="T37" fmla="*/ 605308 h 2444750"/>
              <a:gd name="T38" fmla="*/ 2203146 w 2444750"/>
              <a:gd name="T39" fmla="*/ 493161 h 2444750"/>
              <a:gd name="T40" fmla="*/ 2117328 w 2444750"/>
              <a:gd name="T41" fmla="*/ 390124 h 2444750"/>
              <a:gd name="T42" fmla="*/ 2020873 w 2444750"/>
              <a:gd name="T43" fmla="*/ 297111 h 2444750"/>
              <a:gd name="T44" fmla="*/ 1914698 w 2444750"/>
              <a:gd name="T45" fmla="*/ 215041 h 2444750"/>
              <a:gd name="T46" fmla="*/ 1799721 w 2444750"/>
              <a:gd name="T47" fmla="*/ 144830 h 2444750"/>
              <a:gd name="T48" fmla="*/ 1676857 w 2444750"/>
              <a:gd name="T49" fmla="*/ 87397 h 2444750"/>
              <a:gd name="T50" fmla="*/ 1547025 w 2444750"/>
              <a:gd name="T51" fmla="*/ 43656 h 2444750"/>
              <a:gd name="T52" fmla="*/ 1411141 w 2444750"/>
              <a:gd name="T53" fmla="*/ 14526 h 2444750"/>
              <a:gd name="T54" fmla="*/ 1270122 w 2444750"/>
              <a:gd name="T55" fmla="*/ 924 h 2444750"/>
              <a:gd name="T56" fmla="*/ 1126624 w 2444750"/>
              <a:gd name="T57" fmla="*/ 3677 h 2444750"/>
              <a:gd name="T58" fmla="*/ 987215 w 2444750"/>
              <a:gd name="T59" fmla="*/ 22556 h 2444750"/>
              <a:gd name="T60" fmla="*/ 853246 w 2444750"/>
              <a:gd name="T61" fmla="*/ 56658 h 2444750"/>
              <a:gd name="T62" fmla="*/ 725635 w 2444750"/>
              <a:gd name="T63" fmla="*/ 105065 h 2444750"/>
              <a:gd name="T64" fmla="*/ 605298 w 2444750"/>
              <a:gd name="T65" fmla="*/ 166860 h 2444750"/>
              <a:gd name="T66" fmla="*/ 493153 w 2444750"/>
              <a:gd name="T67" fmla="*/ 241125 h 2444750"/>
              <a:gd name="T68" fmla="*/ 390117 w 2444750"/>
              <a:gd name="T69" fmla="*/ 326945 h 2444750"/>
              <a:gd name="T70" fmla="*/ 297106 w 2444750"/>
              <a:gd name="T71" fmla="*/ 423401 h 2444750"/>
              <a:gd name="T72" fmla="*/ 215037 w 2444750"/>
              <a:gd name="T73" fmla="*/ 529577 h 2444750"/>
              <a:gd name="T74" fmla="*/ 144828 w 2444750"/>
              <a:gd name="T75" fmla="*/ 644556 h 2444750"/>
              <a:gd name="T76" fmla="*/ 87395 w 2444750"/>
              <a:gd name="T77" fmla="*/ 767420 h 2444750"/>
              <a:gd name="T78" fmla="*/ 43655 w 2444750"/>
              <a:gd name="T79" fmla="*/ 897253 h 2444750"/>
              <a:gd name="T80" fmla="*/ 14526 w 2444750"/>
              <a:gd name="T81" fmla="*/ 1033138 h 2444750"/>
              <a:gd name="T82" fmla="*/ 924 w 2444750"/>
              <a:gd name="T83" fmla="*/ 1174157 h 2444750"/>
              <a:gd name="T84" fmla="*/ 3676 w 2444750"/>
              <a:gd name="T85" fmla="*/ 1317655 h 2444750"/>
              <a:gd name="T86" fmla="*/ 22556 w 2444750"/>
              <a:gd name="T87" fmla="*/ 1457064 h 2444750"/>
              <a:gd name="T88" fmla="*/ 56657 w 2444750"/>
              <a:gd name="T89" fmla="*/ 1591033 h 2444750"/>
              <a:gd name="T90" fmla="*/ 105063 w 2444750"/>
              <a:gd name="T91" fmla="*/ 1718644 h 2444750"/>
              <a:gd name="T92" fmla="*/ 166856 w 2444750"/>
              <a:gd name="T93" fmla="*/ 1838981 h 2444750"/>
              <a:gd name="T94" fmla="*/ 241121 w 2444750"/>
              <a:gd name="T95" fmla="*/ 1951126 h 2444750"/>
              <a:gd name="T96" fmla="*/ 326939 w 2444750"/>
              <a:gd name="T97" fmla="*/ 2054162 h 2444750"/>
              <a:gd name="T98" fmla="*/ 423394 w 2444750"/>
              <a:gd name="T99" fmla="*/ 2147174 h 2444750"/>
              <a:gd name="T100" fmla="*/ 529568 w 2444750"/>
              <a:gd name="T101" fmla="*/ 2229242 h 2444750"/>
              <a:gd name="T102" fmla="*/ 644546 w 2444750"/>
              <a:gd name="T103" fmla="*/ 2299452 h 2444750"/>
              <a:gd name="T104" fmla="*/ 767409 w 2444750"/>
              <a:gd name="T105" fmla="*/ 2356884 h 2444750"/>
              <a:gd name="T106" fmla="*/ 897241 w 2444750"/>
              <a:gd name="T107" fmla="*/ 2400624 h 2444750"/>
              <a:gd name="T108" fmla="*/ 1033125 w 2444750"/>
              <a:gd name="T109" fmla="*/ 2429753 h 2444750"/>
              <a:gd name="T110" fmla="*/ 1174144 w 2444750"/>
              <a:gd name="T111" fmla="*/ 2443355 h 244475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444750" h="2444750">
                <a:moveTo>
                  <a:pt x="1222133" y="2444280"/>
                </a:moveTo>
                <a:lnTo>
                  <a:pt x="1270122" y="2443355"/>
                </a:lnTo>
                <a:lnTo>
                  <a:pt x="1317642" y="2440603"/>
                </a:lnTo>
                <a:lnTo>
                  <a:pt x="1364660" y="2436057"/>
                </a:lnTo>
                <a:lnTo>
                  <a:pt x="1411141" y="2429753"/>
                </a:lnTo>
                <a:lnTo>
                  <a:pt x="1457052" y="2421723"/>
                </a:lnTo>
                <a:lnTo>
                  <a:pt x="1502358" y="2412002"/>
                </a:lnTo>
                <a:lnTo>
                  <a:pt x="1547025" y="2400624"/>
                </a:lnTo>
                <a:lnTo>
                  <a:pt x="1591020" y="2387622"/>
                </a:lnTo>
                <a:lnTo>
                  <a:pt x="1634309" y="2373031"/>
                </a:lnTo>
                <a:lnTo>
                  <a:pt x="1676857" y="2356884"/>
                </a:lnTo>
                <a:lnTo>
                  <a:pt x="1718631" y="2339216"/>
                </a:lnTo>
                <a:lnTo>
                  <a:pt x="1759597" y="2320061"/>
                </a:lnTo>
                <a:lnTo>
                  <a:pt x="1799721" y="2299452"/>
                </a:lnTo>
                <a:lnTo>
                  <a:pt x="1838968" y="2277423"/>
                </a:lnTo>
                <a:lnTo>
                  <a:pt x="1877305" y="2254008"/>
                </a:lnTo>
                <a:lnTo>
                  <a:pt x="1914698" y="2229242"/>
                </a:lnTo>
                <a:lnTo>
                  <a:pt x="1951113" y="2203158"/>
                </a:lnTo>
                <a:lnTo>
                  <a:pt x="1986516" y="2175791"/>
                </a:lnTo>
                <a:lnTo>
                  <a:pt x="2020873" y="2147174"/>
                </a:lnTo>
                <a:lnTo>
                  <a:pt x="2054150" y="2117340"/>
                </a:lnTo>
                <a:lnTo>
                  <a:pt x="2086313" y="2086325"/>
                </a:lnTo>
                <a:lnTo>
                  <a:pt x="2117328" y="2054162"/>
                </a:lnTo>
                <a:lnTo>
                  <a:pt x="2147161" y="2020886"/>
                </a:lnTo>
                <a:lnTo>
                  <a:pt x="2175778" y="1986529"/>
                </a:lnTo>
                <a:lnTo>
                  <a:pt x="2203146" y="1951126"/>
                </a:lnTo>
                <a:lnTo>
                  <a:pt x="2229230" y="1914711"/>
                </a:lnTo>
                <a:lnTo>
                  <a:pt x="2253996" y="1877318"/>
                </a:lnTo>
                <a:lnTo>
                  <a:pt x="2277410" y="1838981"/>
                </a:lnTo>
                <a:lnTo>
                  <a:pt x="2299439" y="1799733"/>
                </a:lnTo>
                <a:lnTo>
                  <a:pt x="2320048" y="1759610"/>
                </a:lnTo>
                <a:lnTo>
                  <a:pt x="2339204" y="1718644"/>
                </a:lnTo>
                <a:lnTo>
                  <a:pt x="2356872" y="1676870"/>
                </a:lnTo>
                <a:lnTo>
                  <a:pt x="2373018" y="1634322"/>
                </a:lnTo>
                <a:lnTo>
                  <a:pt x="2387609" y="1591033"/>
                </a:lnTo>
                <a:lnTo>
                  <a:pt x="2400611" y="1547038"/>
                </a:lnTo>
                <a:lnTo>
                  <a:pt x="2411990" y="1502370"/>
                </a:lnTo>
                <a:lnTo>
                  <a:pt x="2421711" y="1457064"/>
                </a:lnTo>
                <a:lnTo>
                  <a:pt x="2429740" y="1411154"/>
                </a:lnTo>
                <a:lnTo>
                  <a:pt x="2436045" y="1364673"/>
                </a:lnTo>
                <a:lnTo>
                  <a:pt x="2440590" y="1317655"/>
                </a:lnTo>
                <a:lnTo>
                  <a:pt x="2443342" y="1270135"/>
                </a:lnTo>
                <a:lnTo>
                  <a:pt x="2444267" y="1222146"/>
                </a:lnTo>
                <a:lnTo>
                  <a:pt x="2443342" y="1174157"/>
                </a:lnTo>
                <a:lnTo>
                  <a:pt x="2440590" y="1126637"/>
                </a:lnTo>
                <a:lnTo>
                  <a:pt x="2436045" y="1079619"/>
                </a:lnTo>
                <a:lnTo>
                  <a:pt x="2429740" y="1033138"/>
                </a:lnTo>
                <a:lnTo>
                  <a:pt x="2421711" y="987227"/>
                </a:lnTo>
                <a:lnTo>
                  <a:pt x="2411990" y="941921"/>
                </a:lnTo>
                <a:lnTo>
                  <a:pt x="2400611" y="897253"/>
                </a:lnTo>
                <a:lnTo>
                  <a:pt x="2387609" y="853258"/>
                </a:lnTo>
                <a:lnTo>
                  <a:pt x="2373018" y="809969"/>
                </a:lnTo>
                <a:lnTo>
                  <a:pt x="2356872" y="767420"/>
                </a:lnTo>
                <a:lnTo>
                  <a:pt x="2339204" y="725646"/>
                </a:lnTo>
                <a:lnTo>
                  <a:pt x="2320048" y="684679"/>
                </a:lnTo>
                <a:lnTo>
                  <a:pt x="2299439" y="644556"/>
                </a:lnTo>
                <a:lnTo>
                  <a:pt x="2277410" y="605308"/>
                </a:lnTo>
                <a:lnTo>
                  <a:pt x="2253996" y="566970"/>
                </a:lnTo>
                <a:lnTo>
                  <a:pt x="2229230" y="529577"/>
                </a:lnTo>
                <a:lnTo>
                  <a:pt x="2203146" y="493161"/>
                </a:lnTo>
                <a:lnTo>
                  <a:pt x="2175778" y="457758"/>
                </a:lnTo>
                <a:lnTo>
                  <a:pt x="2147161" y="423401"/>
                </a:lnTo>
                <a:lnTo>
                  <a:pt x="2117328" y="390124"/>
                </a:lnTo>
                <a:lnTo>
                  <a:pt x="2086313" y="357960"/>
                </a:lnTo>
                <a:lnTo>
                  <a:pt x="2054150" y="326945"/>
                </a:lnTo>
                <a:lnTo>
                  <a:pt x="2020873" y="297111"/>
                </a:lnTo>
                <a:lnTo>
                  <a:pt x="1986516" y="268493"/>
                </a:lnTo>
                <a:lnTo>
                  <a:pt x="1951113" y="241125"/>
                </a:lnTo>
                <a:lnTo>
                  <a:pt x="1914698" y="215041"/>
                </a:lnTo>
                <a:lnTo>
                  <a:pt x="1877305" y="190274"/>
                </a:lnTo>
                <a:lnTo>
                  <a:pt x="1838968" y="166860"/>
                </a:lnTo>
                <a:lnTo>
                  <a:pt x="1799721" y="144830"/>
                </a:lnTo>
                <a:lnTo>
                  <a:pt x="1759597" y="124221"/>
                </a:lnTo>
                <a:lnTo>
                  <a:pt x="1718631" y="105065"/>
                </a:lnTo>
                <a:lnTo>
                  <a:pt x="1676857" y="87397"/>
                </a:lnTo>
                <a:lnTo>
                  <a:pt x="1634309" y="71250"/>
                </a:lnTo>
                <a:lnTo>
                  <a:pt x="1591020" y="56658"/>
                </a:lnTo>
                <a:lnTo>
                  <a:pt x="1547025" y="43656"/>
                </a:lnTo>
                <a:lnTo>
                  <a:pt x="1502358" y="32278"/>
                </a:lnTo>
                <a:lnTo>
                  <a:pt x="1457052" y="22556"/>
                </a:lnTo>
                <a:lnTo>
                  <a:pt x="1411141" y="14526"/>
                </a:lnTo>
                <a:lnTo>
                  <a:pt x="1364660" y="8222"/>
                </a:lnTo>
                <a:lnTo>
                  <a:pt x="1317642" y="3677"/>
                </a:lnTo>
                <a:lnTo>
                  <a:pt x="1270122" y="924"/>
                </a:lnTo>
                <a:lnTo>
                  <a:pt x="1222133" y="0"/>
                </a:lnTo>
                <a:lnTo>
                  <a:pt x="1174144" y="924"/>
                </a:lnTo>
                <a:lnTo>
                  <a:pt x="1126624" y="3677"/>
                </a:lnTo>
                <a:lnTo>
                  <a:pt x="1079606" y="8222"/>
                </a:lnTo>
                <a:lnTo>
                  <a:pt x="1033125" y="14526"/>
                </a:lnTo>
                <a:lnTo>
                  <a:pt x="987215" y="22556"/>
                </a:lnTo>
                <a:lnTo>
                  <a:pt x="941909" y="32278"/>
                </a:lnTo>
                <a:lnTo>
                  <a:pt x="897241" y="43656"/>
                </a:lnTo>
                <a:lnTo>
                  <a:pt x="853246" y="56658"/>
                </a:lnTo>
                <a:lnTo>
                  <a:pt x="809957" y="71250"/>
                </a:lnTo>
                <a:lnTo>
                  <a:pt x="767409" y="87397"/>
                </a:lnTo>
                <a:lnTo>
                  <a:pt x="725635" y="105065"/>
                </a:lnTo>
                <a:lnTo>
                  <a:pt x="684669" y="124221"/>
                </a:lnTo>
                <a:lnTo>
                  <a:pt x="644546" y="144830"/>
                </a:lnTo>
                <a:lnTo>
                  <a:pt x="605298" y="166860"/>
                </a:lnTo>
                <a:lnTo>
                  <a:pt x="566961" y="190274"/>
                </a:lnTo>
                <a:lnTo>
                  <a:pt x="529568" y="215041"/>
                </a:lnTo>
                <a:lnTo>
                  <a:pt x="493153" y="241125"/>
                </a:lnTo>
                <a:lnTo>
                  <a:pt x="457750" y="268493"/>
                </a:lnTo>
                <a:lnTo>
                  <a:pt x="423394" y="297111"/>
                </a:lnTo>
                <a:lnTo>
                  <a:pt x="390117" y="326945"/>
                </a:lnTo>
                <a:lnTo>
                  <a:pt x="357954" y="357960"/>
                </a:lnTo>
                <a:lnTo>
                  <a:pt x="326939" y="390124"/>
                </a:lnTo>
                <a:lnTo>
                  <a:pt x="297106" y="423401"/>
                </a:lnTo>
                <a:lnTo>
                  <a:pt x="268488" y="457758"/>
                </a:lnTo>
                <a:lnTo>
                  <a:pt x="241121" y="493161"/>
                </a:lnTo>
                <a:lnTo>
                  <a:pt x="215037" y="529577"/>
                </a:lnTo>
                <a:lnTo>
                  <a:pt x="190271" y="566970"/>
                </a:lnTo>
                <a:lnTo>
                  <a:pt x="166856" y="605308"/>
                </a:lnTo>
                <a:lnTo>
                  <a:pt x="144828" y="644556"/>
                </a:lnTo>
                <a:lnTo>
                  <a:pt x="124218" y="684679"/>
                </a:lnTo>
                <a:lnTo>
                  <a:pt x="105063" y="725646"/>
                </a:lnTo>
                <a:lnTo>
                  <a:pt x="87395" y="767420"/>
                </a:lnTo>
                <a:lnTo>
                  <a:pt x="71248" y="809969"/>
                </a:lnTo>
                <a:lnTo>
                  <a:pt x="56657" y="853258"/>
                </a:lnTo>
                <a:lnTo>
                  <a:pt x="43655" y="897253"/>
                </a:lnTo>
                <a:lnTo>
                  <a:pt x="32277" y="941921"/>
                </a:lnTo>
                <a:lnTo>
                  <a:pt x="22556" y="987227"/>
                </a:lnTo>
                <a:lnTo>
                  <a:pt x="14526" y="1033138"/>
                </a:lnTo>
                <a:lnTo>
                  <a:pt x="8222" y="1079619"/>
                </a:lnTo>
                <a:lnTo>
                  <a:pt x="3676" y="1126637"/>
                </a:lnTo>
                <a:lnTo>
                  <a:pt x="924" y="1174157"/>
                </a:lnTo>
                <a:lnTo>
                  <a:pt x="0" y="1222146"/>
                </a:lnTo>
                <a:lnTo>
                  <a:pt x="924" y="1270135"/>
                </a:lnTo>
                <a:lnTo>
                  <a:pt x="3676" y="1317655"/>
                </a:lnTo>
                <a:lnTo>
                  <a:pt x="8222" y="1364673"/>
                </a:lnTo>
                <a:lnTo>
                  <a:pt x="14526" y="1411154"/>
                </a:lnTo>
                <a:lnTo>
                  <a:pt x="22556" y="1457064"/>
                </a:lnTo>
                <a:lnTo>
                  <a:pt x="32277" y="1502370"/>
                </a:lnTo>
                <a:lnTo>
                  <a:pt x="43655" y="1547038"/>
                </a:lnTo>
                <a:lnTo>
                  <a:pt x="56657" y="1591033"/>
                </a:lnTo>
                <a:lnTo>
                  <a:pt x="71248" y="1634322"/>
                </a:lnTo>
                <a:lnTo>
                  <a:pt x="87395" y="1676870"/>
                </a:lnTo>
                <a:lnTo>
                  <a:pt x="105063" y="1718644"/>
                </a:lnTo>
                <a:lnTo>
                  <a:pt x="124218" y="1759610"/>
                </a:lnTo>
                <a:lnTo>
                  <a:pt x="144828" y="1799733"/>
                </a:lnTo>
                <a:lnTo>
                  <a:pt x="166856" y="1838981"/>
                </a:lnTo>
                <a:lnTo>
                  <a:pt x="190271" y="1877318"/>
                </a:lnTo>
                <a:lnTo>
                  <a:pt x="215037" y="1914711"/>
                </a:lnTo>
                <a:lnTo>
                  <a:pt x="241121" y="1951126"/>
                </a:lnTo>
                <a:lnTo>
                  <a:pt x="268488" y="1986529"/>
                </a:lnTo>
                <a:lnTo>
                  <a:pt x="297106" y="2020886"/>
                </a:lnTo>
                <a:lnTo>
                  <a:pt x="326939" y="2054162"/>
                </a:lnTo>
                <a:lnTo>
                  <a:pt x="357954" y="2086325"/>
                </a:lnTo>
                <a:lnTo>
                  <a:pt x="390117" y="2117340"/>
                </a:lnTo>
                <a:lnTo>
                  <a:pt x="423394" y="2147174"/>
                </a:lnTo>
                <a:lnTo>
                  <a:pt x="457750" y="2175791"/>
                </a:lnTo>
                <a:lnTo>
                  <a:pt x="493153" y="2203158"/>
                </a:lnTo>
                <a:lnTo>
                  <a:pt x="529568" y="2229242"/>
                </a:lnTo>
                <a:lnTo>
                  <a:pt x="566961" y="2254008"/>
                </a:lnTo>
                <a:lnTo>
                  <a:pt x="605298" y="2277423"/>
                </a:lnTo>
                <a:lnTo>
                  <a:pt x="644546" y="2299452"/>
                </a:lnTo>
                <a:lnTo>
                  <a:pt x="684669" y="2320061"/>
                </a:lnTo>
                <a:lnTo>
                  <a:pt x="725635" y="2339216"/>
                </a:lnTo>
                <a:lnTo>
                  <a:pt x="767409" y="2356884"/>
                </a:lnTo>
                <a:lnTo>
                  <a:pt x="809957" y="2373031"/>
                </a:lnTo>
                <a:lnTo>
                  <a:pt x="853246" y="2387622"/>
                </a:lnTo>
                <a:lnTo>
                  <a:pt x="897241" y="2400624"/>
                </a:lnTo>
                <a:lnTo>
                  <a:pt x="941909" y="2412002"/>
                </a:lnTo>
                <a:lnTo>
                  <a:pt x="987215" y="2421723"/>
                </a:lnTo>
                <a:lnTo>
                  <a:pt x="1033125" y="2429753"/>
                </a:lnTo>
                <a:lnTo>
                  <a:pt x="1079606" y="2436057"/>
                </a:lnTo>
                <a:lnTo>
                  <a:pt x="1126624" y="2440603"/>
                </a:lnTo>
                <a:lnTo>
                  <a:pt x="1174144" y="2443355"/>
                </a:lnTo>
                <a:lnTo>
                  <a:pt x="1222133" y="2444280"/>
                </a:lnTo>
                <a:close/>
              </a:path>
            </a:pathLst>
          </a:custGeom>
          <a:noFill/>
          <a:ln w="63499">
            <a:solidFill>
              <a:srgbClr val="0081C9"/>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ru-RU"/>
          </a:p>
        </p:txBody>
      </p:sp>
      <p:sp>
        <p:nvSpPr>
          <p:cNvPr id="49" name="object 47"/>
          <p:cNvSpPr txBox="1">
            <a:spLocks noChangeArrowheads="1"/>
          </p:cNvSpPr>
          <p:nvPr/>
        </p:nvSpPr>
        <p:spPr bwMode="auto">
          <a:xfrm>
            <a:off x="781050" y="5187797"/>
            <a:ext cx="4738687"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marL="12700">
              <a:tabLst>
                <a:tab pos="1076325" algn="l"/>
              </a:tabLst>
              <a:defRPr>
                <a:solidFill>
                  <a:schemeClr val="tx1"/>
                </a:solidFill>
                <a:latin typeface="Calibri" panose="020F0502020204030204" pitchFamily="34" charset="0"/>
              </a:defRPr>
            </a:lvl1pPr>
            <a:lvl2pPr marL="742950" indent="-285750">
              <a:tabLst>
                <a:tab pos="1076325" algn="l"/>
              </a:tabLst>
              <a:defRPr>
                <a:solidFill>
                  <a:schemeClr val="tx1"/>
                </a:solidFill>
                <a:latin typeface="Calibri" panose="020F0502020204030204" pitchFamily="34" charset="0"/>
              </a:defRPr>
            </a:lvl2pPr>
            <a:lvl3pPr marL="1143000" indent="-228600">
              <a:tabLst>
                <a:tab pos="1076325" algn="l"/>
              </a:tabLst>
              <a:defRPr>
                <a:solidFill>
                  <a:schemeClr val="tx1"/>
                </a:solidFill>
                <a:latin typeface="Calibri" panose="020F0502020204030204" pitchFamily="34" charset="0"/>
              </a:defRPr>
            </a:lvl3pPr>
            <a:lvl4pPr marL="1600200" indent="-228600">
              <a:tabLst>
                <a:tab pos="1076325" algn="l"/>
              </a:tabLst>
              <a:defRPr>
                <a:solidFill>
                  <a:schemeClr val="tx1"/>
                </a:solidFill>
                <a:latin typeface="Calibri" panose="020F0502020204030204" pitchFamily="34" charset="0"/>
              </a:defRPr>
            </a:lvl4pPr>
            <a:lvl5pPr marL="2057400" indent="-228600">
              <a:tabLst>
                <a:tab pos="1076325" algn="l"/>
              </a:tabLst>
              <a:defRPr>
                <a:solidFill>
                  <a:schemeClr val="tx1"/>
                </a:solidFill>
                <a:latin typeface="Calibri" panose="020F0502020204030204" pitchFamily="34" charset="0"/>
              </a:defRPr>
            </a:lvl5pPr>
            <a:lvl6pPr marL="2514600" indent="-228600" eaLnBrk="0" fontAlgn="base" hangingPunct="0">
              <a:spcBef>
                <a:spcPct val="0"/>
              </a:spcBef>
              <a:spcAft>
                <a:spcPct val="0"/>
              </a:spcAft>
              <a:tabLst>
                <a:tab pos="1076325" algn="l"/>
              </a:tabLst>
              <a:defRPr>
                <a:solidFill>
                  <a:schemeClr val="tx1"/>
                </a:solidFill>
                <a:latin typeface="Calibri" panose="020F0502020204030204" pitchFamily="34" charset="0"/>
              </a:defRPr>
            </a:lvl6pPr>
            <a:lvl7pPr marL="2971800" indent="-228600" eaLnBrk="0" fontAlgn="base" hangingPunct="0">
              <a:spcBef>
                <a:spcPct val="0"/>
              </a:spcBef>
              <a:spcAft>
                <a:spcPct val="0"/>
              </a:spcAft>
              <a:tabLst>
                <a:tab pos="1076325" algn="l"/>
              </a:tabLst>
              <a:defRPr>
                <a:solidFill>
                  <a:schemeClr val="tx1"/>
                </a:solidFill>
                <a:latin typeface="Calibri" panose="020F0502020204030204" pitchFamily="34" charset="0"/>
              </a:defRPr>
            </a:lvl7pPr>
            <a:lvl8pPr marL="3429000" indent="-228600" eaLnBrk="0" fontAlgn="base" hangingPunct="0">
              <a:spcBef>
                <a:spcPct val="0"/>
              </a:spcBef>
              <a:spcAft>
                <a:spcPct val="0"/>
              </a:spcAft>
              <a:tabLst>
                <a:tab pos="1076325" algn="l"/>
              </a:tabLst>
              <a:defRPr>
                <a:solidFill>
                  <a:schemeClr val="tx1"/>
                </a:solidFill>
                <a:latin typeface="Calibri" panose="020F0502020204030204" pitchFamily="34" charset="0"/>
              </a:defRPr>
            </a:lvl8pPr>
            <a:lvl9pPr marL="3886200" indent="-228600" eaLnBrk="0" fontAlgn="base" hangingPunct="0">
              <a:spcBef>
                <a:spcPct val="0"/>
              </a:spcBef>
              <a:spcAft>
                <a:spcPct val="0"/>
              </a:spcAft>
              <a:tabLst>
                <a:tab pos="1076325" algn="l"/>
              </a:tabLst>
              <a:defRPr>
                <a:solidFill>
                  <a:schemeClr val="tx1"/>
                </a:solidFill>
                <a:latin typeface="Calibri" panose="020F0502020204030204" pitchFamily="34" charset="0"/>
              </a:defRPr>
            </a:lvl9pPr>
          </a:lstStyle>
          <a:p>
            <a:pPr eaLnBrk="1" hangingPunct="1">
              <a:spcBef>
                <a:spcPts val="100"/>
              </a:spcBef>
            </a:pPr>
            <a:r>
              <a:rPr lang="ru-RU" altLang="ru-RU" b="1" dirty="0">
                <a:latin typeface="Arial" panose="020B0604020202020204" pitchFamily="34" charset="0"/>
                <a:cs typeface="Arial" panose="020B0604020202020204" pitchFamily="34" charset="0"/>
              </a:rPr>
              <a:t>Сегодня	медицинских физиков в России</a:t>
            </a:r>
            <a:endParaRPr lang="ru-RU" altLang="ru-RU" dirty="0">
              <a:latin typeface="Arial" panose="020B0604020202020204" pitchFamily="34" charset="0"/>
              <a:cs typeface="Arial" panose="020B0604020202020204" pitchFamily="34" charset="0"/>
            </a:endParaRPr>
          </a:p>
          <a:p>
            <a:pPr eaLnBrk="1" hangingPunct="1">
              <a:spcBef>
                <a:spcPts val="125"/>
              </a:spcBef>
            </a:pPr>
            <a:r>
              <a:rPr lang="ru-RU" altLang="ru-RU" b="1" dirty="0">
                <a:latin typeface="Arial" panose="020B0604020202020204" pitchFamily="34" charset="0"/>
                <a:cs typeface="Arial" panose="020B0604020202020204" pitchFamily="34" charset="0"/>
              </a:rPr>
              <a:t>в </a:t>
            </a:r>
            <a:r>
              <a:rPr lang="ru-RU" altLang="ru-RU" sz="2400" b="1" dirty="0">
                <a:solidFill>
                  <a:srgbClr val="006EAB"/>
                </a:solidFill>
                <a:latin typeface="Arial" panose="020B0604020202020204" pitchFamily="34" charset="0"/>
                <a:cs typeface="Arial" panose="020B0604020202020204" pitchFamily="34" charset="0"/>
              </a:rPr>
              <a:t>6 раз </a:t>
            </a:r>
            <a:r>
              <a:rPr lang="ru-RU" altLang="ru-RU" b="1" dirty="0">
                <a:latin typeface="Arial" panose="020B0604020202020204" pitchFamily="34" charset="0"/>
                <a:cs typeface="Arial" panose="020B0604020202020204" pitchFamily="34" charset="0"/>
              </a:rPr>
              <a:t>меньше, чем в Европе  </a:t>
            </a:r>
            <a:br>
              <a:rPr lang="ru-RU" altLang="ru-RU" b="1" dirty="0">
                <a:latin typeface="Arial" panose="020B0604020202020204" pitchFamily="34" charset="0"/>
                <a:cs typeface="Arial" panose="020B0604020202020204" pitchFamily="34" charset="0"/>
              </a:rPr>
            </a:br>
            <a:r>
              <a:rPr lang="ru-RU" altLang="ru-RU" b="1" dirty="0">
                <a:latin typeface="Arial" panose="020B0604020202020204" pitchFamily="34" charset="0"/>
                <a:cs typeface="Arial" panose="020B0604020202020204" pitchFamily="34" charset="0"/>
              </a:rPr>
              <a:t>и в </a:t>
            </a:r>
            <a:r>
              <a:rPr lang="ru-RU" altLang="ru-RU" sz="2400" b="1" dirty="0">
                <a:solidFill>
                  <a:srgbClr val="0081C9"/>
                </a:solidFill>
                <a:latin typeface="Arial" panose="020B0604020202020204" pitchFamily="34" charset="0"/>
                <a:cs typeface="Arial" panose="020B0604020202020204" pitchFamily="34" charset="0"/>
              </a:rPr>
              <a:t>14 раз </a:t>
            </a:r>
            <a:r>
              <a:rPr lang="ru-RU" altLang="ru-RU" b="1" dirty="0">
                <a:latin typeface="Arial" panose="020B0604020202020204" pitchFamily="34" charset="0"/>
                <a:cs typeface="Arial" panose="020B0604020202020204" pitchFamily="34" charset="0"/>
              </a:rPr>
              <a:t>меньше, чем в США</a:t>
            </a:r>
            <a:endParaRPr lang="ru-RU" altLang="ru-RU" dirty="0">
              <a:latin typeface="Arial" panose="020B0604020202020204" pitchFamily="34" charset="0"/>
              <a:cs typeface="Arial" panose="020B0604020202020204" pitchFamily="34" charset="0"/>
            </a:endParaRPr>
          </a:p>
        </p:txBody>
      </p:sp>
      <p:sp>
        <p:nvSpPr>
          <p:cNvPr id="50" name="object 48"/>
          <p:cNvSpPr>
            <a:spLocks/>
          </p:cNvSpPr>
          <p:nvPr/>
        </p:nvSpPr>
        <p:spPr bwMode="auto">
          <a:xfrm>
            <a:off x="460375" y="5467350"/>
            <a:ext cx="220663" cy="933450"/>
          </a:xfrm>
          <a:custGeom>
            <a:avLst/>
            <a:gdLst>
              <a:gd name="T0" fmla="*/ 111610 w 220345"/>
              <a:gd name="T1" fmla="*/ 0 h 933450"/>
              <a:gd name="T2" fmla="*/ 66557 w 220345"/>
              <a:gd name="T3" fmla="*/ 7753 h 933450"/>
              <a:gd name="T4" fmla="*/ 30926 w 220345"/>
              <a:gd name="T5" fmla="*/ 31013 h 933450"/>
              <a:gd name="T6" fmla="*/ 7728 w 220345"/>
              <a:gd name="T7" fmla="*/ 66982 h 933450"/>
              <a:gd name="T8" fmla="*/ 0 w 220345"/>
              <a:gd name="T9" fmla="*/ 112839 h 933450"/>
              <a:gd name="T10" fmla="*/ 1975 w 220345"/>
              <a:gd name="T11" fmla="*/ 145459 h 933450"/>
              <a:gd name="T12" fmla="*/ 7891 w 220345"/>
              <a:gd name="T13" fmla="*/ 187236 h 933450"/>
              <a:gd name="T14" fmla="*/ 17767 w 220345"/>
              <a:gd name="T15" fmla="*/ 238165 h 933450"/>
              <a:gd name="T16" fmla="*/ 31599 w 220345"/>
              <a:gd name="T17" fmla="*/ 298246 h 933450"/>
              <a:gd name="T18" fmla="*/ 66565 w 220345"/>
              <a:gd name="T19" fmla="*/ 442099 h 933450"/>
              <a:gd name="T20" fmla="*/ 78330 w 220345"/>
              <a:gd name="T21" fmla="*/ 493565 h 933450"/>
              <a:gd name="T22" fmla="*/ 87406 w 220345"/>
              <a:gd name="T23" fmla="*/ 541073 h 933450"/>
              <a:gd name="T24" fmla="*/ 93791 w 220345"/>
              <a:gd name="T25" fmla="*/ 584624 h 933450"/>
              <a:gd name="T26" fmla="*/ 97490 w 220345"/>
              <a:gd name="T27" fmla="*/ 624217 h 933450"/>
              <a:gd name="T28" fmla="*/ 127074 w 220345"/>
              <a:gd name="T29" fmla="*/ 624217 h 933450"/>
              <a:gd name="T30" fmla="*/ 132072 w 220345"/>
              <a:gd name="T31" fmla="*/ 573251 h 933450"/>
              <a:gd name="T32" fmla="*/ 138330 w 220345"/>
              <a:gd name="T33" fmla="*/ 525910 h 933450"/>
              <a:gd name="T34" fmla="*/ 145853 w 220345"/>
              <a:gd name="T35" fmla="*/ 482192 h 933450"/>
              <a:gd name="T36" fmla="*/ 154637 w 220345"/>
              <a:gd name="T37" fmla="*/ 442099 h 933450"/>
              <a:gd name="T38" fmla="*/ 190274 w 220345"/>
              <a:gd name="T39" fmla="*/ 298246 h 933450"/>
              <a:gd name="T40" fmla="*/ 204977 w 220345"/>
              <a:gd name="T41" fmla="*/ 235072 h 933450"/>
              <a:gd name="T42" fmla="*/ 215484 w 220345"/>
              <a:gd name="T43" fmla="*/ 182783 h 933450"/>
              <a:gd name="T44" fmla="*/ 221791 w 220345"/>
              <a:gd name="T45" fmla="*/ 141378 h 933450"/>
              <a:gd name="T46" fmla="*/ 223893 w 220345"/>
              <a:gd name="T47" fmla="*/ 110858 h 933450"/>
              <a:gd name="T48" fmla="*/ 221895 w 220345"/>
              <a:gd name="T49" fmla="*/ 87829 h 933450"/>
              <a:gd name="T50" fmla="*/ 205922 w 220345"/>
              <a:gd name="T51" fmla="*/ 48071 h 933450"/>
              <a:gd name="T52" fmla="*/ 174955 w 220345"/>
              <a:gd name="T53" fmla="*/ 17632 h 933450"/>
              <a:gd name="T54" fmla="*/ 134784 w 220345"/>
              <a:gd name="T55" fmla="*/ 1959 h 933450"/>
              <a:gd name="T56" fmla="*/ 111610 w 220345"/>
              <a:gd name="T57" fmla="*/ 0 h 933450"/>
              <a:gd name="T58" fmla="*/ 112956 w 220345"/>
              <a:gd name="T59" fmla="*/ 718578 h 933450"/>
              <a:gd name="T60" fmla="*/ 70760 w 220345"/>
              <a:gd name="T61" fmla="*/ 726495 h 933450"/>
              <a:gd name="T62" fmla="*/ 35637 w 220345"/>
              <a:gd name="T63" fmla="*/ 750252 h 933450"/>
              <a:gd name="T64" fmla="*/ 11931 w 220345"/>
              <a:gd name="T65" fmla="*/ 785060 h 933450"/>
              <a:gd name="T66" fmla="*/ 4040 w 220345"/>
              <a:gd name="T67" fmla="*/ 826135 h 933450"/>
              <a:gd name="T68" fmla="*/ 6037 w 220345"/>
              <a:gd name="T69" fmla="*/ 847437 h 933450"/>
              <a:gd name="T70" fmla="*/ 21997 w 220345"/>
              <a:gd name="T71" fmla="*/ 885213 h 933450"/>
              <a:gd name="T72" fmla="*/ 52754 w 220345"/>
              <a:gd name="T73" fmla="*/ 915398 h 933450"/>
              <a:gd name="T74" fmla="*/ 91247 w 220345"/>
              <a:gd name="T75" fmla="*/ 931071 h 933450"/>
              <a:gd name="T76" fmla="*/ 112956 w 220345"/>
              <a:gd name="T77" fmla="*/ 933030 h 933450"/>
              <a:gd name="T78" fmla="*/ 134654 w 220345"/>
              <a:gd name="T79" fmla="*/ 931071 h 933450"/>
              <a:gd name="T80" fmla="*/ 173145 w 220345"/>
              <a:gd name="T81" fmla="*/ 915398 h 933450"/>
              <a:gd name="T82" fmla="*/ 203903 w 220345"/>
              <a:gd name="T83" fmla="*/ 885213 h 933450"/>
              <a:gd name="T84" fmla="*/ 219875 w 220345"/>
              <a:gd name="T85" fmla="*/ 847437 h 933450"/>
              <a:gd name="T86" fmla="*/ 221875 w 220345"/>
              <a:gd name="T87" fmla="*/ 826135 h 933450"/>
              <a:gd name="T88" fmla="*/ 219875 w 220345"/>
              <a:gd name="T89" fmla="*/ 804546 h 933450"/>
              <a:gd name="T90" fmla="*/ 203903 w 220345"/>
              <a:gd name="T91" fmla="*/ 766438 h 933450"/>
              <a:gd name="T92" fmla="*/ 173145 w 220345"/>
              <a:gd name="T93" fmla="*/ 736211 h 933450"/>
              <a:gd name="T94" fmla="*/ 134654 w 220345"/>
              <a:gd name="T95" fmla="*/ 720538 h 933450"/>
              <a:gd name="T96" fmla="*/ 112956 w 220345"/>
              <a:gd name="T97" fmla="*/ 718578 h 93345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20345" h="933450">
                <a:moveTo>
                  <a:pt x="109537" y="0"/>
                </a:moveTo>
                <a:lnTo>
                  <a:pt x="65320" y="7753"/>
                </a:lnTo>
                <a:lnTo>
                  <a:pt x="30352" y="31013"/>
                </a:lnTo>
                <a:lnTo>
                  <a:pt x="7585" y="66982"/>
                </a:lnTo>
                <a:lnTo>
                  <a:pt x="0" y="112839"/>
                </a:lnTo>
                <a:lnTo>
                  <a:pt x="1936" y="145459"/>
                </a:lnTo>
                <a:lnTo>
                  <a:pt x="7748" y="187236"/>
                </a:lnTo>
                <a:lnTo>
                  <a:pt x="17439" y="238165"/>
                </a:lnTo>
                <a:lnTo>
                  <a:pt x="31013" y="298246"/>
                </a:lnTo>
                <a:lnTo>
                  <a:pt x="65328" y="442099"/>
                </a:lnTo>
                <a:lnTo>
                  <a:pt x="76875" y="493565"/>
                </a:lnTo>
                <a:lnTo>
                  <a:pt x="85782" y="541073"/>
                </a:lnTo>
                <a:lnTo>
                  <a:pt x="92049" y="584624"/>
                </a:lnTo>
                <a:lnTo>
                  <a:pt x="95681" y="624217"/>
                </a:lnTo>
                <a:lnTo>
                  <a:pt x="124713" y="624217"/>
                </a:lnTo>
                <a:lnTo>
                  <a:pt x="129619" y="573251"/>
                </a:lnTo>
                <a:lnTo>
                  <a:pt x="135762" y="525910"/>
                </a:lnTo>
                <a:lnTo>
                  <a:pt x="143144" y="482192"/>
                </a:lnTo>
                <a:lnTo>
                  <a:pt x="151764" y="442099"/>
                </a:lnTo>
                <a:lnTo>
                  <a:pt x="186740" y="298246"/>
                </a:lnTo>
                <a:lnTo>
                  <a:pt x="201170" y="235072"/>
                </a:lnTo>
                <a:lnTo>
                  <a:pt x="211481" y="182783"/>
                </a:lnTo>
                <a:lnTo>
                  <a:pt x="217671" y="141378"/>
                </a:lnTo>
                <a:lnTo>
                  <a:pt x="219735" y="110858"/>
                </a:lnTo>
                <a:lnTo>
                  <a:pt x="217774" y="87829"/>
                </a:lnTo>
                <a:lnTo>
                  <a:pt x="202097" y="48071"/>
                </a:lnTo>
                <a:lnTo>
                  <a:pt x="171705" y="17632"/>
                </a:lnTo>
                <a:lnTo>
                  <a:pt x="132281" y="1959"/>
                </a:lnTo>
                <a:lnTo>
                  <a:pt x="109537" y="0"/>
                </a:lnTo>
                <a:close/>
              </a:path>
              <a:path w="220345" h="933450">
                <a:moveTo>
                  <a:pt x="110858" y="718578"/>
                </a:moveTo>
                <a:lnTo>
                  <a:pt x="69445" y="726495"/>
                </a:lnTo>
                <a:lnTo>
                  <a:pt x="34975" y="750252"/>
                </a:lnTo>
                <a:lnTo>
                  <a:pt x="11710" y="785060"/>
                </a:lnTo>
                <a:lnTo>
                  <a:pt x="3962" y="826135"/>
                </a:lnTo>
                <a:lnTo>
                  <a:pt x="5920" y="847437"/>
                </a:lnTo>
                <a:lnTo>
                  <a:pt x="21589" y="885213"/>
                </a:lnTo>
                <a:lnTo>
                  <a:pt x="51774" y="915398"/>
                </a:lnTo>
                <a:lnTo>
                  <a:pt x="89553" y="931071"/>
                </a:lnTo>
                <a:lnTo>
                  <a:pt x="110858" y="933030"/>
                </a:lnTo>
                <a:lnTo>
                  <a:pt x="132153" y="931071"/>
                </a:lnTo>
                <a:lnTo>
                  <a:pt x="169929" y="915398"/>
                </a:lnTo>
                <a:lnTo>
                  <a:pt x="200116" y="885213"/>
                </a:lnTo>
                <a:lnTo>
                  <a:pt x="215792" y="847437"/>
                </a:lnTo>
                <a:lnTo>
                  <a:pt x="217754" y="826135"/>
                </a:lnTo>
                <a:lnTo>
                  <a:pt x="215792" y="804546"/>
                </a:lnTo>
                <a:lnTo>
                  <a:pt x="200116" y="766438"/>
                </a:lnTo>
                <a:lnTo>
                  <a:pt x="169929" y="736211"/>
                </a:lnTo>
                <a:lnTo>
                  <a:pt x="132153" y="720538"/>
                </a:lnTo>
                <a:lnTo>
                  <a:pt x="110858" y="718578"/>
                </a:lnTo>
                <a:close/>
              </a:path>
            </a:pathLst>
          </a:custGeom>
          <a:solidFill>
            <a:srgbClr val="F1862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ru-RU"/>
          </a:p>
        </p:txBody>
      </p:sp>
      <p:sp>
        <p:nvSpPr>
          <p:cNvPr id="51" name="object 50"/>
          <p:cNvSpPr>
            <a:spLocks/>
          </p:cNvSpPr>
          <p:nvPr/>
        </p:nvSpPr>
        <p:spPr bwMode="auto">
          <a:xfrm>
            <a:off x="5908675" y="5526088"/>
            <a:ext cx="415925" cy="417512"/>
          </a:xfrm>
          <a:custGeom>
            <a:avLst/>
            <a:gdLst>
              <a:gd name="T0" fmla="*/ 202585 w 417195"/>
              <a:gd name="T1" fmla="*/ 0 h 417195"/>
              <a:gd name="T2" fmla="*/ 158044 w 417195"/>
              <a:gd name="T3" fmla="*/ 4727 h 417195"/>
              <a:gd name="T4" fmla="*/ 116268 w 417195"/>
              <a:gd name="T5" fmla="*/ 19447 h 417195"/>
              <a:gd name="T6" fmla="*/ 78707 w 417195"/>
              <a:gd name="T7" fmla="*/ 43249 h 417195"/>
              <a:gd name="T8" fmla="*/ 46823 w 417195"/>
              <a:gd name="T9" fmla="*/ 75207 h 417195"/>
              <a:gd name="T10" fmla="*/ 22069 w 417195"/>
              <a:gd name="T11" fmla="*/ 114403 h 417195"/>
              <a:gd name="T12" fmla="*/ 5902 w 417195"/>
              <a:gd name="T13" fmla="*/ 159918 h 417195"/>
              <a:gd name="T14" fmla="*/ 0 w 417195"/>
              <a:gd name="T15" fmla="*/ 208099 h 417195"/>
              <a:gd name="T16" fmla="*/ 4494 w 417195"/>
              <a:gd name="T17" fmla="*/ 254902 h 417195"/>
              <a:gd name="T18" fmla="*/ 18509 w 417195"/>
              <a:gd name="T19" fmla="*/ 298802 h 417195"/>
              <a:gd name="T20" fmla="*/ 41165 w 417195"/>
              <a:gd name="T21" fmla="*/ 338267 h 417195"/>
              <a:gd name="T22" fmla="*/ 71583 w 417195"/>
              <a:gd name="T23" fmla="*/ 371769 h 417195"/>
              <a:gd name="T24" fmla="*/ 108884 w 417195"/>
              <a:gd name="T25" fmla="*/ 397776 h 417195"/>
              <a:gd name="T26" fmla="*/ 152196 w 417195"/>
              <a:gd name="T27" fmla="*/ 414759 h 417195"/>
              <a:gd name="T28" fmla="*/ 198052 w 417195"/>
              <a:gd name="T29" fmla="*/ 420957 h 417195"/>
              <a:gd name="T30" fmla="*/ 242595 w 417195"/>
              <a:gd name="T31" fmla="*/ 416232 h 417195"/>
              <a:gd name="T32" fmla="*/ 284374 w 417195"/>
              <a:gd name="T33" fmla="*/ 401505 h 417195"/>
              <a:gd name="T34" fmla="*/ 321932 w 417195"/>
              <a:gd name="T35" fmla="*/ 377699 h 417195"/>
              <a:gd name="T36" fmla="*/ 353815 w 417195"/>
              <a:gd name="T37" fmla="*/ 345737 h 417195"/>
              <a:gd name="T38" fmla="*/ 378570 w 417195"/>
              <a:gd name="T39" fmla="*/ 306539 h 417195"/>
              <a:gd name="T40" fmla="*/ 394740 w 417195"/>
              <a:gd name="T41" fmla="*/ 261026 h 417195"/>
              <a:gd name="T42" fmla="*/ 400634 w 417195"/>
              <a:gd name="T43" fmla="*/ 212848 h 417195"/>
              <a:gd name="T44" fmla="*/ 396136 w 417195"/>
              <a:gd name="T45" fmla="*/ 166045 h 417195"/>
              <a:gd name="T46" fmla="*/ 382120 w 417195"/>
              <a:gd name="T47" fmla="*/ 122148 h 417195"/>
              <a:gd name="T48" fmla="*/ 359466 w 417195"/>
              <a:gd name="T49" fmla="*/ 82685 h 417195"/>
              <a:gd name="T50" fmla="*/ 329049 w 417195"/>
              <a:gd name="T51" fmla="*/ 49184 h 417195"/>
              <a:gd name="T52" fmla="*/ 291745 w 417195"/>
              <a:gd name="T53" fmla="*/ 23182 h 417195"/>
              <a:gd name="T54" fmla="*/ 248432 w 417195"/>
              <a:gd name="T55" fmla="*/ 6203 h 417195"/>
              <a:gd name="T56" fmla="*/ 202585 w 417195"/>
              <a:gd name="T57" fmla="*/ 0 h 41719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17195" h="417195">
                <a:moveTo>
                  <a:pt x="210776" y="0"/>
                </a:moveTo>
                <a:lnTo>
                  <a:pt x="164435" y="4675"/>
                </a:lnTo>
                <a:lnTo>
                  <a:pt x="120968" y="19252"/>
                </a:lnTo>
                <a:lnTo>
                  <a:pt x="81890" y="42820"/>
                </a:lnTo>
                <a:lnTo>
                  <a:pt x="48716" y="74466"/>
                </a:lnTo>
                <a:lnTo>
                  <a:pt x="22961" y="113279"/>
                </a:lnTo>
                <a:lnTo>
                  <a:pt x="6140" y="158347"/>
                </a:lnTo>
                <a:lnTo>
                  <a:pt x="0" y="206053"/>
                </a:lnTo>
                <a:lnTo>
                  <a:pt x="4676" y="252397"/>
                </a:lnTo>
                <a:lnTo>
                  <a:pt x="19258" y="295866"/>
                </a:lnTo>
                <a:lnTo>
                  <a:pt x="42829" y="334943"/>
                </a:lnTo>
                <a:lnTo>
                  <a:pt x="74478" y="368116"/>
                </a:lnTo>
                <a:lnTo>
                  <a:pt x="113289" y="393867"/>
                </a:lnTo>
                <a:lnTo>
                  <a:pt x="158350" y="410684"/>
                </a:lnTo>
                <a:lnTo>
                  <a:pt x="206059" y="416821"/>
                </a:lnTo>
                <a:lnTo>
                  <a:pt x="252403" y="412142"/>
                </a:lnTo>
                <a:lnTo>
                  <a:pt x="295871" y="397560"/>
                </a:lnTo>
                <a:lnTo>
                  <a:pt x="334947" y="373988"/>
                </a:lnTo>
                <a:lnTo>
                  <a:pt x="368120" y="342339"/>
                </a:lnTo>
                <a:lnTo>
                  <a:pt x="393875" y="303526"/>
                </a:lnTo>
                <a:lnTo>
                  <a:pt x="410699" y="258461"/>
                </a:lnTo>
                <a:lnTo>
                  <a:pt x="416832" y="210757"/>
                </a:lnTo>
                <a:lnTo>
                  <a:pt x="412152" y="164414"/>
                </a:lnTo>
                <a:lnTo>
                  <a:pt x="397570" y="120948"/>
                </a:lnTo>
                <a:lnTo>
                  <a:pt x="374000" y="81873"/>
                </a:lnTo>
                <a:lnTo>
                  <a:pt x="342353" y="48703"/>
                </a:lnTo>
                <a:lnTo>
                  <a:pt x="303541" y="22953"/>
                </a:lnTo>
                <a:lnTo>
                  <a:pt x="258477" y="6138"/>
                </a:lnTo>
                <a:lnTo>
                  <a:pt x="210776" y="0"/>
                </a:lnTo>
                <a:close/>
              </a:path>
            </a:pathLst>
          </a:custGeom>
          <a:solidFill>
            <a:srgbClr val="E73038"/>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ru-RU"/>
          </a:p>
        </p:txBody>
      </p:sp>
      <p:sp>
        <p:nvSpPr>
          <p:cNvPr id="52" name="object 51"/>
          <p:cNvSpPr>
            <a:spLocks/>
          </p:cNvSpPr>
          <p:nvPr/>
        </p:nvSpPr>
        <p:spPr bwMode="auto">
          <a:xfrm>
            <a:off x="5919788" y="5526088"/>
            <a:ext cx="393700" cy="138112"/>
          </a:xfrm>
          <a:custGeom>
            <a:avLst/>
            <a:gdLst>
              <a:gd name="T0" fmla="*/ 205804 w 393064"/>
              <a:gd name="T1" fmla="*/ 0 h 138429"/>
              <a:gd name="T2" fmla="*/ 161176 w 393064"/>
              <a:gd name="T3" fmla="*/ 3396 h 138429"/>
              <a:gd name="T4" fmla="*/ 118971 w 393064"/>
              <a:gd name="T5" fmla="*/ 15366 h 138429"/>
              <a:gd name="T6" fmla="*/ 80470 w 393064"/>
              <a:gd name="T7" fmla="*/ 35173 h 138429"/>
              <a:gd name="T8" fmla="*/ 46954 w 393064"/>
              <a:gd name="T9" fmla="*/ 62087 h 138429"/>
              <a:gd name="T10" fmla="*/ 19703 w 393064"/>
              <a:gd name="T11" fmla="*/ 95372 h 138429"/>
              <a:gd name="T12" fmla="*/ 0 w 393064"/>
              <a:gd name="T13" fmla="*/ 134293 h 138429"/>
              <a:gd name="T14" fmla="*/ 400906 w 393064"/>
              <a:gd name="T15" fmla="*/ 134293 h 138429"/>
              <a:gd name="T16" fmla="*/ 377902 w 393064"/>
              <a:gd name="T17" fmla="*/ 90592 h 138429"/>
              <a:gd name="T18" fmla="*/ 344509 w 393064"/>
              <a:gd name="T19" fmla="*/ 53311 h 138429"/>
              <a:gd name="T20" fmla="*/ 301984 w 393064"/>
              <a:gd name="T21" fmla="*/ 24425 h 138429"/>
              <a:gd name="T22" fmla="*/ 251573 w 393064"/>
              <a:gd name="T23" fmla="*/ 5903 h 138429"/>
              <a:gd name="T24" fmla="*/ 205804 w 393064"/>
              <a:gd name="T25" fmla="*/ 0 h 1384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93064" h="138429">
                <a:moveTo>
                  <a:pt x="201524" y="0"/>
                </a:moveTo>
                <a:lnTo>
                  <a:pt x="157824" y="3500"/>
                </a:lnTo>
                <a:lnTo>
                  <a:pt x="116497" y="15831"/>
                </a:lnTo>
                <a:lnTo>
                  <a:pt x="78796" y="36237"/>
                </a:lnTo>
                <a:lnTo>
                  <a:pt x="45977" y="63964"/>
                </a:lnTo>
                <a:lnTo>
                  <a:pt x="19293" y="98255"/>
                </a:lnTo>
                <a:lnTo>
                  <a:pt x="0" y="138356"/>
                </a:lnTo>
                <a:lnTo>
                  <a:pt x="392569" y="138356"/>
                </a:lnTo>
                <a:lnTo>
                  <a:pt x="370039" y="93332"/>
                </a:lnTo>
                <a:lnTo>
                  <a:pt x="337343" y="54923"/>
                </a:lnTo>
                <a:lnTo>
                  <a:pt x="295704" y="25163"/>
                </a:lnTo>
                <a:lnTo>
                  <a:pt x="246341" y="6085"/>
                </a:lnTo>
                <a:lnTo>
                  <a:pt x="201524" y="0"/>
                </a:lnTo>
                <a:close/>
              </a:path>
            </a:pathLst>
          </a:custGeom>
          <a:solidFill>
            <a:srgbClr val="F5F1E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ru-RU"/>
          </a:p>
        </p:txBody>
      </p:sp>
      <p:sp>
        <p:nvSpPr>
          <p:cNvPr id="53" name="object 52"/>
          <p:cNvSpPr>
            <a:spLocks/>
          </p:cNvSpPr>
          <p:nvPr/>
        </p:nvSpPr>
        <p:spPr bwMode="auto">
          <a:xfrm>
            <a:off x="5908675" y="5664200"/>
            <a:ext cx="415925" cy="142875"/>
          </a:xfrm>
          <a:custGeom>
            <a:avLst/>
            <a:gdLst>
              <a:gd name="T0" fmla="*/ 396505 w 416560"/>
              <a:gd name="T1" fmla="*/ 0 h 142239"/>
              <a:gd name="T2" fmla="*/ 11645 w 416560"/>
              <a:gd name="T3" fmla="*/ 0 h 142239"/>
              <a:gd name="T4" fmla="*/ 9393 w 416560"/>
              <a:gd name="T5" fmla="*/ 6863 h 142239"/>
              <a:gd name="T6" fmla="*/ 104 w 416560"/>
              <a:gd name="T7" fmla="*/ 63280 h 142239"/>
              <a:gd name="T8" fmla="*/ 0 w 416560"/>
              <a:gd name="T9" fmla="*/ 74707 h 142239"/>
              <a:gd name="T10" fmla="*/ 79 w 416560"/>
              <a:gd name="T11" fmla="*/ 83576 h 142239"/>
              <a:gd name="T12" fmla="*/ 5069 w 416560"/>
              <a:gd name="T13" fmla="*/ 124247 h 142239"/>
              <a:gd name="T14" fmla="*/ 12419 w 416560"/>
              <a:gd name="T15" fmla="*/ 150693 h 142239"/>
              <a:gd name="T16" fmla="*/ 395721 w 416560"/>
              <a:gd name="T17" fmla="*/ 150693 h 142239"/>
              <a:gd name="T18" fmla="*/ 396220 w 416560"/>
              <a:gd name="T19" fmla="*/ 149131 h 142239"/>
              <a:gd name="T20" fmla="*/ 405796 w 416560"/>
              <a:gd name="T21" fmla="*/ 109214 h 142239"/>
              <a:gd name="T22" fmla="*/ 408349 w 416560"/>
              <a:gd name="T23" fmla="*/ 79565 h 142239"/>
              <a:gd name="T24" fmla="*/ 408243 w 416560"/>
              <a:gd name="T25" fmla="*/ 65457 h 142239"/>
              <a:gd name="T26" fmla="*/ 402419 w 416560"/>
              <a:gd name="T27" fmla="*/ 21130 h 142239"/>
              <a:gd name="T28" fmla="*/ 398586 w 416560"/>
              <a:gd name="T29" fmla="*/ 6272 h 142239"/>
              <a:gd name="T30" fmla="*/ 396505 w 416560"/>
              <a:gd name="T31" fmla="*/ 0 h 14223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16560" h="142239">
                <a:moveTo>
                  <a:pt x="404448" y="0"/>
                </a:moveTo>
                <a:lnTo>
                  <a:pt x="11879" y="0"/>
                </a:lnTo>
                <a:lnTo>
                  <a:pt x="9580" y="6477"/>
                </a:lnTo>
                <a:lnTo>
                  <a:pt x="104" y="59715"/>
                </a:lnTo>
                <a:lnTo>
                  <a:pt x="0" y="70497"/>
                </a:lnTo>
                <a:lnTo>
                  <a:pt x="79" y="78867"/>
                </a:lnTo>
                <a:lnTo>
                  <a:pt x="5173" y="117246"/>
                </a:lnTo>
                <a:lnTo>
                  <a:pt x="12666" y="142201"/>
                </a:lnTo>
                <a:lnTo>
                  <a:pt x="403648" y="142201"/>
                </a:lnTo>
                <a:lnTo>
                  <a:pt x="404156" y="140728"/>
                </a:lnTo>
                <a:lnTo>
                  <a:pt x="413922" y="103060"/>
                </a:lnTo>
                <a:lnTo>
                  <a:pt x="416526" y="75082"/>
                </a:lnTo>
                <a:lnTo>
                  <a:pt x="416420" y="61769"/>
                </a:lnTo>
                <a:lnTo>
                  <a:pt x="410479" y="19939"/>
                </a:lnTo>
                <a:lnTo>
                  <a:pt x="406569" y="5918"/>
                </a:lnTo>
                <a:lnTo>
                  <a:pt x="404448" y="0"/>
                </a:lnTo>
                <a:close/>
              </a:path>
            </a:pathLst>
          </a:custGeom>
          <a:solidFill>
            <a:srgbClr val="00528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ru-RU"/>
          </a:p>
        </p:txBody>
      </p:sp>
      <p:sp>
        <p:nvSpPr>
          <p:cNvPr id="54" name="object 54"/>
          <p:cNvSpPr>
            <a:spLocks/>
          </p:cNvSpPr>
          <p:nvPr/>
        </p:nvSpPr>
        <p:spPr bwMode="auto">
          <a:xfrm>
            <a:off x="6713538" y="5421313"/>
            <a:ext cx="560387" cy="560387"/>
          </a:xfrm>
          <a:custGeom>
            <a:avLst/>
            <a:gdLst>
              <a:gd name="T0" fmla="*/ 259799 w 560070"/>
              <a:gd name="T1" fmla="*/ 0 h 560704"/>
              <a:gd name="T2" fmla="*/ 216272 w 560070"/>
              <a:gd name="T3" fmla="*/ 6794 h 560704"/>
              <a:gd name="T4" fmla="*/ 174757 w 560070"/>
              <a:gd name="T5" fmla="*/ 20029 h 560704"/>
              <a:gd name="T6" fmla="*/ 135962 w 560070"/>
              <a:gd name="T7" fmla="*/ 39271 h 560704"/>
              <a:gd name="T8" fmla="*/ 100593 w 560070"/>
              <a:gd name="T9" fmla="*/ 64109 h 560704"/>
              <a:gd name="T10" fmla="*/ 69347 w 560070"/>
              <a:gd name="T11" fmla="*/ 94121 h 560704"/>
              <a:gd name="T12" fmla="*/ 42939 w 560070"/>
              <a:gd name="T13" fmla="*/ 128893 h 560704"/>
              <a:gd name="T14" fmla="*/ 22071 w 560070"/>
              <a:gd name="T15" fmla="*/ 168003 h 560704"/>
              <a:gd name="T16" fmla="*/ 7454 w 560070"/>
              <a:gd name="T17" fmla="*/ 211033 h 560704"/>
              <a:gd name="T18" fmla="*/ 20 w 560070"/>
              <a:gd name="T19" fmla="*/ 255812 h 560704"/>
              <a:gd name="T20" fmla="*/ 0 w 560070"/>
              <a:gd name="T21" fmla="*/ 300217 h 560704"/>
              <a:gd name="T22" fmla="*/ 6864 w 560070"/>
              <a:gd name="T23" fmla="*/ 342891 h 560704"/>
              <a:gd name="T24" fmla="*/ 20284 w 560070"/>
              <a:gd name="T25" fmla="*/ 383802 h 560704"/>
              <a:gd name="T26" fmla="*/ 39817 w 560070"/>
              <a:gd name="T27" fmla="*/ 422031 h 560704"/>
              <a:gd name="T28" fmla="*/ 65033 w 560070"/>
              <a:gd name="T29" fmla="*/ 456885 h 560704"/>
              <a:gd name="T30" fmla="*/ 95492 w 560070"/>
              <a:gd name="T31" fmla="*/ 487670 h 560704"/>
              <a:gd name="T32" fmla="*/ 130779 w 560070"/>
              <a:gd name="T33" fmla="*/ 513687 h 560704"/>
              <a:gd name="T34" fmla="*/ 170463 w 560070"/>
              <a:gd name="T35" fmla="*/ 534246 h 560704"/>
              <a:gd name="T36" fmla="*/ 214128 w 560070"/>
              <a:gd name="T37" fmla="*/ 548649 h 560704"/>
              <a:gd name="T38" fmla="*/ 259574 w 560070"/>
              <a:gd name="T39" fmla="*/ 555973 h 560704"/>
              <a:gd name="T40" fmla="*/ 304414 w 560070"/>
              <a:gd name="T41" fmla="*/ 556027 h 560704"/>
              <a:gd name="T42" fmla="*/ 347945 w 560070"/>
              <a:gd name="T43" fmla="*/ 549229 h 560704"/>
              <a:gd name="T44" fmla="*/ 389460 w 560070"/>
              <a:gd name="T45" fmla="*/ 535998 h 560704"/>
              <a:gd name="T46" fmla="*/ 428257 w 560070"/>
              <a:gd name="T47" fmla="*/ 516754 h 560704"/>
              <a:gd name="T48" fmla="*/ 463628 w 560070"/>
              <a:gd name="T49" fmla="*/ 491913 h 560704"/>
              <a:gd name="T50" fmla="*/ 494869 w 560070"/>
              <a:gd name="T51" fmla="*/ 461899 h 560704"/>
              <a:gd name="T52" fmla="*/ 521274 w 560070"/>
              <a:gd name="T53" fmla="*/ 427128 h 560704"/>
              <a:gd name="T54" fmla="*/ 542139 w 560070"/>
              <a:gd name="T55" fmla="*/ 388021 h 560704"/>
              <a:gd name="T56" fmla="*/ 556758 w 560070"/>
              <a:gd name="T57" fmla="*/ 344997 h 560704"/>
              <a:gd name="T58" fmla="*/ 564188 w 560070"/>
              <a:gd name="T59" fmla="*/ 300217 h 560704"/>
              <a:gd name="T60" fmla="*/ 564206 w 560070"/>
              <a:gd name="T61" fmla="*/ 255812 h 560704"/>
              <a:gd name="T62" fmla="*/ 557342 w 560070"/>
              <a:gd name="T63" fmla="*/ 213138 h 560704"/>
              <a:gd name="T64" fmla="*/ 543917 w 560070"/>
              <a:gd name="T65" fmla="*/ 172227 h 560704"/>
              <a:gd name="T66" fmla="*/ 524387 w 560070"/>
              <a:gd name="T67" fmla="*/ 134000 h 560704"/>
              <a:gd name="T68" fmla="*/ 499180 w 560070"/>
              <a:gd name="T69" fmla="*/ 99148 h 560704"/>
              <a:gd name="T70" fmla="*/ 468722 w 560070"/>
              <a:gd name="T71" fmla="*/ 68358 h 560704"/>
              <a:gd name="T72" fmla="*/ 433434 w 560070"/>
              <a:gd name="T73" fmla="*/ 42342 h 560704"/>
              <a:gd name="T74" fmla="*/ 393742 w 560070"/>
              <a:gd name="T75" fmla="*/ 21788 h 560704"/>
              <a:gd name="T76" fmla="*/ 350074 w 560070"/>
              <a:gd name="T77" fmla="*/ 7383 h 560704"/>
              <a:gd name="T78" fmla="*/ 304635 w 560070"/>
              <a:gd name="T79" fmla="*/ 55 h 560704"/>
              <a:gd name="T80" fmla="*/ 259799 w 560070"/>
              <a:gd name="T81" fmla="*/ 0 h 56070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560070" h="560704">
                <a:moveTo>
                  <a:pt x="257895" y="0"/>
                </a:moveTo>
                <a:lnTo>
                  <a:pt x="214686" y="6846"/>
                </a:lnTo>
                <a:lnTo>
                  <a:pt x="173476" y="20172"/>
                </a:lnTo>
                <a:lnTo>
                  <a:pt x="134964" y="39557"/>
                </a:lnTo>
                <a:lnTo>
                  <a:pt x="99852" y="64578"/>
                </a:lnTo>
                <a:lnTo>
                  <a:pt x="68840" y="94814"/>
                </a:lnTo>
                <a:lnTo>
                  <a:pt x="42627" y="129842"/>
                </a:lnTo>
                <a:lnTo>
                  <a:pt x="21915" y="169242"/>
                </a:lnTo>
                <a:lnTo>
                  <a:pt x="7402" y="212591"/>
                </a:lnTo>
                <a:lnTo>
                  <a:pt x="20" y="257700"/>
                </a:lnTo>
                <a:lnTo>
                  <a:pt x="0" y="302432"/>
                </a:lnTo>
                <a:lnTo>
                  <a:pt x="6812" y="345421"/>
                </a:lnTo>
                <a:lnTo>
                  <a:pt x="20141" y="386633"/>
                </a:lnTo>
                <a:lnTo>
                  <a:pt x="39529" y="425145"/>
                </a:lnTo>
                <a:lnTo>
                  <a:pt x="64552" y="460256"/>
                </a:lnTo>
                <a:lnTo>
                  <a:pt x="94790" y="491268"/>
                </a:lnTo>
                <a:lnTo>
                  <a:pt x="129818" y="517478"/>
                </a:lnTo>
                <a:lnTo>
                  <a:pt x="169215" y="538188"/>
                </a:lnTo>
                <a:lnTo>
                  <a:pt x="212558" y="552697"/>
                </a:lnTo>
                <a:lnTo>
                  <a:pt x="257671" y="560076"/>
                </a:lnTo>
                <a:lnTo>
                  <a:pt x="302183" y="560130"/>
                </a:lnTo>
                <a:lnTo>
                  <a:pt x="345395" y="553282"/>
                </a:lnTo>
                <a:lnTo>
                  <a:pt x="386606" y="539953"/>
                </a:lnTo>
                <a:lnTo>
                  <a:pt x="425118" y="520566"/>
                </a:lnTo>
                <a:lnTo>
                  <a:pt x="460230" y="495543"/>
                </a:lnTo>
                <a:lnTo>
                  <a:pt x="491242" y="465307"/>
                </a:lnTo>
                <a:lnTo>
                  <a:pt x="517453" y="430280"/>
                </a:lnTo>
                <a:lnTo>
                  <a:pt x="538165" y="390884"/>
                </a:lnTo>
                <a:lnTo>
                  <a:pt x="552677" y="347541"/>
                </a:lnTo>
                <a:lnTo>
                  <a:pt x="560053" y="302432"/>
                </a:lnTo>
                <a:lnTo>
                  <a:pt x="560071" y="257700"/>
                </a:lnTo>
                <a:lnTo>
                  <a:pt x="553258" y="214711"/>
                </a:lnTo>
                <a:lnTo>
                  <a:pt x="539930" y="173499"/>
                </a:lnTo>
                <a:lnTo>
                  <a:pt x="520544" y="134988"/>
                </a:lnTo>
                <a:lnTo>
                  <a:pt x="495522" y="99876"/>
                </a:lnTo>
                <a:lnTo>
                  <a:pt x="465286" y="68865"/>
                </a:lnTo>
                <a:lnTo>
                  <a:pt x="430257" y="42654"/>
                </a:lnTo>
                <a:lnTo>
                  <a:pt x="390857" y="21944"/>
                </a:lnTo>
                <a:lnTo>
                  <a:pt x="347508" y="7435"/>
                </a:lnTo>
                <a:lnTo>
                  <a:pt x="302403" y="55"/>
                </a:lnTo>
                <a:lnTo>
                  <a:pt x="257895" y="0"/>
                </a:lnTo>
                <a:close/>
              </a:path>
            </a:pathLst>
          </a:custGeom>
          <a:solidFill>
            <a:srgbClr val="006EB7"/>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ru-RU"/>
          </a:p>
        </p:txBody>
      </p:sp>
      <p:sp>
        <p:nvSpPr>
          <p:cNvPr id="55" name="object 55"/>
          <p:cNvSpPr>
            <a:spLocks/>
          </p:cNvSpPr>
          <p:nvPr/>
        </p:nvSpPr>
        <p:spPr bwMode="auto">
          <a:xfrm>
            <a:off x="6748463" y="5461000"/>
            <a:ext cx="490537" cy="485775"/>
          </a:xfrm>
          <a:custGeom>
            <a:avLst/>
            <a:gdLst>
              <a:gd name="T0" fmla="*/ 48166 w 489584"/>
              <a:gd name="T1" fmla="*/ 343450 h 487045"/>
              <a:gd name="T2" fmla="*/ 72003 w 489584"/>
              <a:gd name="T3" fmla="*/ 343401 h 487045"/>
              <a:gd name="T4" fmla="*/ 74827 w 489584"/>
              <a:gd name="T5" fmla="*/ 351564 h 487045"/>
              <a:gd name="T6" fmla="*/ 31142 w 489584"/>
              <a:gd name="T7" fmla="*/ 208400 h 487045"/>
              <a:gd name="T8" fmla="*/ 12033 w 489584"/>
              <a:gd name="T9" fmla="*/ 264367 h 487045"/>
              <a:gd name="T10" fmla="*/ 62375 w 489584"/>
              <a:gd name="T11" fmla="*/ 229724 h 487045"/>
              <a:gd name="T12" fmla="*/ 31286 w 489584"/>
              <a:gd name="T13" fmla="*/ 251109 h 487045"/>
              <a:gd name="T14" fmla="*/ 38581 w 489584"/>
              <a:gd name="T15" fmla="*/ 229724 h 487045"/>
              <a:gd name="T16" fmla="*/ 360485 w 489584"/>
              <a:gd name="T17" fmla="*/ 428727 h 487045"/>
              <a:gd name="T18" fmla="*/ 353177 w 489584"/>
              <a:gd name="T19" fmla="*/ 407360 h 487045"/>
              <a:gd name="T20" fmla="*/ 360485 w 489584"/>
              <a:gd name="T21" fmla="*/ 428727 h 487045"/>
              <a:gd name="T22" fmla="*/ 367934 w 489584"/>
              <a:gd name="T23" fmla="*/ 407397 h 487045"/>
              <a:gd name="T24" fmla="*/ 141453 w 489584"/>
              <a:gd name="T25" fmla="*/ 386575 h 487045"/>
              <a:gd name="T26" fmla="*/ 122254 w 489584"/>
              <a:gd name="T27" fmla="*/ 442544 h 487045"/>
              <a:gd name="T28" fmla="*/ 172648 w 489584"/>
              <a:gd name="T29" fmla="*/ 407900 h 487045"/>
              <a:gd name="T30" fmla="*/ 141505 w 489584"/>
              <a:gd name="T31" fmla="*/ 429286 h 487045"/>
              <a:gd name="T32" fmla="*/ 245433 w 489584"/>
              <a:gd name="T33" fmla="*/ 435707 h 487045"/>
              <a:gd name="T34" fmla="*/ 252870 w 489584"/>
              <a:gd name="T35" fmla="*/ 457041 h 487045"/>
              <a:gd name="T36" fmla="*/ 260180 w 489584"/>
              <a:gd name="T37" fmla="*/ 435618 h 487045"/>
              <a:gd name="T38" fmla="*/ 272228 w 489584"/>
              <a:gd name="T39" fmla="*/ 470165 h 487045"/>
              <a:gd name="T40" fmla="*/ 410539 w 489584"/>
              <a:gd name="T41" fmla="*/ 330375 h 487045"/>
              <a:gd name="T42" fmla="*/ 456498 w 489584"/>
              <a:gd name="T43" fmla="*/ 351700 h 487045"/>
              <a:gd name="T44" fmla="*/ 441722 w 489584"/>
              <a:gd name="T45" fmla="*/ 308990 h 487045"/>
              <a:gd name="T46" fmla="*/ 456498 w 489584"/>
              <a:gd name="T47" fmla="*/ 351700 h 487045"/>
              <a:gd name="T48" fmla="*/ 472969 w 489584"/>
              <a:gd name="T49" fmla="*/ 330277 h 487045"/>
              <a:gd name="T50" fmla="*/ 485216 w 489584"/>
              <a:gd name="T51" fmla="*/ 250655 h 487045"/>
              <a:gd name="T52" fmla="*/ 458603 w 489584"/>
              <a:gd name="T53" fmla="*/ 242442 h 487045"/>
              <a:gd name="T54" fmla="*/ 482450 w 489584"/>
              <a:gd name="T55" fmla="*/ 242540 h 487045"/>
              <a:gd name="T56" fmla="*/ 477899 w 489584"/>
              <a:gd name="T57" fmla="*/ 229184 h 487045"/>
              <a:gd name="T58" fmla="*/ 408702 w 489584"/>
              <a:gd name="T59" fmla="*/ 124295 h 487045"/>
              <a:gd name="T60" fmla="*/ 454651 w 489584"/>
              <a:gd name="T61" fmla="*/ 145629 h 487045"/>
              <a:gd name="T62" fmla="*/ 439938 w 489584"/>
              <a:gd name="T63" fmla="*/ 145629 h 487045"/>
              <a:gd name="T64" fmla="*/ 432539 w 489584"/>
              <a:gd name="T65" fmla="*/ 124295 h 487045"/>
              <a:gd name="T66" fmla="*/ 354585 w 489584"/>
              <a:gd name="T67" fmla="*/ 49644 h 487045"/>
              <a:gd name="T68" fmla="*/ 361981 w 489584"/>
              <a:gd name="T69" fmla="*/ 71066 h 487045"/>
              <a:gd name="T70" fmla="*/ 369328 w 489584"/>
              <a:gd name="T71" fmla="*/ 49644 h 487045"/>
              <a:gd name="T72" fmla="*/ 381272 w 489584"/>
              <a:gd name="T73" fmla="*/ 84189 h 487045"/>
              <a:gd name="T74" fmla="*/ 393053 w 489584"/>
              <a:gd name="T75" fmla="*/ 49644 h 487045"/>
              <a:gd name="T76" fmla="*/ 27132 w 489584"/>
              <a:gd name="T77" fmla="*/ 125941 h 487045"/>
              <a:gd name="T78" fmla="*/ 73111 w 489584"/>
              <a:gd name="T79" fmla="*/ 147278 h 487045"/>
              <a:gd name="T80" fmla="*/ 58313 w 489584"/>
              <a:gd name="T81" fmla="*/ 104519 h 487045"/>
              <a:gd name="T82" fmla="*/ 73111 w 489584"/>
              <a:gd name="T83" fmla="*/ 147278 h 487045"/>
              <a:gd name="T84" fmla="*/ 127762 w 489584"/>
              <a:gd name="T85" fmla="*/ 62497 h 487045"/>
              <a:gd name="T86" fmla="*/ 151600 w 489584"/>
              <a:gd name="T87" fmla="*/ 62497 h 487045"/>
              <a:gd name="T88" fmla="*/ 154423 w 489584"/>
              <a:gd name="T89" fmla="*/ 70698 h 487045"/>
              <a:gd name="T90" fmla="*/ 282086 w 489584"/>
              <a:gd name="T91" fmla="*/ 21385 h 487045"/>
              <a:gd name="T92" fmla="*/ 250891 w 489584"/>
              <a:gd name="T93" fmla="*/ 42708 h 487045"/>
              <a:gd name="T94" fmla="*/ 265639 w 489584"/>
              <a:gd name="T95" fmla="*/ 42708 h 487045"/>
              <a:gd name="T96" fmla="*/ 250891 w 489584"/>
              <a:gd name="T97" fmla="*/ 0 h 48704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489584" h="487045">
                <a:moveTo>
                  <a:pt x="58559" y="319468"/>
                </a:moveTo>
                <a:lnTo>
                  <a:pt x="51396" y="341629"/>
                </a:lnTo>
                <a:lnTo>
                  <a:pt x="28143" y="341629"/>
                </a:lnTo>
                <a:lnTo>
                  <a:pt x="46964" y="355307"/>
                </a:lnTo>
                <a:lnTo>
                  <a:pt x="39789" y="377380"/>
                </a:lnTo>
                <a:lnTo>
                  <a:pt x="58610" y="363702"/>
                </a:lnTo>
                <a:lnTo>
                  <a:pt x="72959" y="363702"/>
                </a:lnTo>
                <a:lnTo>
                  <a:pt x="70205" y="355257"/>
                </a:lnTo>
                <a:lnTo>
                  <a:pt x="88976" y="341591"/>
                </a:lnTo>
                <a:lnTo>
                  <a:pt x="65773" y="341591"/>
                </a:lnTo>
                <a:lnTo>
                  <a:pt x="58559" y="319468"/>
                </a:lnTo>
                <a:close/>
              </a:path>
              <a:path w="489584" h="487045">
                <a:moveTo>
                  <a:pt x="72959" y="363702"/>
                </a:moveTo>
                <a:lnTo>
                  <a:pt x="58610" y="363702"/>
                </a:lnTo>
                <a:lnTo>
                  <a:pt x="77419" y="377380"/>
                </a:lnTo>
                <a:lnTo>
                  <a:pt x="72959" y="363702"/>
                </a:lnTo>
                <a:close/>
              </a:path>
              <a:path w="489584" h="487045">
                <a:moveTo>
                  <a:pt x="30365" y="215595"/>
                </a:moveTo>
                <a:lnTo>
                  <a:pt x="23240" y="237705"/>
                </a:lnTo>
                <a:lnTo>
                  <a:pt x="0" y="237807"/>
                </a:lnTo>
                <a:lnTo>
                  <a:pt x="18859" y="251383"/>
                </a:lnTo>
                <a:lnTo>
                  <a:pt x="11734" y="273494"/>
                </a:lnTo>
                <a:lnTo>
                  <a:pt x="30505" y="259778"/>
                </a:lnTo>
                <a:lnTo>
                  <a:pt x="44880" y="259778"/>
                </a:lnTo>
                <a:lnTo>
                  <a:pt x="42100" y="251332"/>
                </a:lnTo>
                <a:lnTo>
                  <a:pt x="60818" y="237655"/>
                </a:lnTo>
                <a:lnTo>
                  <a:pt x="37617" y="237655"/>
                </a:lnTo>
                <a:lnTo>
                  <a:pt x="30365" y="215595"/>
                </a:lnTo>
                <a:close/>
              </a:path>
              <a:path w="489584" h="487045">
                <a:moveTo>
                  <a:pt x="44880" y="259778"/>
                </a:moveTo>
                <a:lnTo>
                  <a:pt x="30505" y="259778"/>
                </a:lnTo>
                <a:lnTo>
                  <a:pt x="49364" y="273405"/>
                </a:lnTo>
                <a:lnTo>
                  <a:pt x="44880" y="259778"/>
                </a:lnTo>
                <a:close/>
              </a:path>
              <a:path w="489584" h="487045">
                <a:moveTo>
                  <a:pt x="60871" y="237616"/>
                </a:moveTo>
                <a:lnTo>
                  <a:pt x="37617" y="237655"/>
                </a:lnTo>
                <a:lnTo>
                  <a:pt x="60818" y="237655"/>
                </a:lnTo>
                <a:lnTo>
                  <a:pt x="60871" y="237616"/>
                </a:lnTo>
                <a:close/>
              </a:path>
              <a:path w="489584" h="487045">
                <a:moveTo>
                  <a:pt x="365829" y="443534"/>
                </a:moveTo>
                <a:lnTo>
                  <a:pt x="351485" y="443534"/>
                </a:lnTo>
                <a:lnTo>
                  <a:pt x="370243" y="457263"/>
                </a:lnTo>
                <a:lnTo>
                  <a:pt x="365829" y="443534"/>
                </a:lnTo>
                <a:close/>
              </a:path>
              <a:path w="489584" h="487045">
                <a:moveTo>
                  <a:pt x="351624" y="399351"/>
                </a:moveTo>
                <a:lnTo>
                  <a:pt x="344360" y="421424"/>
                </a:lnTo>
                <a:lnTo>
                  <a:pt x="321296" y="421424"/>
                </a:lnTo>
                <a:lnTo>
                  <a:pt x="339928" y="435051"/>
                </a:lnTo>
                <a:lnTo>
                  <a:pt x="332625" y="457161"/>
                </a:lnTo>
                <a:lnTo>
                  <a:pt x="351485" y="443534"/>
                </a:lnTo>
                <a:lnTo>
                  <a:pt x="365829" y="443534"/>
                </a:lnTo>
                <a:lnTo>
                  <a:pt x="363131" y="435140"/>
                </a:lnTo>
                <a:lnTo>
                  <a:pt x="381990" y="421512"/>
                </a:lnTo>
                <a:lnTo>
                  <a:pt x="358749" y="421462"/>
                </a:lnTo>
                <a:lnTo>
                  <a:pt x="344360" y="421424"/>
                </a:lnTo>
                <a:lnTo>
                  <a:pt x="358704" y="421322"/>
                </a:lnTo>
                <a:lnTo>
                  <a:pt x="351624" y="399351"/>
                </a:lnTo>
                <a:close/>
              </a:path>
              <a:path w="489584" h="487045">
                <a:moveTo>
                  <a:pt x="137921" y="399922"/>
                </a:moveTo>
                <a:lnTo>
                  <a:pt x="130746" y="422033"/>
                </a:lnTo>
                <a:lnTo>
                  <a:pt x="107505" y="422084"/>
                </a:lnTo>
                <a:lnTo>
                  <a:pt x="126326" y="435711"/>
                </a:lnTo>
                <a:lnTo>
                  <a:pt x="119202" y="457822"/>
                </a:lnTo>
                <a:lnTo>
                  <a:pt x="137972" y="444106"/>
                </a:lnTo>
                <a:lnTo>
                  <a:pt x="152327" y="444106"/>
                </a:lnTo>
                <a:lnTo>
                  <a:pt x="149567" y="435660"/>
                </a:lnTo>
                <a:lnTo>
                  <a:pt x="168338" y="421982"/>
                </a:lnTo>
                <a:lnTo>
                  <a:pt x="145084" y="421982"/>
                </a:lnTo>
                <a:lnTo>
                  <a:pt x="137921" y="399922"/>
                </a:lnTo>
                <a:close/>
              </a:path>
              <a:path w="489584" h="487045">
                <a:moveTo>
                  <a:pt x="152327" y="444106"/>
                </a:moveTo>
                <a:lnTo>
                  <a:pt x="137972" y="444106"/>
                </a:lnTo>
                <a:lnTo>
                  <a:pt x="156781" y="457733"/>
                </a:lnTo>
                <a:lnTo>
                  <a:pt x="152327" y="444106"/>
                </a:lnTo>
                <a:close/>
              </a:path>
              <a:path w="489584" h="487045">
                <a:moveTo>
                  <a:pt x="246468" y="428586"/>
                </a:moveTo>
                <a:lnTo>
                  <a:pt x="239306" y="450748"/>
                </a:lnTo>
                <a:lnTo>
                  <a:pt x="216103" y="450748"/>
                </a:lnTo>
                <a:lnTo>
                  <a:pt x="234873" y="464426"/>
                </a:lnTo>
                <a:lnTo>
                  <a:pt x="227799" y="486498"/>
                </a:lnTo>
                <a:lnTo>
                  <a:pt x="246557" y="472820"/>
                </a:lnTo>
                <a:lnTo>
                  <a:pt x="260959" y="472820"/>
                </a:lnTo>
                <a:lnTo>
                  <a:pt x="258165" y="464337"/>
                </a:lnTo>
                <a:lnTo>
                  <a:pt x="276885" y="450659"/>
                </a:lnTo>
                <a:lnTo>
                  <a:pt x="253682" y="450659"/>
                </a:lnTo>
                <a:lnTo>
                  <a:pt x="246468" y="428586"/>
                </a:lnTo>
                <a:close/>
              </a:path>
              <a:path w="489584" h="487045">
                <a:moveTo>
                  <a:pt x="260959" y="472820"/>
                </a:moveTo>
                <a:lnTo>
                  <a:pt x="246557" y="472820"/>
                </a:lnTo>
                <a:lnTo>
                  <a:pt x="265429" y="486397"/>
                </a:lnTo>
                <a:lnTo>
                  <a:pt x="260959" y="472820"/>
                </a:lnTo>
                <a:close/>
              </a:path>
              <a:path w="489584" h="487045">
                <a:moveTo>
                  <a:pt x="430695" y="319658"/>
                </a:moveTo>
                <a:lnTo>
                  <a:pt x="423532" y="341731"/>
                </a:lnTo>
                <a:lnTo>
                  <a:pt x="400291" y="341782"/>
                </a:lnTo>
                <a:lnTo>
                  <a:pt x="419150" y="355409"/>
                </a:lnTo>
                <a:lnTo>
                  <a:pt x="411975" y="377520"/>
                </a:lnTo>
                <a:lnTo>
                  <a:pt x="430745" y="363842"/>
                </a:lnTo>
                <a:lnTo>
                  <a:pt x="445103" y="363842"/>
                </a:lnTo>
                <a:lnTo>
                  <a:pt x="442340" y="355409"/>
                </a:lnTo>
                <a:lnTo>
                  <a:pt x="461092" y="341731"/>
                </a:lnTo>
                <a:lnTo>
                  <a:pt x="437908" y="341731"/>
                </a:lnTo>
                <a:lnTo>
                  <a:pt x="430695" y="319658"/>
                </a:lnTo>
                <a:close/>
              </a:path>
              <a:path w="489584" h="487045">
                <a:moveTo>
                  <a:pt x="445103" y="363842"/>
                </a:moveTo>
                <a:lnTo>
                  <a:pt x="430745" y="363842"/>
                </a:lnTo>
                <a:lnTo>
                  <a:pt x="449567" y="377469"/>
                </a:lnTo>
                <a:lnTo>
                  <a:pt x="445103" y="363842"/>
                </a:lnTo>
                <a:close/>
              </a:path>
              <a:path w="489584" h="487045">
                <a:moveTo>
                  <a:pt x="461162" y="341680"/>
                </a:moveTo>
                <a:lnTo>
                  <a:pt x="437908" y="341731"/>
                </a:lnTo>
                <a:lnTo>
                  <a:pt x="461092" y="341731"/>
                </a:lnTo>
                <a:lnTo>
                  <a:pt x="461162" y="341680"/>
                </a:lnTo>
                <a:close/>
              </a:path>
              <a:path w="489584" h="487045">
                <a:moveTo>
                  <a:pt x="473102" y="259308"/>
                </a:moveTo>
                <a:lnTo>
                  <a:pt x="458749" y="259308"/>
                </a:lnTo>
                <a:lnTo>
                  <a:pt x="477519" y="273075"/>
                </a:lnTo>
                <a:lnTo>
                  <a:pt x="473102" y="259308"/>
                </a:lnTo>
                <a:close/>
              </a:path>
              <a:path w="489584" h="487045">
                <a:moveTo>
                  <a:pt x="458952" y="215125"/>
                </a:moveTo>
                <a:lnTo>
                  <a:pt x="451637" y="237185"/>
                </a:lnTo>
                <a:lnTo>
                  <a:pt x="428505" y="237185"/>
                </a:lnTo>
                <a:lnTo>
                  <a:pt x="447154" y="250812"/>
                </a:lnTo>
                <a:lnTo>
                  <a:pt x="439902" y="272884"/>
                </a:lnTo>
                <a:lnTo>
                  <a:pt x="458749" y="259308"/>
                </a:lnTo>
                <a:lnTo>
                  <a:pt x="473102" y="259308"/>
                </a:lnTo>
                <a:lnTo>
                  <a:pt x="470407" y="250913"/>
                </a:lnTo>
                <a:lnTo>
                  <a:pt x="489267" y="237337"/>
                </a:lnTo>
                <a:lnTo>
                  <a:pt x="466013" y="237235"/>
                </a:lnTo>
                <a:lnTo>
                  <a:pt x="451637" y="237185"/>
                </a:lnTo>
                <a:lnTo>
                  <a:pt x="465969" y="237096"/>
                </a:lnTo>
                <a:lnTo>
                  <a:pt x="458952" y="215125"/>
                </a:lnTo>
                <a:close/>
              </a:path>
              <a:path w="489584" h="487045">
                <a:moveTo>
                  <a:pt x="459371" y="128549"/>
                </a:moveTo>
                <a:lnTo>
                  <a:pt x="436117" y="128587"/>
                </a:lnTo>
                <a:lnTo>
                  <a:pt x="398500" y="128587"/>
                </a:lnTo>
                <a:lnTo>
                  <a:pt x="417360" y="142265"/>
                </a:lnTo>
                <a:lnTo>
                  <a:pt x="410184" y="164337"/>
                </a:lnTo>
                <a:lnTo>
                  <a:pt x="428955" y="150660"/>
                </a:lnTo>
                <a:lnTo>
                  <a:pt x="443301" y="150660"/>
                </a:lnTo>
                <a:lnTo>
                  <a:pt x="440562" y="142265"/>
                </a:lnTo>
                <a:lnTo>
                  <a:pt x="459371" y="128549"/>
                </a:lnTo>
                <a:close/>
              </a:path>
              <a:path w="489584" h="487045">
                <a:moveTo>
                  <a:pt x="443301" y="150660"/>
                </a:moveTo>
                <a:lnTo>
                  <a:pt x="428955" y="150660"/>
                </a:lnTo>
                <a:lnTo>
                  <a:pt x="447763" y="164337"/>
                </a:lnTo>
                <a:lnTo>
                  <a:pt x="443301" y="150660"/>
                </a:lnTo>
                <a:close/>
              </a:path>
              <a:path w="489584" h="487045">
                <a:moveTo>
                  <a:pt x="428904" y="106438"/>
                </a:moveTo>
                <a:lnTo>
                  <a:pt x="421741" y="128587"/>
                </a:lnTo>
                <a:lnTo>
                  <a:pt x="436117" y="128587"/>
                </a:lnTo>
                <a:lnTo>
                  <a:pt x="428904" y="106438"/>
                </a:lnTo>
                <a:close/>
              </a:path>
              <a:path w="489584" h="487045">
                <a:moveTo>
                  <a:pt x="352844" y="29286"/>
                </a:moveTo>
                <a:lnTo>
                  <a:pt x="345732" y="51358"/>
                </a:lnTo>
                <a:lnTo>
                  <a:pt x="322478" y="51396"/>
                </a:lnTo>
                <a:lnTo>
                  <a:pt x="341337" y="65023"/>
                </a:lnTo>
                <a:lnTo>
                  <a:pt x="334175" y="87147"/>
                </a:lnTo>
                <a:lnTo>
                  <a:pt x="352945" y="73520"/>
                </a:lnTo>
                <a:lnTo>
                  <a:pt x="367317" y="73520"/>
                </a:lnTo>
                <a:lnTo>
                  <a:pt x="364540" y="65023"/>
                </a:lnTo>
                <a:lnTo>
                  <a:pt x="383241" y="51358"/>
                </a:lnTo>
                <a:lnTo>
                  <a:pt x="360108" y="51358"/>
                </a:lnTo>
                <a:lnTo>
                  <a:pt x="352844" y="29286"/>
                </a:lnTo>
                <a:close/>
              </a:path>
              <a:path w="489584" h="487045">
                <a:moveTo>
                  <a:pt x="367317" y="73520"/>
                </a:moveTo>
                <a:lnTo>
                  <a:pt x="352945" y="73520"/>
                </a:lnTo>
                <a:lnTo>
                  <a:pt x="371754" y="87096"/>
                </a:lnTo>
                <a:lnTo>
                  <a:pt x="367317" y="73520"/>
                </a:lnTo>
                <a:close/>
              </a:path>
              <a:path w="489584" h="487045">
                <a:moveTo>
                  <a:pt x="383311" y="51307"/>
                </a:moveTo>
                <a:lnTo>
                  <a:pt x="360108" y="51358"/>
                </a:lnTo>
                <a:lnTo>
                  <a:pt x="383241" y="51358"/>
                </a:lnTo>
                <a:lnTo>
                  <a:pt x="383311" y="51307"/>
                </a:lnTo>
                <a:close/>
              </a:path>
              <a:path w="489584" h="487045">
                <a:moveTo>
                  <a:pt x="56857" y="108127"/>
                </a:moveTo>
                <a:lnTo>
                  <a:pt x="49695" y="130238"/>
                </a:lnTo>
                <a:lnTo>
                  <a:pt x="26454" y="130289"/>
                </a:lnTo>
                <a:lnTo>
                  <a:pt x="45262" y="143916"/>
                </a:lnTo>
                <a:lnTo>
                  <a:pt x="38138" y="166039"/>
                </a:lnTo>
                <a:lnTo>
                  <a:pt x="56908" y="152361"/>
                </a:lnTo>
                <a:lnTo>
                  <a:pt x="71286" y="152361"/>
                </a:lnTo>
                <a:lnTo>
                  <a:pt x="68516" y="143865"/>
                </a:lnTo>
                <a:lnTo>
                  <a:pt x="87325" y="130200"/>
                </a:lnTo>
                <a:lnTo>
                  <a:pt x="64084" y="130200"/>
                </a:lnTo>
                <a:lnTo>
                  <a:pt x="56857" y="108127"/>
                </a:lnTo>
                <a:close/>
              </a:path>
              <a:path w="489584" h="487045">
                <a:moveTo>
                  <a:pt x="71286" y="152361"/>
                </a:moveTo>
                <a:lnTo>
                  <a:pt x="56908" y="152361"/>
                </a:lnTo>
                <a:lnTo>
                  <a:pt x="75730" y="165988"/>
                </a:lnTo>
                <a:lnTo>
                  <a:pt x="71286" y="152361"/>
                </a:lnTo>
                <a:close/>
              </a:path>
              <a:path w="489584" h="487045">
                <a:moveTo>
                  <a:pt x="136169" y="28905"/>
                </a:moveTo>
                <a:lnTo>
                  <a:pt x="129006" y="51028"/>
                </a:lnTo>
                <a:lnTo>
                  <a:pt x="105765" y="51028"/>
                </a:lnTo>
                <a:lnTo>
                  <a:pt x="124574" y="64655"/>
                </a:lnTo>
                <a:lnTo>
                  <a:pt x="117411" y="86817"/>
                </a:lnTo>
                <a:lnTo>
                  <a:pt x="136220" y="73139"/>
                </a:lnTo>
                <a:lnTo>
                  <a:pt x="150568" y="73139"/>
                </a:lnTo>
                <a:lnTo>
                  <a:pt x="147815" y="64655"/>
                </a:lnTo>
                <a:lnTo>
                  <a:pt x="166598" y="50977"/>
                </a:lnTo>
                <a:lnTo>
                  <a:pt x="143395" y="50977"/>
                </a:lnTo>
                <a:lnTo>
                  <a:pt x="136169" y="28905"/>
                </a:lnTo>
                <a:close/>
              </a:path>
              <a:path w="489584" h="487045">
                <a:moveTo>
                  <a:pt x="150568" y="73139"/>
                </a:moveTo>
                <a:lnTo>
                  <a:pt x="136220" y="73139"/>
                </a:lnTo>
                <a:lnTo>
                  <a:pt x="154990" y="86766"/>
                </a:lnTo>
                <a:lnTo>
                  <a:pt x="150568" y="73139"/>
                </a:lnTo>
                <a:close/>
              </a:path>
              <a:path w="489584" h="487045">
                <a:moveTo>
                  <a:pt x="275043" y="22123"/>
                </a:moveTo>
                <a:lnTo>
                  <a:pt x="214210" y="22123"/>
                </a:lnTo>
                <a:lnTo>
                  <a:pt x="232981" y="35750"/>
                </a:lnTo>
                <a:lnTo>
                  <a:pt x="225818" y="57861"/>
                </a:lnTo>
                <a:lnTo>
                  <a:pt x="244627" y="44183"/>
                </a:lnTo>
                <a:lnTo>
                  <a:pt x="259009" y="44183"/>
                </a:lnTo>
                <a:lnTo>
                  <a:pt x="256273" y="35750"/>
                </a:lnTo>
                <a:lnTo>
                  <a:pt x="275043" y="22123"/>
                </a:lnTo>
                <a:close/>
              </a:path>
              <a:path w="489584" h="487045">
                <a:moveTo>
                  <a:pt x="259009" y="44183"/>
                </a:moveTo>
                <a:lnTo>
                  <a:pt x="244627" y="44183"/>
                </a:lnTo>
                <a:lnTo>
                  <a:pt x="263448" y="57861"/>
                </a:lnTo>
                <a:lnTo>
                  <a:pt x="259009" y="44183"/>
                </a:lnTo>
                <a:close/>
              </a:path>
              <a:path w="489584" h="487045">
                <a:moveTo>
                  <a:pt x="244627" y="0"/>
                </a:moveTo>
                <a:lnTo>
                  <a:pt x="237464" y="22123"/>
                </a:lnTo>
                <a:lnTo>
                  <a:pt x="251802" y="22123"/>
                </a:lnTo>
                <a:lnTo>
                  <a:pt x="244627" y="0"/>
                </a:lnTo>
                <a:close/>
              </a:path>
            </a:pathLst>
          </a:custGeom>
          <a:solidFill>
            <a:srgbClr val="FFD3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ru-RU"/>
          </a:p>
        </p:txBody>
      </p:sp>
      <p:sp>
        <p:nvSpPr>
          <p:cNvPr id="56" name="object 57"/>
          <p:cNvSpPr>
            <a:spLocks noChangeArrowheads="1"/>
          </p:cNvSpPr>
          <p:nvPr/>
        </p:nvSpPr>
        <p:spPr bwMode="auto">
          <a:xfrm>
            <a:off x="7648575" y="5343525"/>
            <a:ext cx="720725" cy="720725"/>
          </a:xfrm>
          <a:prstGeom prst="rect">
            <a:avLst/>
          </a:prstGeom>
          <a:blipFill dpi="0" rotWithShape="1">
            <a:blip r:embed="rId3" cstate="print"/>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ru-RU" altLang="ru-RU"/>
          </a:p>
        </p:txBody>
      </p:sp>
      <p:sp>
        <p:nvSpPr>
          <p:cNvPr id="57" name="object 58"/>
          <p:cNvSpPr>
            <a:spLocks noGrp="1"/>
          </p:cNvSpPr>
          <p:nvPr>
            <p:ph type="sldNum" sz="quarter" idx="12"/>
          </p:nvPr>
        </p:nvSpPr>
        <p:spPr bwMode="auto">
          <a:xfrm>
            <a:off x="6553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54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8ECA81EB-7CB8-42CA-AA8D-49B1F8755F5D}" type="slidenum">
              <a:rPr lang="ru-RU" altLang="ru-RU" smtClean="0">
                <a:solidFill>
                  <a:schemeClr val="bg1"/>
                </a:solidFill>
                <a:latin typeface="Arial" panose="020B0604020202020204" pitchFamily="34" charset="0"/>
              </a:rPr>
              <a:pPr/>
              <a:t>33</a:t>
            </a:fld>
            <a:endParaRPr lang="ru-RU" altLang="ru-RU">
              <a:solidFill>
                <a:schemeClr val="bg1"/>
              </a:solidFill>
              <a:latin typeface="Arial" panose="020B0604020202020204" pitchFamily="34" charset="0"/>
            </a:endParaRPr>
          </a:p>
        </p:txBody>
      </p:sp>
      <p:sp>
        <p:nvSpPr>
          <p:cNvPr id="58" name="object 2"/>
          <p:cNvSpPr txBox="1">
            <a:spLocks noChangeArrowheads="1"/>
          </p:cNvSpPr>
          <p:nvPr/>
        </p:nvSpPr>
        <p:spPr bwMode="auto">
          <a:xfrm>
            <a:off x="545852" y="332656"/>
            <a:ext cx="7914580" cy="443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2700" rIns="0" bIns="0">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spcBef>
                <a:spcPts val="100"/>
              </a:spcBef>
            </a:pPr>
            <a:r>
              <a:rPr lang="ru-RU" altLang="ru-RU" sz="2800" dirty="0">
                <a:solidFill>
                  <a:srgbClr val="FFFF00"/>
                </a:solidFill>
                <a:latin typeface="Arial" panose="020B0604020202020204" pitchFamily="34" charset="0"/>
                <a:cs typeface="Arial" panose="020B0604020202020204" pitchFamily="34" charset="0"/>
              </a:rPr>
              <a:t>Персонал в лучевой терапии</a:t>
            </a:r>
          </a:p>
        </p:txBody>
      </p:sp>
    </p:spTree>
    <p:extLst>
      <p:ext uri="{BB962C8B-B14F-4D97-AF65-F5344CB8AC3E}">
        <p14:creationId xmlns:p14="http://schemas.microsoft.com/office/powerpoint/2010/main" val="2864212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10" descr="Изображение выглядит как внешний, забор, здание, скамейка&#10;&#10;Описание создано с очень высокой степенью достоверности">
            <a:extLst>
              <a:ext uri="{FF2B5EF4-FFF2-40B4-BE49-F238E27FC236}">
                <a16:creationId xmlns:a16="http://schemas.microsoft.com/office/drawing/2014/main" id="{BC1D9342-ECB9-4851-A512-BAA8C9E4F635}"/>
              </a:ext>
            </a:extLst>
          </p:cNvPr>
          <p:cNvPicPr>
            <a:picLocks noChangeAspect="1"/>
          </p:cNvPicPr>
          <p:nvPr/>
        </p:nvPicPr>
        <p:blipFill>
          <a:blip r:embed="rId2"/>
          <a:stretch>
            <a:fillRect/>
          </a:stretch>
        </p:blipFill>
        <p:spPr>
          <a:xfrm>
            <a:off x="4625752" y="4347598"/>
            <a:ext cx="2743200" cy="2017166"/>
          </a:xfrm>
          <a:prstGeom prst="rect">
            <a:avLst/>
          </a:prstGeom>
        </p:spPr>
      </p:pic>
      <p:pic>
        <p:nvPicPr>
          <p:cNvPr id="7" name="Рисунок 8" descr="Изображение выглядит как внешний, здание, дорога, автомобиль&#10;&#10;Описание создано с очень высокой степенью достоверности">
            <a:extLst>
              <a:ext uri="{FF2B5EF4-FFF2-40B4-BE49-F238E27FC236}">
                <a16:creationId xmlns:a16="http://schemas.microsoft.com/office/drawing/2014/main" id="{4157A74C-F62B-4634-BD7F-61CA402E4454}"/>
              </a:ext>
            </a:extLst>
          </p:cNvPr>
          <p:cNvPicPr>
            <a:picLocks noChangeAspect="1"/>
          </p:cNvPicPr>
          <p:nvPr/>
        </p:nvPicPr>
        <p:blipFill>
          <a:blip r:embed="rId3"/>
          <a:stretch>
            <a:fillRect/>
          </a:stretch>
        </p:blipFill>
        <p:spPr>
          <a:xfrm>
            <a:off x="2725947" y="5390888"/>
            <a:ext cx="2743200" cy="1223319"/>
          </a:xfrm>
          <a:prstGeom prst="rect">
            <a:avLst/>
          </a:prstGeom>
        </p:spPr>
      </p:pic>
      <p:pic>
        <p:nvPicPr>
          <p:cNvPr id="4" name="Рисунок 4" descr="Изображение выглядит как здание, внешний, передний, большой&#10;&#10;Описание создано с очень высокой степенью достоверности">
            <a:extLst>
              <a:ext uri="{FF2B5EF4-FFF2-40B4-BE49-F238E27FC236}">
                <a16:creationId xmlns:a16="http://schemas.microsoft.com/office/drawing/2014/main" id="{D4E945DC-CB62-4055-8EFC-372CB30D8C6B}"/>
              </a:ext>
            </a:extLst>
          </p:cNvPr>
          <p:cNvPicPr>
            <a:picLocks noChangeAspect="1"/>
          </p:cNvPicPr>
          <p:nvPr/>
        </p:nvPicPr>
        <p:blipFill>
          <a:blip r:embed="rId4"/>
          <a:stretch>
            <a:fillRect/>
          </a:stretch>
        </p:blipFill>
        <p:spPr>
          <a:xfrm>
            <a:off x="1388853" y="4942331"/>
            <a:ext cx="2168106" cy="1200280"/>
          </a:xfrm>
          <a:prstGeom prst="rect">
            <a:avLst/>
          </a:prstGeom>
        </p:spPr>
      </p:pic>
      <p:pic>
        <p:nvPicPr>
          <p:cNvPr id="2" name="Рисунок 2" descr="Изображение выглядит как внешний, здание, часы, башня&#10;&#10;Описание создано с очень высокой степенью достоверности">
            <a:extLst>
              <a:ext uri="{FF2B5EF4-FFF2-40B4-BE49-F238E27FC236}">
                <a16:creationId xmlns:a16="http://schemas.microsoft.com/office/drawing/2014/main" id="{24A8BF86-95C4-47EB-B77D-9E7E8F8E39D6}"/>
              </a:ext>
            </a:extLst>
          </p:cNvPr>
          <p:cNvPicPr>
            <a:picLocks noChangeAspect="1"/>
          </p:cNvPicPr>
          <p:nvPr/>
        </p:nvPicPr>
        <p:blipFill>
          <a:blip r:embed="rId5"/>
          <a:stretch>
            <a:fillRect/>
          </a:stretch>
        </p:blipFill>
        <p:spPr>
          <a:xfrm>
            <a:off x="-5751" y="5215502"/>
            <a:ext cx="2139351" cy="1200279"/>
          </a:xfrm>
          <a:prstGeom prst="rect">
            <a:avLst/>
          </a:prstGeom>
        </p:spPr>
      </p:pic>
      <p:sp>
        <p:nvSpPr>
          <p:cNvPr id="6" name="object 2"/>
          <p:cNvSpPr txBox="1">
            <a:spLocks noChangeArrowheads="1"/>
          </p:cNvSpPr>
          <p:nvPr/>
        </p:nvSpPr>
        <p:spPr bwMode="auto">
          <a:xfrm>
            <a:off x="545852" y="116632"/>
            <a:ext cx="8598148" cy="75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2700" rIns="0" bIns="0">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fontAlgn="auto">
              <a:spcBef>
                <a:spcPts val="100"/>
              </a:spcBef>
              <a:spcAft>
                <a:spcPts val="0"/>
              </a:spcAft>
            </a:pPr>
            <a:r>
              <a:rPr lang="ru-RU" sz="2400" dirty="0">
                <a:solidFill>
                  <a:srgbClr val="FFFF00"/>
                </a:solidFill>
                <a:latin typeface="Arial" pitchFamily="34" charset="0"/>
                <a:cs typeface="Arial" pitchFamily="34" charset="0"/>
              </a:rPr>
              <a:t>Кто готовит медицинских физиков </a:t>
            </a:r>
            <a:br>
              <a:rPr lang="ru-RU" sz="2400" dirty="0">
                <a:solidFill>
                  <a:srgbClr val="FFFF00"/>
                </a:solidFill>
                <a:latin typeface="Arial" pitchFamily="34" charset="0"/>
                <a:cs typeface="Arial" pitchFamily="34" charset="0"/>
              </a:rPr>
            </a:br>
            <a:r>
              <a:rPr lang="ru-RU" sz="2400" dirty="0">
                <a:solidFill>
                  <a:srgbClr val="FFFF00"/>
                </a:solidFill>
                <a:latin typeface="Arial" pitchFamily="34" charset="0"/>
                <a:cs typeface="Arial" pitchFamily="34" charset="0"/>
              </a:rPr>
              <a:t>и инженеров в России?</a:t>
            </a:r>
            <a:endParaRPr lang="ru-RU" altLang="ru-RU" sz="2400" dirty="0">
              <a:solidFill>
                <a:srgbClr val="FFFF00"/>
              </a:solidFill>
              <a:latin typeface="Arial" pitchFamily="34" charset="0"/>
              <a:cs typeface="Arial" pitchFamily="34" charset="0"/>
            </a:endParaRPr>
          </a:p>
        </p:txBody>
      </p:sp>
      <p:sp>
        <p:nvSpPr>
          <p:cNvPr id="8" name="Заголовок 5"/>
          <p:cNvSpPr txBox="1">
            <a:spLocks/>
          </p:cNvSpPr>
          <p:nvPr/>
        </p:nvSpPr>
        <p:spPr>
          <a:xfrm>
            <a:off x="107504" y="980728"/>
            <a:ext cx="9036496" cy="5256584"/>
          </a:xfrm>
          <a:prstGeom prst="rect">
            <a:avLst/>
          </a:prstGeom>
        </p:spPr>
        <p:txBody>
          <a:bodyPr vert="horz" wrap="square" lIns="91440" tIns="45720" rIns="91440" bIns="4572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Bef>
                <a:spcPts val="0"/>
              </a:spcBef>
              <a:spcAft>
                <a:spcPts val="1200"/>
              </a:spcAft>
              <a:defRPr/>
            </a:pPr>
            <a:r>
              <a:rPr lang="en-US" dirty="0">
                <a:solidFill>
                  <a:schemeClr val="accent6"/>
                </a:solidFill>
                <a:latin typeface="Cambria" charset="0"/>
                <a:ea typeface="Cambria" charset="0"/>
                <a:cs typeface="Cambria" charset="0"/>
              </a:rPr>
              <a:t> </a:t>
            </a:r>
            <a:r>
              <a:rPr lang="ru-RU" sz="2400" dirty="0">
                <a:solidFill>
                  <a:srgbClr val="0067B4"/>
                </a:solidFill>
                <a:latin typeface="Times New Roman" panose="02020603050405020304" pitchFamily="18" charset="0"/>
                <a:cs typeface="Times New Roman" panose="02020603050405020304" pitchFamily="18" charset="0"/>
              </a:rPr>
              <a:t>Магистерские программы обучения медицинских физиков</a:t>
            </a:r>
            <a:r>
              <a:rPr lang="ru-RU" sz="2400" b="0" dirty="0">
                <a:solidFill>
                  <a:srgbClr val="0067B4"/>
                </a:solidFill>
                <a:latin typeface="Times New Roman" panose="02020603050405020304" pitchFamily="18" charset="0"/>
                <a:cs typeface="Times New Roman" panose="02020603050405020304" pitchFamily="18" charset="0"/>
              </a:rPr>
              <a:t>:</a:t>
            </a:r>
          </a:p>
          <a:p>
            <a:pPr algn="l" fontAlgn="auto">
              <a:spcBef>
                <a:spcPts val="0"/>
              </a:spcBef>
              <a:spcAft>
                <a:spcPts val="0"/>
              </a:spcAft>
              <a:defRPr/>
            </a:pPr>
            <a:r>
              <a:rPr lang="en-US" sz="2400" b="0" dirty="0">
                <a:solidFill>
                  <a:schemeClr val="accent5">
                    <a:lumMod val="75000"/>
                  </a:schemeClr>
                </a:solidFill>
                <a:latin typeface="Times New Roman" panose="02020603050405020304" pitchFamily="18" charset="0"/>
                <a:cs typeface="Times New Roman" panose="02020603050405020304" pitchFamily="18" charset="0"/>
              </a:rPr>
              <a:t> </a:t>
            </a:r>
            <a:endParaRPr lang="en-US" sz="800" b="0" dirty="0">
              <a:solidFill>
                <a:schemeClr val="accent5">
                  <a:lumMod val="75000"/>
                </a:schemeClr>
              </a:solidFill>
              <a:latin typeface="Times New Roman" panose="02020603050405020304" pitchFamily="18" charset="0"/>
              <a:cs typeface="Times New Roman" panose="02020603050405020304" pitchFamily="18" charset="0"/>
            </a:endParaRPr>
          </a:p>
          <a:p>
            <a:pPr marL="342900" indent="-342900" algn="l" fontAlgn="auto">
              <a:spcBef>
                <a:spcPts val="0"/>
              </a:spcBef>
              <a:spcAft>
                <a:spcPts val="1200"/>
              </a:spcAft>
              <a:buClr>
                <a:schemeClr val="accent5">
                  <a:lumMod val="75000"/>
                </a:schemeClr>
              </a:buClr>
              <a:buFont typeface="Wingdings" charset="2"/>
              <a:buChar char="§"/>
              <a:defRPr/>
            </a:pPr>
            <a:r>
              <a:rPr lang="ru-RU" sz="2400" b="0" dirty="0">
                <a:latin typeface="Times New Roman" panose="02020603050405020304" pitchFamily="18" charset="0"/>
                <a:cs typeface="Times New Roman" panose="02020603050405020304" pitchFamily="18" charset="0"/>
              </a:rPr>
              <a:t>МГУ имени </a:t>
            </a:r>
            <a:r>
              <a:rPr lang="ru-RU" sz="2400" b="0" dirty="0" err="1">
                <a:latin typeface="Times New Roman" panose="02020603050405020304" pitchFamily="18" charset="0"/>
                <a:cs typeface="Times New Roman" panose="02020603050405020304" pitchFamily="18" charset="0"/>
              </a:rPr>
              <a:t>М.В.Ломоносова</a:t>
            </a:r>
            <a:r>
              <a:rPr lang="ru-RU" sz="2400" b="0" dirty="0">
                <a:latin typeface="Times New Roman" panose="02020603050405020304" pitchFamily="18" charset="0"/>
                <a:cs typeface="Times New Roman" panose="02020603050405020304" pitchFamily="18" charset="0"/>
              </a:rPr>
              <a:t>				</a:t>
            </a:r>
            <a:r>
              <a:rPr lang="ru-RU" sz="2400" dirty="0">
                <a:solidFill>
                  <a:srgbClr val="0067B4"/>
                </a:solidFill>
                <a:latin typeface="Times New Roman" panose="02020603050405020304" pitchFamily="18" charset="0"/>
                <a:cs typeface="Times New Roman" panose="02020603050405020304" pitchFamily="18" charset="0"/>
              </a:rPr>
              <a:t>20  чел </a:t>
            </a:r>
            <a:endParaRPr lang="en-US" sz="2400" dirty="0">
              <a:solidFill>
                <a:srgbClr val="0067B4"/>
              </a:solidFill>
              <a:latin typeface="Times New Roman" panose="02020603050405020304" pitchFamily="18" charset="0"/>
              <a:cs typeface="Times New Roman" panose="02020603050405020304" pitchFamily="18" charset="0"/>
            </a:endParaRPr>
          </a:p>
          <a:p>
            <a:pPr marL="342900" indent="-342900" algn="l" fontAlgn="auto">
              <a:spcBef>
                <a:spcPts val="0"/>
              </a:spcBef>
              <a:spcAft>
                <a:spcPts val="1200"/>
              </a:spcAft>
              <a:buClr>
                <a:schemeClr val="accent5">
                  <a:lumMod val="75000"/>
                </a:schemeClr>
              </a:buClr>
              <a:buFont typeface="Wingdings" charset="2"/>
              <a:buChar char="§"/>
              <a:defRPr/>
            </a:pPr>
            <a:r>
              <a:rPr lang="ru-RU" sz="2400" b="0" dirty="0">
                <a:latin typeface="Times New Roman" panose="02020603050405020304" pitchFamily="18" charset="0"/>
                <a:cs typeface="Times New Roman" panose="02020603050405020304" pitchFamily="18" charset="0"/>
              </a:rPr>
              <a:t>НИЯУ МИФИ						</a:t>
            </a:r>
            <a:r>
              <a:rPr lang="ru-RU" sz="2400" b="0" dirty="0">
                <a:solidFill>
                  <a:srgbClr val="0067B4"/>
                </a:solidFill>
                <a:latin typeface="Times New Roman" panose="02020603050405020304" pitchFamily="18" charset="0"/>
                <a:cs typeface="Times New Roman" panose="02020603050405020304" pitchFamily="18" charset="0"/>
              </a:rPr>
              <a:t>3</a:t>
            </a:r>
            <a:r>
              <a:rPr lang="ru-RU" sz="2400" dirty="0">
                <a:solidFill>
                  <a:srgbClr val="0067B4"/>
                </a:solidFill>
                <a:latin typeface="Times New Roman" panose="02020603050405020304" pitchFamily="18" charset="0"/>
                <a:cs typeface="Times New Roman" panose="02020603050405020304" pitchFamily="18" charset="0"/>
              </a:rPr>
              <a:t>0  чел</a:t>
            </a:r>
            <a:endParaRPr lang="en-US" sz="2400" dirty="0">
              <a:solidFill>
                <a:srgbClr val="0067B4"/>
              </a:solidFill>
              <a:latin typeface="Times New Roman" panose="02020603050405020304" pitchFamily="18" charset="0"/>
              <a:cs typeface="Times New Roman" panose="02020603050405020304" pitchFamily="18" charset="0"/>
            </a:endParaRPr>
          </a:p>
          <a:p>
            <a:pPr marL="342900" indent="-342900" algn="l" fontAlgn="auto">
              <a:spcBef>
                <a:spcPts val="0"/>
              </a:spcBef>
              <a:spcAft>
                <a:spcPts val="1200"/>
              </a:spcAft>
              <a:buClr>
                <a:schemeClr val="accent5">
                  <a:lumMod val="75000"/>
                </a:schemeClr>
              </a:buClr>
              <a:buFont typeface="Wingdings" charset="2"/>
              <a:buChar char="§"/>
              <a:defRPr/>
            </a:pPr>
            <a:r>
              <a:rPr lang="ru-RU" sz="2400" b="0" dirty="0">
                <a:latin typeface="Times New Roman" panose="02020603050405020304" pitchFamily="18" charset="0"/>
                <a:cs typeface="Times New Roman" panose="02020603050405020304" pitchFamily="18" charset="0"/>
              </a:rPr>
              <a:t>Томский политехнический университет		</a:t>
            </a:r>
            <a:r>
              <a:rPr lang="ru-RU" sz="2400" b="0" dirty="0">
                <a:solidFill>
                  <a:srgbClr val="0067B4"/>
                </a:solidFill>
                <a:latin typeface="Times New Roman" panose="02020603050405020304" pitchFamily="18" charset="0"/>
                <a:cs typeface="Times New Roman" panose="02020603050405020304" pitchFamily="18" charset="0"/>
              </a:rPr>
              <a:t>10</a:t>
            </a:r>
            <a:r>
              <a:rPr lang="ru-RU" sz="2400" dirty="0">
                <a:solidFill>
                  <a:srgbClr val="0067B4"/>
                </a:solidFill>
                <a:latin typeface="Times New Roman" panose="02020603050405020304" pitchFamily="18" charset="0"/>
                <a:cs typeface="Times New Roman" panose="02020603050405020304" pitchFamily="18" charset="0"/>
              </a:rPr>
              <a:t>  чел</a:t>
            </a:r>
          </a:p>
          <a:p>
            <a:pPr marL="342900" indent="-342900" algn="l" fontAlgn="auto">
              <a:spcBef>
                <a:spcPts val="0"/>
              </a:spcBef>
              <a:spcAft>
                <a:spcPts val="1200"/>
              </a:spcAft>
              <a:buClr>
                <a:schemeClr val="accent5">
                  <a:lumMod val="75000"/>
                </a:schemeClr>
              </a:buClr>
              <a:buFont typeface="Wingdings" charset="2"/>
              <a:buChar char="§"/>
              <a:defRPr/>
            </a:pPr>
            <a:r>
              <a:rPr lang="ru-RU" sz="2300" b="0" dirty="0">
                <a:latin typeface="Times New Roman" panose="02020603050405020304" pitchFamily="18" charset="0"/>
                <a:cs typeface="Times New Roman" panose="02020603050405020304" pitchFamily="18" charset="0"/>
              </a:rPr>
              <a:t>Санкт-Петербургский Политехнический университет</a:t>
            </a:r>
            <a:r>
              <a:rPr lang="ru-RU" sz="2400" b="0" dirty="0">
                <a:latin typeface="Times New Roman" panose="02020603050405020304" pitchFamily="18" charset="0"/>
                <a:cs typeface="Times New Roman" panose="02020603050405020304" pitchFamily="18" charset="0"/>
              </a:rPr>
              <a:t>	</a:t>
            </a:r>
            <a:r>
              <a:rPr lang="ru-RU" sz="2400" dirty="0">
                <a:solidFill>
                  <a:srgbClr val="0067B4"/>
                </a:solidFill>
                <a:latin typeface="Times New Roman" panose="02020603050405020304" pitchFamily="18" charset="0"/>
                <a:cs typeface="Times New Roman" panose="02020603050405020304" pitchFamily="18" charset="0"/>
              </a:rPr>
              <a:t>5-7 чел</a:t>
            </a:r>
          </a:p>
          <a:p>
            <a:pPr marL="342900" indent="-342900" algn="l" fontAlgn="auto">
              <a:spcBef>
                <a:spcPts val="0"/>
              </a:spcBef>
              <a:spcAft>
                <a:spcPts val="1200"/>
              </a:spcAft>
              <a:buClr>
                <a:schemeClr val="accent5">
                  <a:lumMod val="75000"/>
                </a:schemeClr>
              </a:buClr>
              <a:buFont typeface="Wingdings" charset="2"/>
              <a:buChar char="§"/>
              <a:defRPr/>
            </a:pPr>
            <a:r>
              <a:rPr lang="ru-RU" sz="2400" b="0" dirty="0">
                <a:latin typeface="Times New Roman" panose="02020603050405020304" pitchFamily="18" charset="0"/>
                <a:cs typeface="Times New Roman" panose="02020603050405020304" pitchFamily="18" charset="0"/>
              </a:rPr>
              <a:t>Новосибирский Государственный Университет	</a:t>
            </a:r>
            <a:r>
              <a:rPr lang="ru-RU" sz="2400" dirty="0">
                <a:solidFill>
                  <a:srgbClr val="0067B4"/>
                </a:solidFill>
                <a:latin typeface="Times New Roman" panose="02020603050405020304" pitchFamily="18" charset="0"/>
                <a:cs typeface="Times New Roman" panose="02020603050405020304" pitchFamily="18" charset="0"/>
              </a:rPr>
              <a:t>5-7 чел</a:t>
            </a:r>
          </a:p>
          <a:p>
            <a:pPr algn="l" fontAlgn="auto">
              <a:spcBef>
                <a:spcPts val="0"/>
              </a:spcBef>
              <a:spcAft>
                <a:spcPts val="1200"/>
              </a:spcAft>
              <a:defRPr/>
            </a:pPr>
            <a:endParaRPr lang="ru-RU" sz="2400" b="0" dirty="0">
              <a:solidFill>
                <a:schemeClr val="accent6"/>
              </a:solidFill>
              <a:latin typeface="Times New Roman" panose="02020603050405020304" pitchFamily="18" charset="0"/>
              <a:cs typeface="Times New Roman" panose="02020603050405020304" pitchFamily="18" charset="0"/>
            </a:endParaRPr>
          </a:p>
          <a:p>
            <a:pPr algn="l" fontAlgn="auto">
              <a:spcBef>
                <a:spcPts val="0"/>
              </a:spcBef>
              <a:spcAft>
                <a:spcPts val="1200"/>
              </a:spcAft>
              <a:defRPr/>
            </a:pPr>
            <a:endParaRPr lang="ru-RU" sz="2400" b="0" dirty="0">
              <a:latin typeface="Times New Roman" panose="02020603050405020304" pitchFamily="18" charset="0"/>
              <a:cs typeface="Times New Roman" panose="02020603050405020304" pitchFamily="18" charset="0"/>
            </a:endParaRPr>
          </a:p>
        </p:txBody>
      </p:sp>
      <p:pic>
        <p:nvPicPr>
          <p:cNvPr id="12" name="Рисунок 12" descr="Изображение выглядит как внешний, вода, закат, большой&#10;&#10;Описание создано с очень высокой степенью достоверности">
            <a:extLst>
              <a:ext uri="{FF2B5EF4-FFF2-40B4-BE49-F238E27FC236}">
                <a16:creationId xmlns:a16="http://schemas.microsoft.com/office/drawing/2014/main" id="{E47B7453-FA8F-411D-808B-E41652B1FDC4}"/>
              </a:ext>
            </a:extLst>
          </p:cNvPr>
          <p:cNvPicPr>
            <a:picLocks noChangeAspect="1"/>
          </p:cNvPicPr>
          <p:nvPr/>
        </p:nvPicPr>
        <p:blipFill>
          <a:blip r:embed="rId6"/>
          <a:stretch>
            <a:fillRect/>
          </a:stretch>
        </p:blipFill>
        <p:spPr>
          <a:xfrm>
            <a:off x="6275630" y="5356181"/>
            <a:ext cx="2743200" cy="1234440"/>
          </a:xfrm>
          <a:prstGeom prst="rect">
            <a:avLst/>
          </a:prstGeom>
        </p:spPr>
      </p:pic>
    </p:spTree>
    <p:extLst>
      <p:ext uri="{BB962C8B-B14F-4D97-AF65-F5344CB8AC3E}">
        <p14:creationId xmlns:p14="http://schemas.microsoft.com/office/powerpoint/2010/main" val="8595378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Заголовок 4"/>
          <p:cNvSpPr>
            <a:spLocks noGrp="1"/>
          </p:cNvSpPr>
          <p:nvPr>
            <p:ph type="title"/>
          </p:nvPr>
        </p:nvSpPr>
        <p:spPr>
          <a:xfrm>
            <a:off x="444500" y="1041400"/>
            <a:ext cx="8255000" cy="862013"/>
          </a:xfrm>
        </p:spPr>
        <p:txBody>
          <a:bodyPr>
            <a:normAutofit fontScale="90000"/>
          </a:bodyPr>
          <a:lstStyle/>
          <a:p>
            <a:r>
              <a:rPr lang="ru-RU" altLang="ru-RU">
                <a:latin typeface="Arial" panose="020B0604020202020204" pitchFamily="34" charset="0"/>
                <a:cs typeface="Arial" panose="020B0604020202020204" pitchFamily="34" charset="0"/>
              </a:rPr>
              <a:t>Кто готовит медицинских физиков </a:t>
            </a:r>
            <a:br>
              <a:rPr lang="ru-RU" altLang="ru-RU">
                <a:latin typeface="Arial" panose="020B0604020202020204" pitchFamily="34" charset="0"/>
                <a:cs typeface="Arial" panose="020B0604020202020204" pitchFamily="34" charset="0"/>
              </a:rPr>
            </a:br>
            <a:r>
              <a:rPr lang="ru-RU" altLang="ru-RU">
                <a:latin typeface="Arial" panose="020B0604020202020204" pitchFamily="34" charset="0"/>
                <a:cs typeface="Arial" panose="020B0604020202020204" pitchFamily="34" charset="0"/>
              </a:rPr>
              <a:t>и инженеров в России?</a:t>
            </a:r>
          </a:p>
        </p:txBody>
      </p:sp>
      <p:sp>
        <p:nvSpPr>
          <p:cNvPr id="11267" name="Объект 6"/>
          <p:cNvSpPr>
            <a:spLocks noGrp="1"/>
          </p:cNvSpPr>
          <p:nvPr>
            <p:ph sz="half" idx="2"/>
          </p:nvPr>
        </p:nvSpPr>
        <p:spPr>
          <a:xfrm>
            <a:off x="457200" y="2057400"/>
            <a:ext cx="4114800" cy="2292350"/>
          </a:xfrm>
        </p:spPr>
        <p:txBody>
          <a:bodyPr>
            <a:normAutofit fontScale="62500" lnSpcReduction="20000"/>
          </a:bodyPr>
          <a:lstStyle/>
          <a:p>
            <a:pPr>
              <a:spcBef>
                <a:spcPct val="0"/>
              </a:spcBef>
              <a:spcAft>
                <a:spcPts val="600"/>
              </a:spcAft>
            </a:pPr>
            <a:r>
              <a:rPr lang="ru-RU" altLang="ru-RU" b="1">
                <a:latin typeface="Arial" panose="020B0604020202020204" pitchFamily="34" charset="0"/>
                <a:cs typeface="Arial" panose="020B0604020202020204" pitchFamily="34" charset="0"/>
              </a:rPr>
              <a:t>Магистерские программы обучения </a:t>
            </a:r>
            <a:r>
              <a:rPr lang="ru-RU" altLang="ru-RU" b="1">
                <a:solidFill>
                  <a:schemeClr val="accent1"/>
                </a:solidFill>
                <a:latin typeface="Arial" panose="020B0604020202020204" pitchFamily="34" charset="0"/>
                <a:cs typeface="Arial" panose="020B0604020202020204" pitchFamily="34" charset="0"/>
              </a:rPr>
              <a:t>медицинских физиков для лучевой терапии и ядерной медицины</a:t>
            </a:r>
            <a:r>
              <a:rPr lang="ru-RU" altLang="ru-RU" b="1">
                <a:latin typeface="Arial" panose="020B0604020202020204" pitchFamily="34" charset="0"/>
                <a:cs typeface="Arial" panose="020B0604020202020204" pitchFamily="34" charset="0"/>
              </a:rPr>
              <a:t>:</a:t>
            </a:r>
            <a:r>
              <a:rPr lang="en-US" altLang="ru-RU" sz="1600">
                <a:latin typeface="Arial" panose="020B0604020202020204" pitchFamily="34" charset="0"/>
                <a:cs typeface="Arial" panose="020B0604020202020204" pitchFamily="34" charset="0"/>
              </a:rPr>
              <a:t> </a:t>
            </a:r>
          </a:p>
          <a:p>
            <a:pPr>
              <a:spcBef>
                <a:spcPct val="0"/>
              </a:spcBef>
              <a:spcAft>
                <a:spcPts val="600"/>
              </a:spcAft>
              <a:buClr>
                <a:schemeClr val="accent1"/>
              </a:buClr>
              <a:buFontTx/>
              <a:buChar char="•"/>
            </a:pPr>
            <a:r>
              <a:rPr lang="ru-RU" altLang="ru-RU" sz="1600">
                <a:latin typeface="Arial" panose="020B0604020202020204" pitchFamily="34" charset="0"/>
                <a:cs typeface="Arial" panose="020B0604020202020204" pitchFamily="34" charset="0"/>
              </a:rPr>
              <a:t>МГУ имени М.В.Ломоносова </a:t>
            </a:r>
            <a:br>
              <a:rPr lang="ru-RU" altLang="ru-RU" sz="1600">
                <a:latin typeface="Arial" panose="020B0604020202020204" pitchFamily="34" charset="0"/>
                <a:cs typeface="Arial" panose="020B0604020202020204" pitchFamily="34" charset="0"/>
              </a:rPr>
            </a:br>
            <a:r>
              <a:rPr lang="ru-RU" altLang="ru-RU" sz="1600" b="1">
                <a:solidFill>
                  <a:srgbClr val="F79646"/>
                </a:solidFill>
                <a:latin typeface="Arial" panose="020B0604020202020204" pitchFamily="34" charset="0"/>
                <a:cs typeface="Arial" panose="020B0604020202020204" pitchFamily="34" charset="0"/>
              </a:rPr>
              <a:t>(20 человек в год)</a:t>
            </a:r>
            <a:endParaRPr lang="en-US" altLang="ru-RU" sz="1600" b="1">
              <a:solidFill>
                <a:srgbClr val="F79646"/>
              </a:solidFill>
              <a:latin typeface="Arial" panose="020B0604020202020204" pitchFamily="34" charset="0"/>
              <a:cs typeface="Arial" panose="020B0604020202020204" pitchFamily="34" charset="0"/>
            </a:endParaRPr>
          </a:p>
          <a:p>
            <a:pPr>
              <a:spcBef>
                <a:spcPct val="0"/>
              </a:spcBef>
              <a:spcAft>
                <a:spcPts val="600"/>
              </a:spcAft>
              <a:buClr>
                <a:schemeClr val="accent1"/>
              </a:buClr>
              <a:buFontTx/>
              <a:buChar char="•"/>
            </a:pPr>
            <a:r>
              <a:rPr lang="ru-RU" altLang="ru-RU" sz="1600">
                <a:latin typeface="Arial" panose="020B0604020202020204" pitchFamily="34" charset="0"/>
                <a:cs typeface="Arial" panose="020B0604020202020204" pitchFamily="34" charset="0"/>
              </a:rPr>
              <a:t>НИЯУ МИФИ </a:t>
            </a:r>
            <a:r>
              <a:rPr lang="ru-RU" altLang="ru-RU" sz="1600" b="1">
                <a:solidFill>
                  <a:srgbClr val="F79646"/>
                </a:solidFill>
                <a:latin typeface="Arial" panose="020B0604020202020204" pitchFamily="34" charset="0"/>
                <a:cs typeface="Arial" panose="020B0604020202020204" pitchFamily="34" charset="0"/>
              </a:rPr>
              <a:t>(30 человек в год)</a:t>
            </a:r>
          </a:p>
          <a:p>
            <a:pPr>
              <a:spcBef>
                <a:spcPct val="0"/>
              </a:spcBef>
              <a:spcAft>
                <a:spcPts val="600"/>
              </a:spcAft>
              <a:buClr>
                <a:schemeClr val="accent1"/>
              </a:buClr>
              <a:buFontTx/>
              <a:buChar char="•"/>
            </a:pPr>
            <a:r>
              <a:rPr lang="ru-RU" altLang="ru-RU" sz="1600">
                <a:latin typeface="Arial" panose="020B0604020202020204" pitchFamily="34" charset="0"/>
                <a:cs typeface="Arial" panose="020B0604020202020204" pitchFamily="34" charset="0"/>
              </a:rPr>
              <a:t>Томский политехнический университет </a:t>
            </a:r>
            <a:br>
              <a:rPr lang="ru-RU" altLang="ru-RU" sz="1600">
                <a:latin typeface="Arial" panose="020B0604020202020204" pitchFamily="34" charset="0"/>
                <a:cs typeface="Arial" panose="020B0604020202020204" pitchFamily="34" charset="0"/>
              </a:rPr>
            </a:br>
            <a:r>
              <a:rPr lang="ru-RU" altLang="ru-RU" sz="1600" b="1">
                <a:solidFill>
                  <a:srgbClr val="F79646"/>
                </a:solidFill>
                <a:latin typeface="Arial" panose="020B0604020202020204" pitchFamily="34" charset="0"/>
                <a:cs typeface="Arial" panose="020B0604020202020204" pitchFamily="34" charset="0"/>
              </a:rPr>
              <a:t>(7 человек в год)</a:t>
            </a:r>
          </a:p>
        </p:txBody>
      </p:sp>
      <p:sp>
        <p:nvSpPr>
          <p:cNvPr id="11268" name="Объект 8"/>
          <p:cNvSpPr>
            <a:spLocks noGrp="1"/>
          </p:cNvSpPr>
          <p:nvPr>
            <p:ph sz="half" idx="3"/>
          </p:nvPr>
        </p:nvSpPr>
        <p:spPr>
          <a:xfrm>
            <a:off x="5033963" y="2057400"/>
            <a:ext cx="3957637" cy="2930525"/>
          </a:xfrm>
        </p:spPr>
        <p:txBody>
          <a:bodyPr/>
          <a:lstStyle/>
          <a:p>
            <a:pPr>
              <a:spcBef>
                <a:spcPct val="0"/>
              </a:spcBef>
              <a:spcAft>
                <a:spcPts val="600"/>
              </a:spcAft>
            </a:pPr>
            <a:r>
              <a:rPr lang="ru-RU" altLang="ru-RU" sz="1800">
                <a:latin typeface="Arial" panose="020B0604020202020204" pitchFamily="34" charset="0"/>
                <a:cs typeface="Arial" panose="020B0604020202020204" pitchFamily="34" charset="0"/>
              </a:rPr>
              <a:t>Курсы повышения квалификации для </a:t>
            </a:r>
            <a:r>
              <a:rPr lang="ru-RU" altLang="ru-RU" sz="1800">
                <a:solidFill>
                  <a:schemeClr val="accent1"/>
                </a:solidFill>
                <a:latin typeface="Arial" panose="020B0604020202020204" pitchFamily="34" charset="0"/>
                <a:cs typeface="Arial" panose="020B0604020202020204" pitchFamily="34" charset="0"/>
              </a:rPr>
              <a:t>медицинских физиков</a:t>
            </a:r>
            <a:r>
              <a:rPr lang="ru-RU" altLang="ru-RU" sz="1800">
                <a:latin typeface="Arial" panose="020B0604020202020204" pitchFamily="34" charset="0"/>
                <a:cs typeface="Arial" panose="020B0604020202020204" pitchFamily="34" charset="0"/>
              </a:rPr>
              <a:t>:</a:t>
            </a:r>
            <a:endParaRPr lang="en-US" altLang="ru-RU" sz="1800">
              <a:latin typeface="Arial" panose="020B0604020202020204" pitchFamily="34" charset="0"/>
              <a:cs typeface="Arial" panose="020B0604020202020204" pitchFamily="34" charset="0"/>
            </a:endParaRPr>
          </a:p>
          <a:p>
            <a:pPr>
              <a:spcBef>
                <a:spcPct val="0"/>
              </a:spcBef>
              <a:spcAft>
                <a:spcPts val="600"/>
              </a:spcAft>
              <a:buClr>
                <a:schemeClr val="accent1"/>
              </a:buClr>
              <a:buFontTx/>
              <a:buChar char="•"/>
            </a:pPr>
            <a:r>
              <a:rPr lang="ru-RU" altLang="ru-RU" sz="1600" b="0">
                <a:latin typeface="Arial" panose="020B0604020202020204" pitchFamily="34" charset="0"/>
                <a:cs typeface="Arial" panose="020B0604020202020204" pitchFamily="34" charset="0"/>
              </a:rPr>
              <a:t>МГУ имени М.В.Ломоносова </a:t>
            </a:r>
            <a:br>
              <a:rPr lang="ru-RU" altLang="ru-RU" sz="1600" b="0">
                <a:latin typeface="Arial" panose="020B0604020202020204" pitchFamily="34" charset="0"/>
                <a:cs typeface="Arial" panose="020B0604020202020204" pitchFamily="34" charset="0"/>
              </a:rPr>
            </a:br>
            <a:r>
              <a:rPr lang="ru-RU" altLang="ru-RU" sz="1600">
                <a:solidFill>
                  <a:srgbClr val="F79646"/>
                </a:solidFill>
                <a:latin typeface="Arial" panose="020B0604020202020204" pitchFamily="34" charset="0"/>
                <a:cs typeface="Arial" panose="020B0604020202020204" pitchFamily="34" charset="0"/>
              </a:rPr>
              <a:t>(17 человек в год)</a:t>
            </a:r>
            <a:endParaRPr lang="en-US" altLang="ru-RU" sz="1600">
              <a:solidFill>
                <a:srgbClr val="F79646"/>
              </a:solidFill>
              <a:latin typeface="Arial" panose="020B0604020202020204" pitchFamily="34" charset="0"/>
              <a:cs typeface="Arial" panose="020B0604020202020204" pitchFamily="34" charset="0"/>
            </a:endParaRPr>
          </a:p>
          <a:p>
            <a:pPr>
              <a:spcBef>
                <a:spcPct val="0"/>
              </a:spcBef>
              <a:spcAft>
                <a:spcPts val="600"/>
              </a:spcAft>
              <a:buClr>
                <a:schemeClr val="accent1"/>
              </a:buClr>
              <a:buFontTx/>
              <a:buChar char="•"/>
            </a:pPr>
            <a:r>
              <a:rPr lang="ru-RU" altLang="ru-RU" sz="1600" b="0">
                <a:latin typeface="Arial" panose="020B0604020202020204" pitchFamily="34" charset="0"/>
                <a:cs typeface="Arial" panose="020B0604020202020204" pitchFamily="34" charset="0"/>
              </a:rPr>
              <a:t>Ассоциация медицинских физиков совместно с РМАПО </a:t>
            </a:r>
            <a:br>
              <a:rPr lang="ru-RU" altLang="ru-RU" sz="1600" b="0">
                <a:latin typeface="Arial" panose="020B0604020202020204" pitchFamily="34" charset="0"/>
                <a:cs typeface="Arial" panose="020B0604020202020204" pitchFamily="34" charset="0"/>
              </a:rPr>
            </a:br>
            <a:r>
              <a:rPr lang="ru-RU" altLang="ru-RU" sz="1600">
                <a:solidFill>
                  <a:srgbClr val="F79646"/>
                </a:solidFill>
                <a:latin typeface="Arial" panose="020B0604020202020204" pitchFamily="34" charset="0"/>
                <a:cs typeface="Arial" panose="020B0604020202020204" pitchFamily="34" charset="0"/>
              </a:rPr>
              <a:t>(75 человек в год)</a:t>
            </a:r>
            <a:endParaRPr lang="en-US" altLang="ru-RU" sz="1600">
              <a:solidFill>
                <a:srgbClr val="F79646"/>
              </a:solidFill>
              <a:latin typeface="Arial" panose="020B0604020202020204" pitchFamily="34" charset="0"/>
              <a:cs typeface="Arial" panose="020B0604020202020204" pitchFamily="34" charset="0"/>
            </a:endParaRPr>
          </a:p>
          <a:p>
            <a:pPr>
              <a:spcBef>
                <a:spcPct val="0"/>
              </a:spcBef>
              <a:spcAft>
                <a:spcPts val="600"/>
              </a:spcAft>
              <a:buClr>
                <a:schemeClr val="accent1"/>
              </a:buClr>
              <a:buFontTx/>
              <a:buChar char="•"/>
            </a:pPr>
            <a:r>
              <a:rPr lang="ru-RU" altLang="ru-RU" sz="1600" b="0">
                <a:latin typeface="Arial" panose="020B0604020202020204" pitchFamily="34" charset="0"/>
                <a:cs typeface="Arial" panose="020B0604020202020204" pitchFamily="34" charset="0"/>
              </a:rPr>
              <a:t>Курсы МАГАТЭ </a:t>
            </a:r>
            <a:r>
              <a:rPr lang="ru-RU" altLang="ru-RU" sz="1600">
                <a:solidFill>
                  <a:srgbClr val="F79646"/>
                </a:solidFill>
                <a:latin typeface="Arial" panose="020B0604020202020204" pitchFamily="34" charset="0"/>
                <a:cs typeface="Arial" panose="020B0604020202020204" pitchFamily="34" charset="0"/>
              </a:rPr>
              <a:t>(68 человек в год)</a:t>
            </a:r>
            <a:endParaRPr lang="en-US" altLang="ru-RU" sz="1600">
              <a:solidFill>
                <a:srgbClr val="F79646"/>
              </a:solidFill>
              <a:latin typeface="Arial" panose="020B0604020202020204" pitchFamily="34" charset="0"/>
              <a:cs typeface="Arial" panose="020B0604020202020204" pitchFamily="34" charset="0"/>
            </a:endParaRPr>
          </a:p>
          <a:p>
            <a:endParaRPr lang="ru-RU" altLang="ru-RU" sz="1600" b="0">
              <a:latin typeface="Arial" panose="020B0604020202020204" pitchFamily="34" charset="0"/>
              <a:cs typeface="Arial" panose="020B0604020202020204" pitchFamily="34" charset="0"/>
            </a:endParaRPr>
          </a:p>
          <a:p>
            <a:endParaRPr lang="ru-RU" altLang="ru-RU" sz="1600" b="0">
              <a:latin typeface="Arial" panose="020B0604020202020204" pitchFamily="34" charset="0"/>
              <a:cs typeface="Arial" panose="020B0604020202020204" pitchFamily="34" charset="0"/>
            </a:endParaRPr>
          </a:p>
        </p:txBody>
      </p:sp>
      <p:sp>
        <p:nvSpPr>
          <p:cNvPr id="11269" name="object 2"/>
          <p:cNvSpPr txBox="1">
            <a:spLocks noChangeArrowheads="1"/>
          </p:cNvSpPr>
          <p:nvPr/>
        </p:nvSpPr>
        <p:spPr bwMode="auto">
          <a:xfrm>
            <a:off x="1014413" y="114300"/>
            <a:ext cx="3176587"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ts val="100"/>
              </a:spcBef>
            </a:pPr>
            <a:r>
              <a:rPr lang="ru-RU" altLang="ru-RU" b="1">
                <a:solidFill>
                  <a:srgbClr val="FFFFFF"/>
                </a:solidFill>
                <a:latin typeface="Arial" panose="020B0604020202020204" pitchFamily="34" charset="0"/>
                <a:cs typeface="Arial" panose="020B0604020202020204" pitchFamily="34" charset="0"/>
              </a:rPr>
              <a:t>Персонал</a:t>
            </a:r>
            <a:endParaRPr lang="ru-RU" altLang="ru-RU">
              <a:latin typeface="Arial" panose="020B0604020202020204" pitchFamily="34" charset="0"/>
              <a:cs typeface="Arial" panose="020B0604020202020204" pitchFamily="34" charset="0"/>
            </a:endParaRPr>
          </a:p>
          <a:p>
            <a:pPr eaLnBrk="1" hangingPunct="1"/>
            <a:r>
              <a:rPr lang="ru-RU" altLang="ru-RU" b="1">
                <a:solidFill>
                  <a:srgbClr val="FFFFFF"/>
                </a:solidFill>
                <a:latin typeface="Arial" panose="020B0604020202020204" pitchFamily="34" charset="0"/>
                <a:cs typeface="Arial" panose="020B0604020202020204" pitchFamily="34" charset="0"/>
              </a:rPr>
              <a:t>в лучевой терапии в РФ</a:t>
            </a:r>
            <a:endParaRPr lang="ru-RU" altLang="ru-RU">
              <a:latin typeface="Arial" panose="020B0604020202020204" pitchFamily="34" charset="0"/>
              <a:cs typeface="Arial" panose="020B0604020202020204" pitchFamily="34" charset="0"/>
            </a:endParaRPr>
          </a:p>
        </p:txBody>
      </p:sp>
      <p:sp>
        <p:nvSpPr>
          <p:cNvPr id="11270" name="Прямоугольник 9"/>
          <p:cNvSpPr>
            <a:spLocks noChangeArrowheads="1"/>
          </p:cNvSpPr>
          <p:nvPr/>
        </p:nvSpPr>
        <p:spPr bwMode="auto">
          <a:xfrm>
            <a:off x="457200" y="4495800"/>
            <a:ext cx="84534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spcAft>
                <a:spcPts val="600"/>
              </a:spcAft>
            </a:pPr>
            <a:r>
              <a:rPr lang="ru-RU" altLang="ru-RU" b="1">
                <a:latin typeface="Arial" panose="020B0604020202020204" pitchFamily="34" charset="0"/>
                <a:cs typeface="Arial" panose="020B0604020202020204" pitchFamily="34" charset="0"/>
              </a:rPr>
              <a:t>Подготовка </a:t>
            </a:r>
            <a:r>
              <a:rPr lang="ru-RU" altLang="ru-RU" b="1">
                <a:solidFill>
                  <a:schemeClr val="accent1"/>
                </a:solidFill>
                <a:latin typeface="Arial" panose="020B0604020202020204" pitchFamily="34" charset="0"/>
                <a:cs typeface="Arial" panose="020B0604020202020204" pitchFamily="34" charset="0"/>
              </a:rPr>
              <a:t>инженеров по эксплуатации медицинских ускорителе </a:t>
            </a:r>
            <a:r>
              <a:rPr lang="ru-RU" altLang="ru-RU" b="1">
                <a:latin typeface="Arial" panose="020B0604020202020204" pitchFamily="34" charset="0"/>
                <a:cs typeface="Arial" panose="020B0604020202020204" pitchFamily="34" charset="0"/>
              </a:rPr>
              <a:t/>
            </a:r>
            <a:br>
              <a:rPr lang="ru-RU" altLang="ru-RU" b="1">
                <a:latin typeface="Arial" panose="020B0604020202020204" pitchFamily="34" charset="0"/>
                <a:cs typeface="Arial" panose="020B0604020202020204" pitchFamily="34" charset="0"/>
              </a:rPr>
            </a:br>
            <a:r>
              <a:rPr lang="ru-RU" altLang="ru-RU" b="1">
                <a:latin typeface="Arial" panose="020B0604020202020204" pitchFamily="34" charset="0"/>
                <a:cs typeface="Arial" panose="020B0604020202020204" pitchFamily="34" charset="0"/>
              </a:rPr>
              <a:t>в России </a:t>
            </a:r>
            <a:r>
              <a:rPr lang="ru-RU" altLang="ru-RU" b="1">
                <a:solidFill>
                  <a:srgbClr val="F79646"/>
                </a:solidFill>
                <a:latin typeface="Arial" panose="020B0604020202020204" pitchFamily="34" charset="0"/>
                <a:cs typeface="Arial" panose="020B0604020202020204" pitchFamily="34" charset="0"/>
              </a:rPr>
              <a:t>НЕ ОСУЩЕСТВЛЯЕТСЯ</a:t>
            </a:r>
            <a:r>
              <a:rPr lang="ru-RU" altLang="ru-RU" b="1">
                <a:latin typeface="Arial" panose="020B0604020202020204" pitchFamily="34" charset="0"/>
                <a:cs typeface="Arial" panose="020B0604020202020204" pitchFamily="34" charset="0"/>
              </a:rPr>
              <a:t>.</a:t>
            </a:r>
            <a:r>
              <a:rPr lang="en-US" altLang="ru-RU" b="1">
                <a:latin typeface="Arial" panose="020B0604020202020204" pitchFamily="34" charset="0"/>
                <a:cs typeface="Arial" panose="020B0604020202020204" pitchFamily="34" charset="0"/>
              </a:rPr>
              <a:t> </a:t>
            </a:r>
            <a:endParaRPr lang="ru-RU" altLang="ru-RU" b="1">
              <a:latin typeface="Arial" panose="020B0604020202020204" pitchFamily="34" charset="0"/>
              <a:cs typeface="Arial" panose="020B0604020202020204" pitchFamily="34" charset="0"/>
            </a:endParaRPr>
          </a:p>
        </p:txBody>
      </p:sp>
      <p:sp>
        <p:nvSpPr>
          <p:cNvPr id="11271" name="object 31"/>
          <p:cNvSpPr txBox="1">
            <a:spLocks noChangeArrowheads="1"/>
          </p:cNvSpPr>
          <p:nvPr/>
        </p:nvSpPr>
        <p:spPr bwMode="auto">
          <a:xfrm>
            <a:off x="457200" y="5410200"/>
            <a:ext cx="2278063"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spcBef>
                <a:spcPts val="100"/>
              </a:spcBef>
            </a:pPr>
            <a:r>
              <a:rPr lang="ru-RU" altLang="ru-RU" sz="2800" b="1">
                <a:latin typeface="Arial" panose="020B0604020202020204" pitchFamily="34" charset="0"/>
                <a:cs typeface="Arial" panose="020B0604020202020204" pitchFamily="34" charset="0"/>
              </a:rPr>
              <a:t>ВСЕГО: </a:t>
            </a:r>
            <a:r>
              <a:rPr lang="ru-RU" altLang="ru-RU" sz="2800" b="1">
                <a:solidFill>
                  <a:srgbClr val="FF0000"/>
                </a:solidFill>
                <a:latin typeface="Arial" panose="020B0604020202020204" pitchFamily="34" charset="0"/>
                <a:cs typeface="Arial" panose="020B0604020202020204" pitchFamily="34" charset="0"/>
              </a:rPr>
              <a:t>~ 57</a:t>
            </a:r>
          </a:p>
        </p:txBody>
      </p:sp>
    </p:spTree>
    <p:extLst>
      <p:ext uri="{BB962C8B-B14F-4D97-AF65-F5344CB8AC3E}">
        <p14:creationId xmlns:p14="http://schemas.microsoft.com/office/powerpoint/2010/main" val="2931660752"/>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5"/>
          <p:cNvSpPr txBox="1">
            <a:spLocks/>
          </p:cNvSpPr>
          <p:nvPr/>
        </p:nvSpPr>
        <p:spPr>
          <a:xfrm>
            <a:off x="323528" y="1196752"/>
            <a:ext cx="8640960" cy="5256584"/>
          </a:xfrm>
          <a:prstGeom prst="rect">
            <a:avLst/>
          </a:prstGeom>
        </p:spPr>
        <p:txBody>
          <a:bodyPr vert="horz" wrap="square" lIns="91440" tIns="45720" rIns="91440" bIns="4572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Bef>
                <a:spcPts val="0"/>
              </a:spcBef>
              <a:spcAft>
                <a:spcPts val="1200"/>
              </a:spcAft>
              <a:defRPr/>
            </a:pPr>
            <a:r>
              <a:rPr lang="en-US" dirty="0">
                <a:solidFill>
                  <a:schemeClr val="accent6"/>
                </a:solidFill>
                <a:latin typeface="Arial" pitchFamily="34" charset="0"/>
                <a:ea typeface="Cambria" charset="0"/>
                <a:cs typeface="Arial" pitchFamily="34" charset="0"/>
              </a:rPr>
              <a:t>1.</a:t>
            </a:r>
            <a:r>
              <a:rPr lang="en-US" dirty="0">
                <a:solidFill>
                  <a:schemeClr val="accent6"/>
                </a:solidFill>
                <a:latin typeface="Cambria" charset="0"/>
                <a:ea typeface="Cambria" charset="0"/>
                <a:cs typeface="Cambria" charset="0"/>
              </a:rPr>
              <a:t> </a:t>
            </a:r>
            <a:r>
              <a:rPr lang="ru-RU" sz="1950" dirty="0">
                <a:solidFill>
                  <a:schemeClr val="accent5">
                    <a:lumMod val="75000"/>
                  </a:schemeClr>
                </a:solidFill>
                <a:latin typeface="Arial" panose="020B0604020202020204" pitchFamily="34" charset="0"/>
                <a:cs typeface="Arial" panose="020B0604020202020204" pitchFamily="34" charset="0"/>
              </a:rPr>
              <a:t>Магистерские программы обучения медицинских физиков </a:t>
            </a:r>
            <a:r>
              <a:rPr lang="en-US" sz="1950" dirty="0">
                <a:solidFill>
                  <a:schemeClr val="accent5">
                    <a:lumMod val="75000"/>
                  </a:schemeClr>
                </a:solidFill>
                <a:latin typeface="Arial" panose="020B0604020202020204" pitchFamily="34" charset="0"/>
                <a:cs typeface="Arial" panose="020B0604020202020204" pitchFamily="34" charset="0"/>
              </a:rPr>
              <a:t/>
            </a:r>
            <a:br>
              <a:rPr lang="en-US" sz="1950" dirty="0">
                <a:solidFill>
                  <a:schemeClr val="accent5">
                    <a:lumMod val="75000"/>
                  </a:schemeClr>
                </a:solidFill>
                <a:latin typeface="Arial" panose="020B0604020202020204" pitchFamily="34" charset="0"/>
                <a:cs typeface="Arial" panose="020B0604020202020204" pitchFamily="34" charset="0"/>
              </a:rPr>
            </a:br>
            <a:r>
              <a:rPr lang="ru-RU" sz="1950" dirty="0">
                <a:solidFill>
                  <a:schemeClr val="accent5">
                    <a:lumMod val="75000"/>
                  </a:schemeClr>
                </a:solidFill>
                <a:latin typeface="Arial" panose="020B0604020202020204" pitchFamily="34" charset="0"/>
                <a:cs typeface="Arial" panose="020B0604020202020204" pitchFamily="34" charset="0"/>
              </a:rPr>
              <a:t>для лучевой терапии и ядерной медицины</a:t>
            </a:r>
            <a:r>
              <a:rPr lang="ru-RU" sz="1950" b="0" dirty="0">
                <a:solidFill>
                  <a:schemeClr val="accent5">
                    <a:lumMod val="75000"/>
                  </a:schemeClr>
                </a:solidFill>
                <a:latin typeface="Arial" panose="020B0604020202020204" pitchFamily="34" charset="0"/>
                <a:cs typeface="Arial" panose="020B0604020202020204" pitchFamily="34" charset="0"/>
              </a:rPr>
              <a:t>:</a:t>
            </a:r>
            <a:r>
              <a:rPr lang="en-US" sz="1950" b="0" dirty="0">
                <a:solidFill>
                  <a:schemeClr val="accent5">
                    <a:lumMod val="75000"/>
                  </a:schemeClr>
                </a:solidFill>
                <a:latin typeface="Arial" panose="020B0604020202020204" pitchFamily="34" charset="0"/>
                <a:cs typeface="Arial" panose="020B0604020202020204" pitchFamily="34" charset="0"/>
              </a:rPr>
              <a:t> </a:t>
            </a:r>
          </a:p>
          <a:p>
            <a:pPr marL="342900" indent="-342900" algn="l" fontAlgn="auto">
              <a:spcBef>
                <a:spcPts val="0"/>
              </a:spcBef>
              <a:spcAft>
                <a:spcPts val="0"/>
              </a:spcAft>
              <a:buClr>
                <a:schemeClr val="accent5">
                  <a:lumMod val="75000"/>
                </a:schemeClr>
              </a:buClr>
              <a:buFont typeface="Wingdings" charset="2"/>
              <a:buChar char="§"/>
              <a:defRPr/>
            </a:pPr>
            <a:r>
              <a:rPr lang="ru-RU" sz="1950" b="0" dirty="0">
                <a:latin typeface="Arial" panose="020B0604020202020204" pitchFamily="34" charset="0"/>
                <a:cs typeface="Arial" panose="020B0604020202020204" pitchFamily="34" charset="0"/>
              </a:rPr>
              <a:t>МГУ имени М.В.Ломоносова					</a:t>
            </a:r>
            <a:r>
              <a:rPr lang="ru-RU" sz="1950" dirty="0">
                <a:solidFill>
                  <a:schemeClr val="accent5">
                    <a:lumMod val="50000"/>
                  </a:schemeClr>
                </a:solidFill>
                <a:latin typeface="Arial" panose="020B0604020202020204" pitchFamily="34" charset="0"/>
                <a:cs typeface="Arial" panose="020B0604020202020204" pitchFamily="34" charset="0"/>
              </a:rPr>
              <a:t>20  чел </a:t>
            </a:r>
            <a:endParaRPr lang="en-US" sz="1950" dirty="0">
              <a:solidFill>
                <a:schemeClr val="accent5">
                  <a:lumMod val="50000"/>
                </a:schemeClr>
              </a:solidFill>
              <a:latin typeface="Arial" panose="020B0604020202020204" pitchFamily="34" charset="0"/>
              <a:cs typeface="Arial" panose="020B0604020202020204" pitchFamily="34" charset="0"/>
            </a:endParaRPr>
          </a:p>
          <a:p>
            <a:pPr marL="342900" indent="-342900" algn="l" fontAlgn="auto">
              <a:spcBef>
                <a:spcPts val="0"/>
              </a:spcBef>
              <a:spcAft>
                <a:spcPts val="0"/>
              </a:spcAft>
              <a:buClr>
                <a:schemeClr val="accent5">
                  <a:lumMod val="75000"/>
                </a:schemeClr>
              </a:buClr>
              <a:buFont typeface="Wingdings" charset="2"/>
              <a:buChar char="§"/>
              <a:defRPr/>
            </a:pPr>
            <a:r>
              <a:rPr lang="ru-RU" sz="1950" b="0" dirty="0">
                <a:latin typeface="Arial" panose="020B0604020202020204" pitchFamily="34" charset="0"/>
                <a:cs typeface="Arial" panose="020B0604020202020204" pitchFamily="34" charset="0"/>
              </a:rPr>
              <a:t>НИЯУ МИФИ						</a:t>
            </a:r>
            <a:r>
              <a:rPr lang="ru-RU" sz="1950" dirty="0">
                <a:solidFill>
                  <a:schemeClr val="accent5">
                    <a:lumMod val="50000"/>
                  </a:schemeClr>
                </a:solidFill>
                <a:latin typeface="Arial" panose="020B0604020202020204" pitchFamily="34" charset="0"/>
                <a:cs typeface="Arial" panose="020B0604020202020204" pitchFamily="34" charset="0"/>
              </a:rPr>
              <a:t>20  чел</a:t>
            </a:r>
            <a:endParaRPr lang="en-US" sz="1950" dirty="0">
              <a:solidFill>
                <a:schemeClr val="accent5">
                  <a:lumMod val="50000"/>
                </a:schemeClr>
              </a:solidFill>
              <a:latin typeface="Arial" panose="020B0604020202020204" pitchFamily="34" charset="0"/>
              <a:cs typeface="Arial" panose="020B0604020202020204" pitchFamily="34" charset="0"/>
            </a:endParaRPr>
          </a:p>
          <a:p>
            <a:pPr marL="342900" indent="-342900" algn="l" fontAlgn="auto">
              <a:spcBef>
                <a:spcPts val="0"/>
              </a:spcBef>
              <a:spcAft>
                <a:spcPts val="0"/>
              </a:spcAft>
              <a:buClr>
                <a:schemeClr val="accent5">
                  <a:lumMod val="75000"/>
                </a:schemeClr>
              </a:buClr>
              <a:buFont typeface="Wingdings" charset="2"/>
              <a:buChar char="§"/>
              <a:defRPr/>
            </a:pPr>
            <a:r>
              <a:rPr lang="ru-RU" sz="1950" b="0" dirty="0">
                <a:latin typeface="Arial" panose="020B0604020202020204" pitchFamily="34" charset="0"/>
                <a:cs typeface="Arial" panose="020B0604020202020204" pitchFamily="34" charset="0"/>
              </a:rPr>
              <a:t>Томский политехнический университет			</a:t>
            </a:r>
            <a:r>
              <a:rPr lang="ru-RU" sz="1950" dirty="0">
                <a:solidFill>
                  <a:schemeClr val="accent5">
                    <a:lumMod val="50000"/>
                  </a:schemeClr>
                </a:solidFill>
                <a:latin typeface="Arial" panose="020B0604020202020204" pitchFamily="34" charset="0"/>
                <a:cs typeface="Arial" panose="020B0604020202020204" pitchFamily="34" charset="0"/>
              </a:rPr>
              <a:t>7  чел</a:t>
            </a:r>
          </a:p>
          <a:p>
            <a:pPr marL="342900" indent="-342900" algn="l" fontAlgn="auto">
              <a:spcBef>
                <a:spcPts val="0"/>
              </a:spcBef>
              <a:spcAft>
                <a:spcPts val="0"/>
              </a:spcAft>
              <a:buClr>
                <a:schemeClr val="accent5">
                  <a:lumMod val="75000"/>
                </a:schemeClr>
              </a:buClr>
              <a:buFont typeface="Wingdings" charset="2"/>
              <a:buChar char="§"/>
              <a:defRPr/>
            </a:pPr>
            <a:r>
              <a:rPr lang="ru-RU" sz="1950" b="0" dirty="0">
                <a:latin typeface="Arial" panose="020B0604020202020204" pitchFamily="34" charset="0"/>
                <a:cs typeface="Arial" panose="020B0604020202020204" pitchFamily="34" charset="0"/>
              </a:rPr>
              <a:t>Санкт-Петербургский Политехнический университет		</a:t>
            </a:r>
            <a:r>
              <a:rPr lang="ru-RU" sz="1950" dirty="0">
                <a:solidFill>
                  <a:schemeClr val="accent5">
                    <a:lumMod val="50000"/>
                  </a:schemeClr>
                </a:solidFill>
                <a:latin typeface="Arial" panose="020B0604020202020204" pitchFamily="34" charset="0"/>
                <a:cs typeface="Arial" panose="020B0604020202020204" pitchFamily="34" charset="0"/>
              </a:rPr>
              <a:t>5-7 чел</a:t>
            </a:r>
          </a:p>
          <a:p>
            <a:pPr marL="342900" indent="-342900" algn="l" fontAlgn="auto">
              <a:spcBef>
                <a:spcPts val="0"/>
              </a:spcBef>
              <a:spcAft>
                <a:spcPts val="0"/>
              </a:spcAft>
              <a:buClr>
                <a:schemeClr val="accent5">
                  <a:lumMod val="75000"/>
                </a:schemeClr>
              </a:buClr>
              <a:buFont typeface="Wingdings" charset="2"/>
              <a:buChar char="§"/>
              <a:defRPr/>
            </a:pPr>
            <a:r>
              <a:rPr lang="ru-RU" sz="1950" b="0" dirty="0">
                <a:latin typeface="Arial" panose="020B0604020202020204" pitchFamily="34" charset="0"/>
                <a:cs typeface="Arial" panose="020B0604020202020204" pitchFamily="34" charset="0"/>
              </a:rPr>
              <a:t>Новосибирский Государственный Университет		</a:t>
            </a:r>
            <a:r>
              <a:rPr lang="ru-RU" sz="1950" dirty="0">
                <a:solidFill>
                  <a:schemeClr val="accent5">
                    <a:lumMod val="50000"/>
                  </a:schemeClr>
                </a:solidFill>
                <a:latin typeface="Arial" panose="020B0604020202020204" pitchFamily="34" charset="0"/>
                <a:cs typeface="Arial" panose="020B0604020202020204" pitchFamily="34" charset="0"/>
              </a:rPr>
              <a:t>5-7 чел</a:t>
            </a:r>
          </a:p>
          <a:p>
            <a:pPr algn="l" fontAlgn="auto">
              <a:spcBef>
                <a:spcPts val="0"/>
              </a:spcBef>
              <a:spcAft>
                <a:spcPts val="0"/>
              </a:spcAft>
              <a:defRPr/>
            </a:pPr>
            <a:endParaRPr lang="ru-RU" sz="1950" b="0" dirty="0">
              <a:solidFill>
                <a:schemeClr val="accent6"/>
              </a:solidFill>
              <a:latin typeface="Arial" panose="020B0604020202020204" pitchFamily="34" charset="0"/>
              <a:cs typeface="Arial" panose="020B0604020202020204" pitchFamily="34" charset="0"/>
            </a:endParaRPr>
          </a:p>
          <a:p>
            <a:pPr algn="l" fontAlgn="auto">
              <a:spcBef>
                <a:spcPts val="0"/>
              </a:spcBef>
              <a:spcAft>
                <a:spcPts val="0"/>
              </a:spcAft>
              <a:defRPr/>
            </a:pPr>
            <a:r>
              <a:rPr lang="en-US" dirty="0">
                <a:solidFill>
                  <a:schemeClr val="accent6"/>
                </a:solidFill>
                <a:latin typeface="Arial" pitchFamily="34" charset="0"/>
                <a:ea typeface="Cambria" charset="0"/>
                <a:cs typeface="Arial" pitchFamily="34" charset="0"/>
              </a:rPr>
              <a:t>2. </a:t>
            </a:r>
            <a:r>
              <a:rPr lang="ru-RU" sz="1950" dirty="0">
                <a:solidFill>
                  <a:schemeClr val="accent5">
                    <a:lumMod val="75000"/>
                  </a:schemeClr>
                </a:solidFill>
                <a:latin typeface="Arial" panose="020B0604020202020204" pitchFamily="34" charset="0"/>
                <a:cs typeface="Arial" panose="020B0604020202020204" pitchFamily="34" charset="0"/>
              </a:rPr>
              <a:t>Курсы повышения квалификации для медицинских физиков</a:t>
            </a:r>
            <a:r>
              <a:rPr lang="ru-RU" sz="1950" b="0" dirty="0">
                <a:solidFill>
                  <a:schemeClr val="accent5">
                    <a:lumMod val="75000"/>
                  </a:schemeClr>
                </a:solidFill>
                <a:latin typeface="Arial" panose="020B0604020202020204" pitchFamily="34" charset="0"/>
                <a:cs typeface="Arial" panose="020B0604020202020204" pitchFamily="34" charset="0"/>
              </a:rPr>
              <a:t>:</a:t>
            </a:r>
            <a:endParaRPr lang="en-US" sz="1950" b="0" dirty="0">
              <a:solidFill>
                <a:schemeClr val="accent5">
                  <a:lumMod val="75000"/>
                </a:schemeClr>
              </a:solidFill>
              <a:latin typeface="Arial" panose="020B0604020202020204" pitchFamily="34" charset="0"/>
              <a:cs typeface="Arial" panose="020B0604020202020204" pitchFamily="34" charset="0"/>
            </a:endParaRPr>
          </a:p>
          <a:p>
            <a:pPr marL="342900" indent="-342900" algn="l" fontAlgn="auto">
              <a:spcBef>
                <a:spcPts val="0"/>
              </a:spcBef>
              <a:spcAft>
                <a:spcPts val="0"/>
              </a:spcAft>
              <a:buClr>
                <a:schemeClr val="accent5">
                  <a:lumMod val="75000"/>
                </a:schemeClr>
              </a:buClr>
              <a:buFont typeface="Wingdings" charset="2"/>
              <a:buChar char="§"/>
              <a:defRPr/>
            </a:pPr>
            <a:r>
              <a:rPr lang="ru-RU" sz="1950" b="0" dirty="0">
                <a:latin typeface="Arial" panose="020B0604020202020204" pitchFamily="34" charset="0"/>
                <a:cs typeface="Arial" panose="020B0604020202020204" pitchFamily="34" charset="0"/>
              </a:rPr>
              <a:t>МГУ имени М.В.Ломоносова			</a:t>
            </a:r>
            <a:r>
              <a:rPr lang="ru-RU" sz="1950" dirty="0">
                <a:solidFill>
                  <a:schemeClr val="accent6"/>
                </a:solidFill>
                <a:latin typeface="Arial" panose="020B0604020202020204" pitchFamily="34" charset="0"/>
                <a:cs typeface="Arial" panose="020B0604020202020204" pitchFamily="34" charset="0"/>
              </a:rPr>
              <a:t>ВСЕГО</a:t>
            </a:r>
            <a:r>
              <a:rPr lang="ru-RU" sz="1950" b="0" dirty="0">
                <a:latin typeface="Arial" panose="020B0604020202020204" pitchFamily="34" charset="0"/>
                <a:cs typeface="Arial" panose="020B0604020202020204" pitchFamily="34" charset="0"/>
              </a:rPr>
              <a:t>		</a:t>
            </a:r>
            <a:r>
              <a:rPr lang="ru-RU" sz="1950" dirty="0">
                <a:solidFill>
                  <a:schemeClr val="accent5">
                    <a:lumMod val="50000"/>
                  </a:schemeClr>
                </a:solidFill>
                <a:latin typeface="Arial" panose="020B0604020202020204" pitchFamily="34" charset="0"/>
                <a:cs typeface="Arial" panose="020B0604020202020204" pitchFamily="34" charset="0"/>
              </a:rPr>
              <a:t>75 чел</a:t>
            </a:r>
            <a:endParaRPr lang="en-US" sz="1950" dirty="0">
              <a:solidFill>
                <a:schemeClr val="accent5">
                  <a:lumMod val="50000"/>
                </a:schemeClr>
              </a:solidFill>
              <a:latin typeface="Arial" panose="020B0604020202020204" pitchFamily="34" charset="0"/>
              <a:cs typeface="Arial" panose="020B0604020202020204" pitchFamily="34" charset="0"/>
            </a:endParaRPr>
          </a:p>
          <a:p>
            <a:pPr marL="342900" indent="-342900" algn="l" fontAlgn="auto">
              <a:spcBef>
                <a:spcPts val="0"/>
              </a:spcBef>
              <a:spcAft>
                <a:spcPts val="0"/>
              </a:spcAft>
              <a:buClr>
                <a:schemeClr val="accent5">
                  <a:lumMod val="75000"/>
                </a:schemeClr>
              </a:buClr>
              <a:buFont typeface="Wingdings" charset="2"/>
              <a:buChar char="§"/>
              <a:defRPr/>
            </a:pPr>
            <a:r>
              <a:rPr lang="ru-RU" sz="1950" b="0" dirty="0">
                <a:latin typeface="Arial" panose="020B0604020202020204" pitchFamily="34" charset="0"/>
                <a:cs typeface="Arial" panose="020B0604020202020204" pitchFamily="34" charset="0"/>
              </a:rPr>
              <a:t>Ассоциация медицинских физиков РФ </a:t>
            </a:r>
            <a:br>
              <a:rPr lang="ru-RU" sz="1950" b="0" dirty="0">
                <a:latin typeface="Arial" panose="020B0604020202020204" pitchFamily="34" charset="0"/>
                <a:cs typeface="Arial" panose="020B0604020202020204" pitchFamily="34" charset="0"/>
              </a:rPr>
            </a:br>
            <a:r>
              <a:rPr lang="ru-RU" sz="1950" b="0" dirty="0">
                <a:latin typeface="Arial" panose="020B0604020202020204" pitchFamily="34" charset="0"/>
                <a:cs typeface="Arial" panose="020B0604020202020204" pitchFamily="34" charset="0"/>
              </a:rPr>
              <a:t>совместно с ФМБЦ имени А.И. </a:t>
            </a:r>
            <a:r>
              <a:rPr lang="ru-RU" sz="1950" b="0" dirty="0" err="1">
                <a:latin typeface="Arial" panose="020B0604020202020204" pitchFamily="34" charset="0"/>
                <a:cs typeface="Arial" panose="020B0604020202020204" pitchFamily="34" charset="0"/>
              </a:rPr>
              <a:t>Бурназяна</a:t>
            </a:r>
            <a:r>
              <a:rPr lang="ru-RU" sz="1950" b="0" dirty="0">
                <a:latin typeface="Arial" panose="020B0604020202020204" pitchFamily="34" charset="0"/>
                <a:cs typeface="Arial" panose="020B0604020202020204" pitchFamily="34" charset="0"/>
              </a:rPr>
              <a:t> ФМБА России </a:t>
            </a:r>
            <a:br>
              <a:rPr lang="ru-RU" sz="1950" b="0" dirty="0">
                <a:latin typeface="Arial" panose="020B0604020202020204" pitchFamily="34" charset="0"/>
                <a:cs typeface="Arial" panose="020B0604020202020204" pitchFamily="34" charset="0"/>
              </a:rPr>
            </a:br>
            <a:r>
              <a:rPr lang="ru-RU" sz="1950" b="0" dirty="0">
                <a:latin typeface="Arial" panose="020B0604020202020204" pitchFamily="34" charset="0"/>
                <a:cs typeface="Arial" panose="020B0604020202020204" pitchFamily="34" charset="0"/>
              </a:rPr>
              <a:t>и МАГАТЭ</a:t>
            </a:r>
            <a:endParaRPr lang="en-US" sz="1950" b="0" dirty="0">
              <a:latin typeface="Arial" panose="020B0604020202020204" pitchFamily="34" charset="0"/>
              <a:cs typeface="Arial" panose="020B0604020202020204" pitchFamily="34" charset="0"/>
            </a:endParaRPr>
          </a:p>
          <a:p>
            <a:pPr algn="l" fontAlgn="auto">
              <a:spcBef>
                <a:spcPts val="0"/>
              </a:spcBef>
              <a:spcAft>
                <a:spcPts val="0"/>
              </a:spcAft>
              <a:defRPr/>
            </a:pPr>
            <a:endParaRPr lang="ru-RU" sz="1950" b="0" dirty="0">
              <a:latin typeface="Arial" panose="020B0604020202020204" pitchFamily="34" charset="0"/>
              <a:cs typeface="Arial" panose="020B0604020202020204" pitchFamily="34" charset="0"/>
            </a:endParaRPr>
          </a:p>
        </p:txBody>
      </p:sp>
      <p:sp>
        <p:nvSpPr>
          <p:cNvPr id="6" name="object 2"/>
          <p:cNvSpPr txBox="1">
            <a:spLocks noChangeArrowheads="1"/>
          </p:cNvSpPr>
          <p:nvPr/>
        </p:nvSpPr>
        <p:spPr bwMode="auto">
          <a:xfrm>
            <a:off x="545852" y="116632"/>
            <a:ext cx="8598148" cy="75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2700" rIns="0" bIns="0">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auto">
              <a:spcBef>
                <a:spcPts val="100"/>
              </a:spcBef>
              <a:spcAft>
                <a:spcPts val="0"/>
              </a:spcAft>
            </a:pPr>
            <a:r>
              <a:rPr lang="ru-RU" sz="2400" dirty="0">
                <a:solidFill>
                  <a:srgbClr val="FFFF00"/>
                </a:solidFill>
                <a:latin typeface="Arial" pitchFamily="34" charset="0"/>
                <a:cs typeface="Arial" pitchFamily="34" charset="0"/>
              </a:rPr>
              <a:t>Кто готовит медицинских физиков </a:t>
            </a:r>
            <a:br>
              <a:rPr lang="ru-RU" sz="2400" dirty="0">
                <a:solidFill>
                  <a:srgbClr val="FFFF00"/>
                </a:solidFill>
                <a:latin typeface="Arial" pitchFamily="34" charset="0"/>
                <a:cs typeface="Arial" pitchFamily="34" charset="0"/>
              </a:rPr>
            </a:br>
            <a:r>
              <a:rPr lang="ru-RU" sz="2400" dirty="0">
                <a:solidFill>
                  <a:srgbClr val="FFFF00"/>
                </a:solidFill>
                <a:latin typeface="Arial" pitchFamily="34" charset="0"/>
                <a:cs typeface="Arial" pitchFamily="34" charset="0"/>
              </a:rPr>
              <a:t>и инженеров в России?</a:t>
            </a:r>
            <a:endParaRPr lang="ru-RU" altLang="ru-RU" sz="2400" dirty="0">
              <a:solidFill>
                <a:srgbClr val="FFFF00"/>
              </a:solidFill>
              <a:latin typeface="Arial" pitchFamily="34" charset="0"/>
              <a:cs typeface="Arial" pitchFamily="34" charset="0"/>
            </a:endParaRPr>
          </a:p>
        </p:txBody>
      </p:sp>
    </p:spTree>
    <p:extLst>
      <p:ext uri="{BB962C8B-B14F-4D97-AF65-F5344CB8AC3E}">
        <p14:creationId xmlns:p14="http://schemas.microsoft.com/office/powerpoint/2010/main" val="812292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5"/>
          <p:cNvSpPr txBox="1">
            <a:spLocks/>
          </p:cNvSpPr>
          <p:nvPr/>
        </p:nvSpPr>
        <p:spPr>
          <a:xfrm>
            <a:off x="95586" y="1052736"/>
            <a:ext cx="9036496" cy="5616624"/>
          </a:xfrm>
          <a:prstGeom prst="rect">
            <a:avLst/>
          </a:prstGeom>
        </p:spPr>
        <p:txBody>
          <a:bodyPr vert="horz" wrap="square" lIns="91440" tIns="45720" rIns="91440" bIns="4572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Bef>
                <a:spcPts val="600"/>
              </a:spcBef>
              <a:spcAft>
                <a:spcPts val="0"/>
              </a:spcAft>
              <a:defRPr/>
            </a:pPr>
            <a:r>
              <a:rPr lang="ru-RU" altLang="ru-RU" sz="2400" dirty="0">
                <a:solidFill>
                  <a:srgbClr val="0067B4"/>
                </a:solidFill>
                <a:latin typeface="Times New Roman" panose="02020603050405020304" pitchFamily="18" charset="0"/>
                <a:cs typeface="Times New Roman" panose="02020603050405020304" pitchFamily="18" charset="0"/>
              </a:rPr>
              <a:t>В НАСТОЯЩЕЕ ВРЕМЯ</a:t>
            </a:r>
            <a:endParaRPr lang="ru-RU" sz="2400" dirty="0">
              <a:solidFill>
                <a:srgbClr val="0067B4"/>
              </a:solidFill>
              <a:latin typeface="Times New Roman" panose="02020603050405020304" pitchFamily="18" charset="0"/>
              <a:cs typeface="Times New Roman" panose="02020603050405020304" pitchFamily="18" charset="0"/>
            </a:endParaRPr>
          </a:p>
          <a:p>
            <a:pPr>
              <a:spcBef>
                <a:spcPts val="600"/>
              </a:spcBef>
              <a:spcAft>
                <a:spcPts val="0"/>
              </a:spcAft>
              <a:buClr>
                <a:schemeClr val="accent1"/>
              </a:buClr>
            </a:pPr>
            <a:r>
              <a:rPr lang="en-US" sz="2400" dirty="0">
                <a:solidFill>
                  <a:srgbClr val="0067B4"/>
                </a:solidFill>
                <a:latin typeface="Times New Roman" panose="02020603050405020304" pitchFamily="18" charset="0"/>
                <a:cs typeface="Times New Roman" panose="02020603050405020304" pitchFamily="18" charset="0"/>
              </a:rPr>
              <a:t> </a:t>
            </a:r>
            <a:r>
              <a:rPr lang="ru-RU" altLang="ru-RU" sz="2400" dirty="0">
                <a:solidFill>
                  <a:srgbClr val="0067B4"/>
                </a:solidFill>
                <a:latin typeface="Times New Roman" panose="02020603050405020304" pitchFamily="18" charset="0"/>
                <a:cs typeface="Times New Roman" panose="02020603050405020304" pitchFamily="18" charset="0"/>
              </a:rPr>
              <a:t>В наличии:</a:t>
            </a:r>
          </a:p>
          <a:p>
            <a:pPr marL="800100" lvl="1" indent="-342900">
              <a:buFont typeface="Calibri" panose="020F0502020204030204" pitchFamily="34" charset="0"/>
              <a:buAutoNum type="arabicPeriod"/>
            </a:pPr>
            <a:r>
              <a:rPr lang="ru-RU" altLang="ru-RU" sz="2400" b="0" dirty="0">
                <a:cs typeface="Times New Roman" panose="02020603050405020304" pitchFamily="18" charset="0"/>
              </a:rPr>
              <a:t>Курсы повышения квалификации в ФГБУ ГНЦ ФМБЦ им. А.И. </a:t>
            </a:r>
            <a:r>
              <a:rPr lang="ru-RU" altLang="ru-RU" sz="2400" b="0" dirty="0" err="1">
                <a:cs typeface="Times New Roman" panose="02020603050405020304" pitchFamily="18" charset="0"/>
              </a:rPr>
              <a:t>Бурназяна</a:t>
            </a:r>
            <a:r>
              <a:rPr lang="ru-RU" altLang="ru-RU" sz="2400" b="0" dirty="0">
                <a:cs typeface="Times New Roman" panose="02020603050405020304" pitchFamily="18" charset="0"/>
              </a:rPr>
              <a:t> ФМБА России (совместно с МАГАТЭ)</a:t>
            </a:r>
          </a:p>
          <a:p>
            <a:pPr marL="800100" lvl="1" indent="-342900">
              <a:spcAft>
                <a:spcPts val="600"/>
              </a:spcAft>
              <a:buFont typeface="Calibri" panose="020F0502020204030204" pitchFamily="34" charset="0"/>
              <a:buAutoNum type="arabicPeriod"/>
            </a:pPr>
            <a:r>
              <a:rPr lang="ru-RU" altLang="ru-RU" sz="2400" b="0" dirty="0">
                <a:cs typeface="Times New Roman" panose="02020603050405020304" pitchFamily="18" charset="0"/>
              </a:rPr>
              <a:t>Программа профессиональной переподготовки по специальности «медицинский физик» на базе МГУ имени </a:t>
            </a:r>
            <a:r>
              <a:rPr lang="ru-RU" altLang="ru-RU" sz="2400" b="0" dirty="0" err="1">
                <a:cs typeface="Times New Roman" panose="02020603050405020304" pitchFamily="18" charset="0"/>
              </a:rPr>
              <a:t>М.В.Ломоносова</a:t>
            </a:r>
            <a:r>
              <a:rPr lang="ru-RU" altLang="ru-RU" sz="2400" b="0" dirty="0">
                <a:cs typeface="Times New Roman" panose="02020603050405020304" pitchFamily="18" charset="0"/>
              </a:rPr>
              <a:t> совместно с Ассоциацией Медицинских Физиков России (АМФР), ФГБУ ГНЦ ФМБЦ </a:t>
            </a:r>
            <a:br>
              <a:rPr lang="ru-RU" altLang="ru-RU" sz="2400" b="0" dirty="0">
                <a:cs typeface="Times New Roman" panose="02020603050405020304" pitchFamily="18" charset="0"/>
              </a:rPr>
            </a:br>
            <a:r>
              <a:rPr lang="ru-RU" altLang="ru-RU" sz="2400" b="0" dirty="0">
                <a:cs typeface="Times New Roman" panose="02020603050405020304" pitchFamily="18" charset="0"/>
              </a:rPr>
              <a:t>им. А.И. </a:t>
            </a:r>
            <a:r>
              <a:rPr lang="ru-RU" altLang="ru-RU" sz="2400" b="0" dirty="0" err="1">
                <a:cs typeface="Times New Roman" panose="02020603050405020304" pitchFamily="18" charset="0"/>
              </a:rPr>
              <a:t>Бурназяна</a:t>
            </a:r>
            <a:r>
              <a:rPr lang="ru-RU" altLang="ru-RU" sz="2400" b="0" dirty="0">
                <a:cs typeface="Times New Roman" panose="02020603050405020304" pitchFamily="18" charset="0"/>
              </a:rPr>
              <a:t> ФМБА России, МНИОИ имени П. А. Герцена, МРНЦ им. А. Ф. </a:t>
            </a:r>
            <a:r>
              <a:rPr lang="ru-RU" altLang="ru-RU" sz="2400" b="0" dirty="0" err="1">
                <a:cs typeface="Times New Roman" panose="02020603050405020304" pitchFamily="18" charset="0"/>
              </a:rPr>
              <a:t>Цыба</a:t>
            </a:r>
            <a:r>
              <a:rPr lang="ru-RU" altLang="ru-RU" sz="2400" b="0" dirty="0">
                <a:cs typeface="Times New Roman" panose="02020603050405020304" pitchFamily="18" charset="0"/>
              </a:rPr>
              <a:t>, АО «Европейский медицинский центр» </a:t>
            </a:r>
          </a:p>
          <a:p>
            <a:pPr>
              <a:spcAft>
                <a:spcPts val="600"/>
              </a:spcAft>
              <a:buClr>
                <a:schemeClr val="accent1"/>
              </a:buClr>
            </a:pPr>
            <a:r>
              <a:rPr lang="ru-RU" altLang="ru-RU" sz="2400" dirty="0">
                <a:solidFill>
                  <a:srgbClr val="E46C0A"/>
                </a:solidFill>
                <a:latin typeface="Times New Roman" panose="02020603050405020304" pitchFamily="18" charset="0"/>
                <a:cs typeface="Times New Roman" panose="02020603050405020304" pitchFamily="18" charset="0"/>
              </a:rPr>
              <a:t>На стадии разработки:</a:t>
            </a:r>
          </a:p>
          <a:p>
            <a:pPr>
              <a:buClr>
                <a:schemeClr val="accent1"/>
              </a:buClr>
            </a:pPr>
            <a:r>
              <a:rPr lang="ru-RU" altLang="ru-RU" sz="2400" i="1" dirty="0">
                <a:latin typeface="Times New Roman" panose="02020603050405020304" pitchFamily="18" charset="0"/>
                <a:cs typeface="Times New Roman" panose="02020603050405020304" pitchFamily="18" charset="0"/>
              </a:rPr>
              <a:t>Образовательный стандарт специальности </a:t>
            </a:r>
          </a:p>
          <a:p>
            <a:pPr>
              <a:buClr>
                <a:schemeClr val="accent1"/>
              </a:buClr>
            </a:pPr>
            <a:r>
              <a:rPr lang="ru-RU" altLang="ru-RU" sz="2400" i="1" dirty="0">
                <a:latin typeface="Times New Roman" panose="02020603050405020304" pitchFamily="18" charset="0"/>
                <a:cs typeface="Times New Roman" panose="02020603050405020304" pitchFamily="18" charset="0"/>
              </a:rPr>
              <a:t>«медицинская физика»</a:t>
            </a:r>
          </a:p>
          <a:p>
            <a:pPr algn="l" fontAlgn="auto">
              <a:spcBef>
                <a:spcPts val="0"/>
              </a:spcBef>
              <a:spcAft>
                <a:spcPts val="1200"/>
              </a:spcAft>
              <a:defRPr/>
            </a:pPr>
            <a:endParaRPr lang="ru-RU" sz="2400" b="0" dirty="0">
              <a:latin typeface="Times New Roman" panose="02020603050405020304" pitchFamily="18" charset="0"/>
              <a:cs typeface="Times New Roman" panose="02020603050405020304" pitchFamily="18" charset="0"/>
            </a:endParaRPr>
          </a:p>
        </p:txBody>
      </p:sp>
      <p:sp>
        <p:nvSpPr>
          <p:cNvPr id="6" name="object 2"/>
          <p:cNvSpPr txBox="1">
            <a:spLocks noChangeArrowheads="1"/>
          </p:cNvSpPr>
          <p:nvPr/>
        </p:nvSpPr>
        <p:spPr bwMode="auto">
          <a:xfrm>
            <a:off x="26868" y="269768"/>
            <a:ext cx="8598148" cy="443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2700" rIns="0" bIns="0">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spcBef>
                <a:spcPts val="100"/>
              </a:spcBef>
            </a:pPr>
            <a:r>
              <a:rPr lang="ru-RU" altLang="ru-RU" sz="2800" dirty="0">
                <a:solidFill>
                  <a:srgbClr val="FFFF00"/>
                </a:solidFill>
                <a:latin typeface="Arial" panose="020B0604020202020204" pitchFamily="34" charset="0"/>
                <a:cs typeface="Arial" panose="020B0604020202020204" pitchFamily="34" charset="0"/>
              </a:rPr>
              <a:t>Квалификация   «медицинский физик»</a:t>
            </a:r>
          </a:p>
        </p:txBody>
      </p:sp>
    </p:spTree>
    <p:extLst>
      <p:ext uri="{BB962C8B-B14F-4D97-AF65-F5344CB8AC3E}">
        <p14:creationId xmlns:p14="http://schemas.microsoft.com/office/powerpoint/2010/main" val="35308445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179512" y="1340768"/>
            <a:ext cx="8856984" cy="4785396"/>
          </a:xfrm>
        </p:spPr>
        <p:txBody>
          <a:bodyPr>
            <a:normAutofit lnSpcReduction="10000"/>
          </a:bodyPr>
          <a:lstStyle/>
          <a:p>
            <a:pPr indent="0" algn="just">
              <a:lnSpc>
                <a:spcPct val="90000"/>
              </a:lnSpc>
              <a:spcAft>
                <a:spcPts val="0"/>
              </a:spcAft>
              <a:buNone/>
            </a:pPr>
            <a:endParaRPr lang="ru-RU" sz="2600" dirty="0">
              <a:latin typeface="Times New Roman" pitchFamily="18" charset="0"/>
              <a:cs typeface="Times New Roman" panose="02020603050405020304" pitchFamily="18" charset="0"/>
            </a:endParaRPr>
          </a:p>
          <a:p>
            <a:pPr indent="0" algn="just">
              <a:lnSpc>
                <a:spcPct val="90000"/>
              </a:lnSpc>
              <a:spcAft>
                <a:spcPts val="0"/>
              </a:spcAft>
              <a:buNone/>
            </a:pPr>
            <a:r>
              <a:rPr lang="ru-RU" sz="2600" dirty="0">
                <a:latin typeface="Times New Roman" pitchFamily="18" charset="0"/>
                <a:cs typeface="Times New Roman" panose="02020603050405020304" pitchFamily="18" charset="0"/>
              </a:rPr>
              <a:t>В рамках   профессионального стандарта выделены пять обобщенных трудовых функций медицинских физиков:</a:t>
            </a:r>
          </a:p>
          <a:p>
            <a:pPr indent="0" algn="just">
              <a:lnSpc>
                <a:spcPct val="90000"/>
              </a:lnSpc>
              <a:spcAft>
                <a:spcPts val="0"/>
              </a:spcAft>
              <a:buNone/>
            </a:pPr>
            <a:endParaRPr lang="ru-RU" sz="2600" dirty="0">
              <a:latin typeface="Times New Roman" pitchFamily="18" charset="0"/>
              <a:cs typeface="Times New Roman" panose="02020603050405020304" pitchFamily="18" charset="0"/>
            </a:endParaRPr>
          </a:p>
          <a:p>
            <a:pPr lvl="1" indent="-200025" algn="just">
              <a:lnSpc>
                <a:spcPct val="90000"/>
              </a:lnSpc>
            </a:pPr>
            <a:r>
              <a:rPr lang="ru-RU" sz="2600" dirty="0">
                <a:latin typeface="Times New Roman" pitchFamily="18" charset="0"/>
                <a:cs typeface="Times New Roman" panose="02020603050405020304" pitchFamily="18" charset="0"/>
              </a:rPr>
              <a:t>Кадровое обеспечение лучевой (радиационной) терапии.</a:t>
            </a:r>
          </a:p>
          <a:p>
            <a:pPr lvl="1" indent="-200025" algn="just">
              <a:lnSpc>
                <a:spcPct val="90000"/>
              </a:lnSpc>
            </a:pPr>
            <a:r>
              <a:rPr lang="ru-RU" sz="2600" dirty="0">
                <a:latin typeface="Times New Roman" pitchFamily="18" charset="0"/>
                <a:cs typeface="Times New Roman" panose="02020603050405020304" pitchFamily="18" charset="0"/>
              </a:rPr>
              <a:t>Кадровое обеспечение лучевой диагностики и интервенционной радиологии.</a:t>
            </a:r>
          </a:p>
          <a:p>
            <a:pPr lvl="1" indent="-200025" algn="just">
              <a:lnSpc>
                <a:spcPct val="90000"/>
              </a:lnSpc>
            </a:pPr>
            <a:r>
              <a:rPr lang="ru-RU" sz="2600" dirty="0">
                <a:latin typeface="Times New Roman" pitchFamily="18" charset="0"/>
                <a:cs typeface="Times New Roman" panose="02020603050405020304" pitchFamily="18" charset="0"/>
              </a:rPr>
              <a:t>Кадровое обеспечение ядерной медицины.</a:t>
            </a:r>
          </a:p>
          <a:p>
            <a:pPr lvl="1" indent="-200025" algn="just">
              <a:lnSpc>
                <a:spcPct val="90000"/>
              </a:lnSpc>
            </a:pPr>
            <a:r>
              <a:rPr lang="ru-RU" sz="2600" dirty="0">
                <a:latin typeface="Times New Roman" pitchFamily="18" charset="0"/>
                <a:cs typeface="Times New Roman" panose="02020603050405020304" pitchFamily="18" charset="0"/>
              </a:rPr>
              <a:t>Кадровое обеспечение медицинского использования неионизирующих излучений.</a:t>
            </a:r>
          </a:p>
          <a:p>
            <a:pPr lvl="1" indent="-200025" algn="just">
              <a:lnSpc>
                <a:spcPct val="90000"/>
              </a:lnSpc>
            </a:pPr>
            <a:r>
              <a:rPr lang="ru-RU" sz="2600" dirty="0">
                <a:latin typeface="Times New Roman" pitchFamily="18" charset="0"/>
                <a:cs typeface="Times New Roman" panose="02020603050405020304" pitchFamily="18" charset="0"/>
              </a:rPr>
              <a:t>Кадровое обеспечение радиационной безопасности.</a:t>
            </a:r>
          </a:p>
          <a:p>
            <a:endParaRPr lang="ru-RU" dirty="0"/>
          </a:p>
        </p:txBody>
      </p:sp>
      <p:sp>
        <p:nvSpPr>
          <p:cNvPr id="3" name="Заголовок 2"/>
          <p:cNvSpPr>
            <a:spLocks noGrp="1"/>
          </p:cNvSpPr>
          <p:nvPr>
            <p:ph type="title"/>
          </p:nvPr>
        </p:nvSpPr>
        <p:spPr/>
        <p:txBody>
          <a:bodyPr/>
          <a:lstStyle/>
          <a:p>
            <a:pPr algn="ctr"/>
            <a:r>
              <a:rPr lang="ru-RU" altLang="ru-RU" b="1" dirty="0">
                <a:solidFill>
                  <a:srgbClr val="FFFF00"/>
                </a:solidFill>
                <a:latin typeface="Arial" panose="020B0604020202020204" pitchFamily="34" charset="0"/>
                <a:cs typeface="Arial" panose="020B0604020202020204" pitchFamily="34" charset="0"/>
              </a:rPr>
              <a:t>МЕДИЦИНСКАЯ ФИЗИКА</a:t>
            </a:r>
            <a:endParaRPr lang="ru-RU" b="1" dirty="0"/>
          </a:p>
        </p:txBody>
      </p:sp>
    </p:spTree>
    <p:extLst>
      <p:ext uri="{BB962C8B-B14F-4D97-AF65-F5344CB8AC3E}">
        <p14:creationId xmlns:p14="http://schemas.microsoft.com/office/powerpoint/2010/main" val="33792748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re 1"/>
          <p:cNvSpPr>
            <a:spLocks noGrp="1"/>
          </p:cNvSpPr>
          <p:nvPr>
            <p:ph type="ctrTitle"/>
          </p:nvPr>
        </p:nvSpPr>
        <p:spPr>
          <a:xfrm>
            <a:off x="251520" y="1130771"/>
            <a:ext cx="8352928" cy="786061"/>
          </a:xfrm>
        </p:spPr>
        <p:txBody>
          <a:bodyPr>
            <a:normAutofit/>
          </a:bodyPr>
          <a:lstStyle/>
          <a:p>
            <a:pPr algn="ctr">
              <a:spcBef>
                <a:spcPts val="0"/>
              </a:spcBef>
            </a:pPr>
            <a:r>
              <a:rPr lang="ru-RU" altLang="ru-RU" dirty="0">
                <a:solidFill>
                  <a:schemeClr val="tx1"/>
                </a:solidFill>
                <a:latin typeface="Times New Roman" panose="02020603050405020304" pitchFamily="18" charset="0"/>
                <a:cs typeface="Times New Roman" panose="02020603050405020304" pitchFamily="18" charset="0"/>
              </a:rPr>
              <a:t>образование в области «Медицинская физика»</a:t>
            </a:r>
            <a:endParaRPr lang="fr-FR" altLang="ru-RU" dirty="0">
              <a:solidFill>
                <a:schemeClr val="tx1"/>
              </a:solidFill>
              <a:latin typeface="Times New Roman" panose="02020603050405020304" pitchFamily="18" charset="0"/>
              <a:cs typeface="Times New Roman" panose="02020603050405020304" pitchFamily="18" charset="0"/>
            </a:endParaRPr>
          </a:p>
        </p:txBody>
      </p:sp>
      <p:sp>
        <p:nvSpPr>
          <p:cNvPr id="19459" name="Подзаголовок 5"/>
          <p:cNvSpPr>
            <a:spLocks noGrp="1"/>
          </p:cNvSpPr>
          <p:nvPr>
            <p:ph type="subTitle" idx="4"/>
          </p:nvPr>
        </p:nvSpPr>
        <p:spPr>
          <a:xfrm>
            <a:off x="990600" y="95250"/>
            <a:ext cx="6893768" cy="830263"/>
          </a:xfrm>
        </p:spPr>
        <p:txBody>
          <a:bodyPr>
            <a:normAutofit fontScale="85000" lnSpcReduction="20000"/>
          </a:bodyPr>
          <a:lstStyle/>
          <a:p>
            <a:r>
              <a:rPr lang="ru-RU" altLang="ru-RU" b="1" dirty="0">
                <a:solidFill>
                  <a:srgbClr val="FFFF00"/>
                </a:solidFill>
                <a:latin typeface="Arial" panose="020B0604020202020204" pitchFamily="34" charset="0"/>
                <a:cs typeface="Arial" panose="020B0604020202020204" pitchFamily="34" charset="0"/>
              </a:rPr>
              <a:t>МЕДИЦИНСКАЯ ФИЗИКА:</a:t>
            </a:r>
            <a:br>
              <a:rPr lang="ru-RU" altLang="ru-RU" b="1" dirty="0">
                <a:solidFill>
                  <a:srgbClr val="FFFF00"/>
                </a:solidFill>
                <a:latin typeface="Arial" panose="020B0604020202020204" pitchFamily="34" charset="0"/>
                <a:cs typeface="Arial" panose="020B0604020202020204" pitchFamily="34" charset="0"/>
              </a:rPr>
            </a:br>
            <a:r>
              <a:rPr lang="ru-RU" altLang="ru-RU" b="1" dirty="0">
                <a:solidFill>
                  <a:srgbClr val="FFFF00"/>
                </a:solidFill>
                <a:latin typeface="Arial" panose="020B0604020202020204" pitchFamily="34" charset="0"/>
                <a:cs typeface="Arial" panose="020B0604020202020204" pitchFamily="34" charset="0"/>
              </a:rPr>
              <a:t>Образование в Франции</a:t>
            </a:r>
          </a:p>
        </p:txBody>
      </p:sp>
      <p:sp>
        <p:nvSpPr>
          <p:cNvPr id="19460" name="Rectangle 2"/>
          <p:cNvSpPr>
            <a:spLocks noChangeArrowheads="1"/>
          </p:cNvSpPr>
          <p:nvPr/>
        </p:nvSpPr>
        <p:spPr bwMode="auto">
          <a:xfrm>
            <a:off x="539552" y="2354126"/>
            <a:ext cx="3810000" cy="2799308"/>
          </a:xfrm>
          <a:prstGeom prst="rect">
            <a:avLst/>
          </a:prstGeom>
          <a:solidFill>
            <a:schemeClr val="accent1"/>
          </a:solidFill>
          <a:ln>
            <a:noFill/>
          </a:ln>
          <a:extLst>
            <a:ext uri="{91240B29-F687-4F45-9708-019B960494DF}">
              <a14:hiddenLine xmlns:a14="http://schemas.microsoft.com/office/drawing/2010/main" w="12700" algn="ctr">
                <a:solidFill>
                  <a:srgbClr val="000000"/>
                </a:solidFill>
                <a:round/>
                <a:headEnd/>
                <a:tailEnd/>
              </a14:hiddenLine>
            </a:ext>
          </a:extLst>
        </p:spPr>
        <p:txBody>
          <a:bodyPr/>
          <a:lstStyle>
            <a:lvl1pPr>
              <a:spcBef>
                <a:spcPct val="20000"/>
              </a:spcBef>
              <a:defRPr>
                <a:solidFill>
                  <a:schemeClr val="tx1"/>
                </a:solidFill>
                <a:latin typeface="Calibri" panose="020F0502020204030204" pitchFamily="34" charset="0"/>
              </a:defRPr>
            </a:lvl1pPr>
            <a:lvl2pPr marL="742950" indent="-285750">
              <a:spcBef>
                <a:spcPct val="20000"/>
              </a:spcBef>
              <a:defRPr>
                <a:solidFill>
                  <a:schemeClr val="tx1"/>
                </a:solidFill>
                <a:latin typeface="Calibri" panose="020F0502020204030204" pitchFamily="34" charset="0"/>
              </a:defRPr>
            </a:lvl2pPr>
            <a:lvl3pPr marL="1143000" indent="-228600">
              <a:spcBef>
                <a:spcPct val="20000"/>
              </a:spcBef>
              <a:defRPr>
                <a:solidFill>
                  <a:schemeClr val="tx1"/>
                </a:solidFill>
                <a:latin typeface="Calibri" panose="020F0502020204030204" pitchFamily="34" charset="0"/>
              </a:defRPr>
            </a:lvl3pPr>
            <a:lvl4pPr marL="1600200" indent="-228600">
              <a:spcBef>
                <a:spcPct val="20000"/>
              </a:spcBef>
              <a:defRPr>
                <a:solidFill>
                  <a:schemeClr val="tx1"/>
                </a:solidFill>
                <a:latin typeface="Calibri" panose="020F0502020204030204" pitchFamily="34" charset="0"/>
              </a:defRPr>
            </a:lvl4pPr>
            <a:lvl5pPr marL="2057400" indent="-228600">
              <a:spcBef>
                <a:spcPct val="20000"/>
              </a:spcBef>
              <a:defRPr>
                <a:solidFill>
                  <a:schemeClr val="tx1"/>
                </a:solidFill>
                <a:latin typeface="Calibri" panose="020F0502020204030204" pitchFamily="34" charset="0"/>
              </a:defRPr>
            </a:lvl5pPr>
            <a:lvl6pPr marL="2514600" indent="-228600" eaLnBrk="0" fontAlgn="base" hangingPunct="0">
              <a:spcBef>
                <a:spcPct val="20000"/>
              </a:spcBef>
              <a:spcAft>
                <a:spcPct val="0"/>
              </a:spcAft>
              <a:defRPr>
                <a:solidFill>
                  <a:schemeClr val="tx1"/>
                </a:solidFill>
                <a:latin typeface="Calibri" panose="020F0502020204030204" pitchFamily="34" charset="0"/>
              </a:defRPr>
            </a:lvl6pPr>
            <a:lvl7pPr marL="2971800" indent="-228600" eaLnBrk="0" fontAlgn="base" hangingPunct="0">
              <a:spcBef>
                <a:spcPct val="20000"/>
              </a:spcBef>
              <a:spcAft>
                <a:spcPct val="0"/>
              </a:spcAft>
              <a:defRPr>
                <a:solidFill>
                  <a:schemeClr val="tx1"/>
                </a:solidFill>
                <a:latin typeface="Calibri" panose="020F0502020204030204" pitchFamily="34" charset="0"/>
              </a:defRPr>
            </a:lvl7pPr>
            <a:lvl8pPr marL="3429000" indent="-228600" eaLnBrk="0" fontAlgn="base" hangingPunct="0">
              <a:spcBef>
                <a:spcPct val="20000"/>
              </a:spcBef>
              <a:spcAft>
                <a:spcPct val="0"/>
              </a:spcAft>
              <a:defRPr>
                <a:solidFill>
                  <a:schemeClr val="tx1"/>
                </a:solidFill>
                <a:latin typeface="Calibri" panose="020F0502020204030204" pitchFamily="34" charset="0"/>
              </a:defRPr>
            </a:lvl8pPr>
            <a:lvl9pPr marL="3886200" indent="-228600" eaLnBrk="0" fontAlgn="base" hangingPunct="0">
              <a:spcBef>
                <a:spcPct val="20000"/>
              </a:spcBef>
              <a:spcAft>
                <a:spcPct val="0"/>
              </a:spcAft>
              <a:defRPr>
                <a:solidFill>
                  <a:schemeClr val="tx1"/>
                </a:solidFill>
                <a:latin typeface="Calibri" panose="020F0502020204030204" pitchFamily="34" charset="0"/>
              </a:defRPr>
            </a:lvl9pPr>
          </a:lstStyle>
          <a:p>
            <a:pPr>
              <a:lnSpc>
                <a:spcPct val="90000"/>
              </a:lnSpc>
              <a:spcBef>
                <a:spcPts val="1200"/>
              </a:spcBef>
            </a:pPr>
            <a:endParaRPr lang="ru-RU" altLang="ru-RU" sz="800" dirty="0">
              <a:solidFill>
                <a:schemeClr val="bg1"/>
              </a:solidFill>
              <a:latin typeface="Arial" panose="020B0604020202020204" pitchFamily="34" charset="0"/>
              <a:cs typeface="Arial" panose="020B0604020202020204" pitchFamily="34" charset="0"/>
            </a:endParaRPr>
          </a:p>
          <a:p>
            <a:pPr>
              <a:lnSpc>
                <a:spcPct val="90000"/>
              </a:lnSpc>
              <a:spcBef>
                <a:spcPct val="0"/>
              </a:spcBef>
            </a:pPr>
            <a:r>
              <a:rPr lang="ru-RU" altLang="ru-RU" sz="2000" dirty="0">
                <a:solidFill>
                  <a:schemeClr val="bg1"/>
                </a:solidFill>
                <a:latin typeface="Arial" panose="020B0604020202020204" pitchFamily="34" charset="0"/>
                <a:cs typeface="Arial" panose="020B0604020202020204" pitchFamily="34" charset="0"/>
              </a:rPr>
              <a:t>Магистр медицинской физики</a:t>
            </a:r>
          </a:p>
          <a:p>
            <a:pPr>
              <a:lnSpc>
                <a:spcPct val="90000"/>
              </a:lnSpc>
              <a:spcBef>
                <a:spcPct val="0"/>
              </a:spcBef>
            </a:pPr>
            <a:endParaRPr lang="ru-RU" altLang="ru-RU" sz="2000" dirty="0">
              <a:solidFill>
                <a:schemeClr val="bg1"/>
              </a:solidFill>
              <a:latin typeface="Arial" panose="020B0604020202020204" pitchFamily="34" charset="0"/>
              <a:cs typeface="Arial" panose="020B0604020202020204" pitchFamily="34" charset="0"/>
            </a:endParaRPr>
          </a:p>
          <a:p>
            <a:pPr>
              <a:lnSpc>
                <a:spcPct val="90000"/>
              </a:lnSpc>
              <a:spcBef>
                <a:spcPct val="0"/>
              </a:spcBef>
            </a:pPr>
            <a:r>
              <a:rPr lang="ru-RU" altLang="ru-RU" sz="2000" b="1" dirty="0">
                <a:solidFill>
                  <a:schemeClr val="bg1"/>
                </a:solidFill>
                <a:latin typeface="Arial" panose="020B0604020202020204" pitchFamily="34" charset="0"/>
                <a:cs typeface="Arial" panose="020B0604020202020204" pitchFamily="34" charset="0"/>
              </a:rPr>
              <a:t>УНИВЕРСИТЕТЫ:</a:t>
            </a:r>
            <a:endParaRPr lang="fr-FR" altLang="ru-RU" sz="2000" b="1" dirty="0">
              <a:solidFill>
                <a:schemeClr val="bg1"/>
              </a:solidFill>
              <a:latin typeface="Arial" panose="020B0604020202020204" pitchFamily="34" charset="0"/>
              <a:cs typeface="Arial" panose="020B0604020202020204" pitchFamily="34" charset="0"/>
            </a:endParaRPr>
          </a:p>
          <a:p>
            <a:pPr>
              <a:lnSpc>
                <a:spcPct val="90000"/>
              </a:lnSpc>
              <a:spcBef>
                <a:spcPct val="0"/>
              </a:spcBef>
              <a:buFontTx/>
              <a:buChar char="•"/>
            </a:pPr>
            <a:r>
              <a:rPr lang="ru-RU" altLang="ru-RU" sz="2000" dirty="0">
                <a:solidFill>
                  <a:schemeClr val="bg1"/>
                </a:solidFill>
                <a:latin typeface="Arial" panose="020B0604020202020204" pitchFamily="34" charset="0"/>
                <a:cs typeface="Arial" panose="020B0604020202020204" pitchFamily="34" charset="0"/>
              </a:rPr>
              <a:t> Тулуза</a:t>
            </a:r>
            <a:endParaRPr lang="fr-FR" altLang="ru-RU" sz="2000" dirty="0">
              <a:solidFill>
                <a:schemeClr val="bg1"/>
              </a:solidFill>
              <a:latin typeface="Arial" panose="020B0604020202020204" pitchFamily="34" charset="0"/>
              <a:cs typeface="Arial" panose="020B0604020202020204" pitchFamily="34" charset="0"/>
            </a:endParaRPr>
          </a:p>
          <a:p>
            <a:pPr>
              <a:lnSpc>
                <a:spcPct val="90000"/>
              </a:lnSpc>
              <a:spcBef>
                <a:spcPct val="0"/>
              </a:spcBef>
              <a:buFontTx/>
              <a:buChar char="•"/>
            </a:pPr>
            <a:r>
              <a:rPr lang="fr-FR" altLang="ru-RU" sz="2000" dirty="0">
                <a:solidFill>
                  <a:schemeClr val="bg1"/>
                </a:solidFill>
                <a:latin typeface="Arial" panose="020B0604020202020204" pitchFamily="34" charset="0"/>
                <a:cs typeface="Arial" panose="020B0604020202020204" pitchFamily="34" charset="0"/>
              </a:rPr>
              <a:t> </a:t>
            </a:r>
            <a:r>
              <a:rPr lang="ru-RU" altLang="ru-RU" sz="2000" dirty="0">
                <a:solidFill>
                  <a:schemeClr val="bg1"/>
                </a:solidFill>
                <a:latin typeface="Arial" panose="020B0604020202020204" pitchFamily="34" charset="0"/>
                <a:cs typeface="Arial" panose="020B0604020202020204" pitchFamily="34" charset="0"/>
              </a:rPr>
              <a:t>Лион</a:t>
            </a:r>
            <a:r>
              <a:rPr lang="fr-FR" altLang="ru-RU" sz="2000" dirty="0">
                <a:solidFill>
                  <a:schemeClr val="bg1"/>
                </a:solidFill>
                <a:latin typeface="Arial" panose="020B0604020202020204" pitchFamily="34" charset="0"/>
                <a:cs typeface="Arial" panose="020B0604020202020204" pitchFamily="34" charset="0"/>
              </a:rPr>
              <a:t> – </a:t>
            </a:r>
            <a:r>
              <a:rPr lang="ru-RU" altLang="ru-RU" sz="2000" dirty="0">
                <a:solidFill>
                  <a:schemeClr val="bg1"/>
                </a:solidFill>
                <a:latin typeface="Arial" panose="020B0604020202020204" pitchFamily="34" charset="0"/>
                <a:cs typeface="Arial" panose="020B0604020202020204" pitchFamily="34" charset="0"/>
              </a:rPr>
              <a:t>Гренобль</a:t>
            </a:r>
            <a:endParaRPr lang="fr-FR" altLang="ru-RU" sz="2000" dirty="0">
              <a:solidFill>
                <a:schemeClr val="bg1"/>
              </a:solidFill>
              <a:latin typeface="Arial" panose="020B0604020202020204" pitchFamily="34" charset="0"/>
              <a:cs typeface="Arial" panose="020B0604020202020204" pitchFamily="34" charset="0"/>
            </a:endParaRPr>
          </a:p>
          <a:p>
            <a:pPr>
              <a:lnSpc>
                <a:spcPct val="90000"/>
              </a:lnSpc>
              <a:spcBef>
                <a:spcPct val="0"/>
              </a:spcBef>
              <a:buFontTx/>
              <a:buChar char="•"/>
            </a:pPr>
            <a:r>
              <a:rPr lang="fr-FR" altLang="ru-RU" sz="2000" dirty="0">
                <a:solidFill>
                  <a:schemeClr val="bg1"/>
                </a:solidFill>
                <a:latin typeface="Arial" panose="020B0604020202020204" pitchFamily="34" charset="0"/>
                <a:cs typeface="Arial" panose="020B0604020202020204" pitchFamily="34" charset="0"/>
              </a:rPr>
              <a:t> </a:t>
            </a:r>
            <a:r>
              <a:rPr lang="ru-RU" altLang="ru-RU" sz="2000" dirty="0">
                <a:solidFill>
                  <a:schemeClr val="bg1"/>
                </a:solidFill>
                <a:latin typeface="Arial" panose="020B0604020202020204" pitchFamily="34" charset="0"/>
                <a:cs typeface="Arial" panose="020B0604020202020204" pitchFamily="34" charset="0"/>
              </a:rPr>
              <a:t>Нант</a:t>
            </a:r>
            <a:endParaRPr lang="fr-FR" altLang="ru-RU" sz="2000" dirty="0">
              <a:solidFill>
                <a:schemeClr val="bg1"/>
              </a:solidFill>
              <a:latin typeface="Arial" panose="020B0604020202020204" pitchFamily="34" charset="0"/>
              <a:cs typeface="Arial" panose="020B0604020202020204" pitchFamily="34" charset="0"/>
            </a:endParaRPr>
          </a:p>
          <a:p>
            <a:pPr>
              <a:lnSpc>
                <a:spcPct val="90000"/>
              </a:lnSpc>
              <a:spcBef>
                <a:spcPct val="0"/>
              </a:spcBef>
              <a:buFontTx/>
              <a:buChar char="•"/>
            </a:pPr>
            <a:r>
              <a:rPr lang="ru-RU" altLang="ru-RU" sz="2000" dirty="0">
                <a:solidFill>
                  <a:schemeClr val="bg1"/>
                </a:solidFill>
              </a:rPr>
              <a:t> Париж-Юг XI</a:t>
            </a:r>
          </a:p>
        </p:txBody>
      </p:sp>
      <p:sp>
        <p:nvSpPr>
          <p:cNvPr id="19461" name="Прямоугольник 10"/>
          <p:cNvSpPr>
            <a:spLocks noChangeArrowheads="1"/>
          </p:cNvSpPr>
          <p:nvPr/>
        </p:nvSpPr>
        <p:spPr bwMode="auto">
          <a:xfrm>
            <a:off x="1331640" y="1772816"/>
            <a:ext cx="1776413"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ct val="90000"/>
              </a:lnSpc>
            </a:pPr>
            <a:r>
              <a:rPr lang="ru-RU" altLang="ru-RU" sz="2800" b="1" dirty="0">
                <a:solidFill>
                  <a:schemeClr val="accent1"/>
                </a:solidFill>
                <a:latin typeface="Arial" panose="020B0604020202020204" pitchFamily="34" charset="0"/>
                <a:cs typeface="Arial" panose="020B0604020202020204" pitchFamily="34" charset="0"/>
              </a:rPr>
              <a:t>ТЕОРИЯ</a:t>
            </a:r>
            <a:r>
              <a:rPr lang="fr-FR" altLang="ru-RU" sz="2800" b="1" dirty="0">
                <a:solidFill>
                  <a:schemeClr val="accent1"/>
                </a:solidFill>
                <a:latin typeface="Arial" panose="020B0604020202020204" pitchFamily="34" charset="0"/>
                <a:cs typeface="Arial" panose="020B0604020202020204" pitchFamily="34" charset="0"/>
              </a:rPr>
              <a:t> </a:t>
            </a:r>
          </a:p>
        </p:txBody>
      </p:sp>
      <p:sp>
        <p:nvSpPr>
          <p:cNvPr id="19462" name="Rectangle 2"/>
          <p:cNvSpPr>
            <a:spLocks noChangeArrowheads="1"/>
          </p:cNvSpPr>
          <p:nvPr/>
        </p:nvSpPr>
        <p:spPr bwMode="auto">
          <a:xfrm>
            <a:off x="5075238" y="2354126"/>
            <a:ext cx="3810000" cy="2224087"/>
          </a:xfrm>
          <a:prstGeom prst="rect">
            <a:avLst/>
          </a:prstGeom>
          <a:solidFill>
            <a:schemeClr val="accent1"/>
          </a:solidFill>
          <a:ln>
            <a:noFill/>
          </a:ln>
          <a:extLst>
            <a:ext uri="{91240B29-F687-4F45-9708-019B960494DF}">
              <a14:hiddenLine xmlns:a14="http://schemas.microsoft.com/office/drawing/2010/main" w="12700" algn="ctr">
                <a:solidFill>
                  <a:srgbClr val="000000"/>
                </a:solidFill>
                <a:round/>
                <a:headEnd/>
                <a:tailEnd/>
              </a14:hiddenLine>
            </a:ext>
          </a:extLst>
        </p:spPr>
        <p:txBody>
          <a:bodyPr/>
          <a:lstStyle>
            <a:lvl1pPr>
              <a:spcBef>
                <a:spcPct val="20000"/>
              </a:spcBef>
              <a:defRPr>
                <a:solidFill>
                  <a:schemeClr val="tx1"/>
                </a:solidFill>
                <a:latin typeface="Calibri" panose="020F0502020204030204" pitchFamily="34" charset="0"/>
              </a:defRPr>
            </a:lvl1pPr>
            <a:lvl2pPr marL="742950" indent="-285750">
              <a:spcBef>
                <a:spcPct val="20000"/>
              </a:spcBef>
              <a:defRPr>
                <a:solidFill>
                  <a:schemeClr val="tx1"/>
                </a:solidFill>
                <a:latin typeface="Calibri" panose="020F0502020204030204" pitchFamily="34" charset="0"/>
              </a:defRPr>
            </a:lvl2pPr>
            <a:lvl3pPr marL="1143000" indent="-228600">
              <a:spcBef>
                <a:spcPct val="20000"/>
              </a:spcBef>
              <a:defRPr>
                <a:solidFill>
                  <a:schemeClr val="tx1"/>
                </a:solidFill>
                <a:latin typeface="Calibri" panose="020F0502020204030204" pitchFamily="34" charset="0"/>
              </a:defRPr>
            </a:lvl3pPr>
            <a:lvl4pPr marL="1600200" indent="-228600">
              <a:spcBef>
                <a:spcPct val="20000"/>
              </a:spcBef>
              <a:defRPr>
                <a:solidFill>
                  <a:schemeClr val="tx1"/>
                </a:solidFill>
                <a:latin typeface="Calibri" panose="020F0502020204030204" pitchFamily="34" charset="0"/>
              </a:defRPr>
            </a:lvl4pPr>
            <a:lvl5pPr marL="2057400" indent="-228600">
              <a:spcBef>
                <a:spcPct val="20000"/>
              </a:spcBef>
              <a:defRPr>
                <a:solidFill>
                  <a:schemeClr val="tx1"/>
                </a:solidFill>
                <a:latin typeface="Calibri" panose="020F0502020204030204" pitchFamily="34" charset="0"/>
              </a:defRPr>
            </a:lvl5pPr>
            <a:lvl6pPr marL="2514600" indent="-228600" eaLnBrk="0" fontAlgn="base" hangingPunct="0">
              <a:spcBef>
                <a:spcPct val="20000"/>
              </a:spcBef>
              <a:spcAft>
                <a:spcPct val="0"/>
              </a:spcAft>
              <a:defRPr>
                <a:solidFill>
                  <a:schemeClr val="tx1"/>
                </a:solidFill>
                <a:latin typeface="Calibri" panose="020F0502020204030204" pitchFamily="34" charset="0"/>
              </a:defRPr>
            </a:lvl6pPr>
            <a:lvl7pPr marL="2971800" indent="-228600" eaLnBrk="0" fontAlgn="base" hangingPunct="0">
              <a:spcBef>
                <a:spcPct val="20000"/>
              </a:spcBef>
              <a:spcAft>
                <a:spcPct val="0"/>
              </a:spcAft>
              <a:defRPr>
                <a:solidFill>
                  <a:schemeClr val="tx1"/>
                </a:solidFill>
                <a:latin typeface="Calibri" panose="020F0502020204030204" pitchFamily="34" charset="0"/>
              </a:defRPr>
            </a:lvl7pPr>
            <a:lvl8pPr marL="3429000" indent="-228600" eaLnBrk="0" fontAlgn="base" hangingPunct="0">
              <a:spcBef>
                <a:spcPct val="20000"/>
              </a:spcBef>
              <a:spcAft>
                <a:spcPct val="0"/>
              </a:spcAft>
              <a:defRPr>
                <a:solidFill>
                  <a:schemeClr val="tx1"/>
                </a:solidFill>
                <a:latin typeface="Calibri" panose="020F0502020204030204" pitchFamily="34" charset="0"/>
              </a:defRPr>
            </a:lvl8pPr>
            <a:lvl9pPr marL="3886200" indent="-228600" eaLnBrk="0" fontAlgn="base" hangingPunct="0">
              <a:spcBef>
                <a:spcPct val="20000"/>
              </a:spcBef>
              <a:spcAft>
                <a:spcPct val="0"/>
              </a:spcAft>
              <a:defRPr>
                <a:solidFill>
                  <a:schemeClr val="tx1"/>
                </a:solidFill>
                <a:latin typeface="Calibri" panose="020F0502020204030204" pitchFamily="34" charset="0"/>
              </a:defRPr>
            </a:lvl9pPr>
          </a:lstStyle>
          <a:p>
            <a:pPr>
              <a:lnSpc>
                <a:spcPct val="90000"/>
              </a:lnSpc>
              <a:spcBef>
                <a:spcPts val="1200"/>
              </a:spcBef>
            </a:pPr>
            <a:endParaRPr lang="ru-RU" altLang="ru-RU" sz="800" dirty="0">
              <a:solidFill>
                <a:schemeClr val="bg1"/>
              </a:solidFill>
              <a:latin typeface="Arial" panose="020B0604020202020204" pitchFamily="34" charset="0"/>
              <a:cs typeface="Arial" panose="020B0604020202020204" pitchFamily="34" charset="0"/>
            </a:endParaRPr>
          </a:p>
          <a:p>
            <a:pPr>
              <a:lnSpc>
                <a:spcPct val="90000"/>
              </a:lnSpc>
              <a:spcBef>
                <a:spcPct val="0"/>
              </a:spcBef>
            </a:pPr>
            <a:r>
              <a:rPr lang="ru-RU" altLang="ru-RU" sz="2000" dirty="0">
                <a:solidFill>
                  <a:schemeClr val="bg1"/>
                </a:solidFill>
                <a:latin typeface="Arial" panose="020B0604020202020204" pitchFamily="34" charset="0"/>
                <a:cs typeface="Arial" panose="020B0604020202020204" pitchFamily="34" charset="0"/>
              </a:rPr>
              <a:t>Квалификационный диплом по радиологической </a:t>
            </a:r>
            <a:br>
              <a:rPr lang="ru-RU" altLang="ru-RU" sz="2000" dirty="0">
                <a:solidFill>
                  <a:schemeClr val="bg1"/>
                </a:solidFill>
                <a:latin typeface="Arial" panose="020B0604020202020204" pitchFamily="34" charset="0"/>
                <a:cs typeface="Arial" panose="020B0604020202020204" pitchFamily="34" charset="0"/>
              </a:rPr>
            </a:br>
            <a:r>
              <a:rPr lang="ru-RU" altLang="ru-RU" sz="2000" dirty="0">
                <a:solidFill>
                  <a:schemeClr val="bg1"/>
                </a:solidFill>
                <a:latin typeface="Arial" panose="020B0604020202020204" pitchFamily="34" charset="0"/>
                <a:cs typeface="Arial" panose="020B0604020202020204" pitchFamily="34" charset="0"/>
              </a:rPr>
              <a:t>и медицинской физике</a:t>
            </a:r>
          </a:p>
          <a:p>
            <a:pPr>
              <a:lnSpc>
                <a:spcPct val="90000"/>
              </a:lnSpc>
              <a:spcBef>
                <a:spcPct val="0"/>
              </a:spcBef>
            </a:pPr>
            <a:r>
              <a:rPr lang="ru-RU" altLang="ru-RU" sz="2000" b="1" dirty="0">
                <a:solidFill>
                  <a:schemeClr val="bg1"/>
                </a:solidFill>
                <a:latin typeface="Arial" panose="020B0604020202020204" pitchFamily="34" charset="0"/>
                <a:cs typeface="Arial" panose="020B0604020202020204" pitchFamily="34" charset="0"/>
              </a:rPr>
              <a:t>(</a:t>
            </a:r>
            <a:r>
              <a:rPr lang="en-US" altLang="ru-RU" sz="2000" b="1" dirty="0">
                <a:solidFill>
                  <a:schemeClr val="bg1"/>
                </a:solidFill>
                <a:latin typeface="Arial" panose="020B0604020202020204" pitchFamily="34" charset="0"/>
                <a:cs typeface="Arial" panose="020B0604020202020204" pitchFamily="34" charset="0"/>
              </a:rPr>
              <a:t>DQPRM</a:t>
            </a:r>
            <a:r>
              <a:rPr lang="ru-RU" altLang="ru-RU" sz="2000" b="1" dirty="0">
                <a:solidFill>
                  <a:schemeClr val="bg1"/>
                </a:solidFill>
                <a:latin typeface="Arial" panose="020B0604020202020204" pitchFamily="34" charset="0"/>
                <a:cs typeface="Arial" panose="020B0604020202020204" pitchFamily="34" charset="0"/>
              </a:rPr>
              <a:t>)</a:t>
            </a:r>
            <a:endParaRPr lang="fr-FR" altLang="ru-RU" sz="2000" b="1" dirty="0">
              <a:solidFill>
                <a:schemeClr val="bg1"/>
              </a:solidFill>
              <a:latin typeface="Arial" panose="020B0604020202020204" pitchFamily="34" charset="0"/>
              <a:cs typeface="Arial" panose="020B0604020202020204" pitchFamily="34" charset="0"/>
            </a:endParaRPr>
          </a:p>
          <a:p>
            <a:pPr>
              <a:lnSpc>
                <a:spcPct val="90000"/>
              </a:lnSpc>
              <a:spcBef>
                <a:spcPct val="0"/>
              </a:spcBef>
              <a:buFontTx/>
              <a:buChar char="•"/>
            </a:pPr>
            <a:r>
              <a:rPr lang="ru-RU" altLang="ru-RU" sz="2000" dirty="0">
                <a:solidFill>
                  <a:schemeClr val="bg1"/>
                </a:solidFill>
                <a:latin typeface="Arial" panose="020B0604020202020204" pitchFamily="34" charset="0"/>
                <a:cs typeface="Arial" panose="020B0604020202020204" pitchFamily="34" charset="0"/>
              </a:rPr>
              <a:t> Учебный курс: 3 месяца</a:t>
            </a:r>
          </a:p>
          <a:p>
            <a:pPr>
              <a:lnSpc>
                <a:spcPct val="90000"/>
              </a:lnSpc>
              <a:spcBef>
                <a:spcPct val="0"/>
              </a:spcBef>
              <a:buFontTx/>
              <a:buChar char="•"/>
            </a:pPr>
            <a:r>
              <a:rPr lang="ru-RU" altLang="ru-RU" sz="2000" dirty="0">
                <a:solidFill>
                  <a:schemeClr val="bg1"/>
                </a:solidFill>
                <a:latin typeface="Arial" panose="020B0604020202020204" pitchFamily="34" charset="0"/>
                <a:cs typeface="Arial" panose="020B0604020202020204" pitchFamily="34" charset="0"/>
              </a:rPr>
              <a:t> Практика: 9 месяцев</a:t>
            </a:r>
            <a:endParaRPr lang="ru-RU" altLang="ru-RU" sz="2000" dirty="0">
              <a:solidFill>
                <a:schemeClr val="bg1"/>
              </a:solidFill>
            </a:endParaRPr>
          </a:p>
        </p:txBody>
      </p:sp>
      <p:sp>
        <p:nvSpPr>
          <p:cNvPr id="19463" name="Прямоугольник 18"/>
          <p:cNvSpPr>
            <a:spLocks noChangeArrowheads="1"/>
          </p:cNvSpPr>
          <p:nvPr/>
        </p:nvSpPr>
        <p:spPr bwMode="auto">
          <a:xfrm>
            <a:off x="5292080" y="1778616"/>
            <a:ext cx="2195513"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ct val="90000"/>
              </a:lnSpc>
            </a:pPr>
            <a:r>
              <a:rPr lang="ru-RU" altLang="ru-RU" sz="2800" b="1" dirty="0">
                <a:solidFill>
                  <a:schemeClr val="accent1"/>
                </a:solidFill>
                <a:latin typeface="Arial" panose="020B0604020202020204" pitchFamily="34" charset="0"/>
                <a:cs typeface="Arial" panose="020B0604020202020204" pitchFamily="34" charset="0"/>
              </a:rPr>
              <a:t>ПРАКТИКА</a:t>
            </a:r>
            <a:r>
              <a:rPr lang="fr-FR" altLang="ru-RU" sz="2800" b="1" dirty="0">
                <a:solidFill>
                  <a:schemeClr val="accent1"/>
                </a:solidFill>
                <a:latin typeface="Arial" panose="020B0604020202020204" pitchFamily="34" charset="0"/>
                <a:cs typeface="Arial" panose="020B0604020202020204" pitchFamily="34" charset="0"/>
              </a:rPr>
              <a:t> </a:t>
            </a:r>
          </a:p>
        </p:txBody>
      </p:sp>
      <p:sp>
        <p:nvSpPr>
          <p:cNvPr id="20" name="Rectangle 2">
            <a:extLst>
              <a:ext uri="{FF2B5EF4-FFF2-40B4-BE49-F238E27FC236}">
                <a16:creationId xmlns:a16="http://schemas.microsoft.com/office/drawing/2014/main" id="{112751BE-E6E2-E842-866D-629B95F4FA39}"/>
              </a:ext>
            </a:extLst>
          </p:cNvPr>
          <p:cNvSpPr>
            <a:spLocks noChangeArrowheads="1"/>
          </p:cNvSpPr>
          <p:nvPr/>
        </p:nvSpPr>
        <p:spPr bwMode="auto">
          <a:xfrm>
            <a:off x="5075238" y="5153434"/>
            <a:ext cx="3810000" cy="1095375"/>
          </a:xfrm>
          <a:prstGeom prst="rect">
            <a:avLst/>
          </a:prstGeom>
          <a:solidFill>
            <a:schemeClr val="accent6"/>
          </a:solidFill>
          <a:ln w="12700" algn="ctr">
            <a:noFill/>
            <a:round/>
            <a:headEnd/>
            <a:tailEnd/>
          </a:ln>
        </p:spPr>
        <p:txBody>
          <a:bodyPr/>
          <a:lstStyle>
            <a:lvl1pPr>
              <a:spcBef>
                <a:spcPct val="20000"/>
              </a:spcBef>
              <a:defRPr>
                <a:solidFill>
                  <a:schemeClr val="tx1"/>
                </a:solidFill>
                <a:latin typeface="Calibri" panose="020F0502020204030204" pitchFamily="34" charset="0"/>
              </a:defRPr>
            </a:lvl1pPr>
            <a:lvl2pPr marL="742950" indent="-285750">
              <a:spcBef>
                <a:spcPct val="20000"/>
              </a:spcBef>
              <a:defRPr>
                <a:solidFill>
                  <a:schemeClr val="tx1"/>
                </a:solidFill>
                <a:latin typeface="Calibri" panose="020F0502020204030204" pitchFamily="34" charset="0"/>
              </a:defRPr>
            </a:lvl2pPr>
            <a:lvl3pPr marL="1143000" indent="-228600">
              <a:spcBef>
                <a:spcPct val="20000"/>
              </a:spcBef>
              <a:defRPr>
                <a:solidFill>
                  <a:schemeClr val="tx1"/>
                </a:solidFill>
                <a:latin typeface="Calibri" panose="020F0502020204030204" pitchFamily="34" charset="0"/>
              </a:defRPr>
            </a:lvl3pPr>
            <a:lvl4pPr marL="1600200" indent="-228600">
              <a:spcBef>
                <a:spcPct val="20000"/>
              </a:spcBef>
              <a:defRPr>
                <a:solidFill>
                  <a:schemeClr val="tx1"/>
                </a:solidFill>
                <a:latin typeface="Calibri" panose="020F0502020204030204" pitchFamily="34" charset="0"/>
              </a:defRPr>
            </a:lvl4pPr>
            <a:lvl5pPr marL="2057400" indent="-228600">
              <a:spcBef>
                <a:spcPct val="20000"/>
              </a:spcBef>
              <a:defRPr>
                <a:solidFill>
                  <a:schemeClr val="tx1"/>
                </a:solidFill>
                <a:latin typeface="Calibri" panose="020F0502020204030204" pitchFamily="34" charset="0"/>
              </a:defRPr>
            </a:lvl5pPr>
            <a:lvl6pPr marL="2514600" indent="-228600" eaLnBrk="0" fontAlgn="base" hangingPunct="0">
              <a:spcBef>
                <a:spcPct val="20000"/>
              </a:spcBef>
              <a:spcAft>
                <a:spcPct val="0"/>
              </a:spcAft>
              <a:defRPr>
                <a:solidFill>
                  <a:schemeClr val="tx1"/>
                </a:solidFill>
                <a:latin typeface="Calibri" panose="020F0502020204030204" pitchFamily="34" charset="0"/>
              </a:defRPr>
            </a:lvl6pPr>
            <a:lvl7pPr marL="2971800" indent="-228600" eaLnBrk="0" fontAlgn="base" hangingPunct="0">
              <a:spcBef>
                <a:spcPct val="20000"/>
              </a:spcBef>
              <a:spcAft>
                <a:spcPct val="0"/>
              </a:spcAft>
              <a:defRPr>
                <a:solidFill>
                  <a:schemeClr val="tx1"/>
                </a:solidFill>
                <a:latin typeface="Calibri" panose="020F0502020204030204" pitchFamily="34" charset="0"/>
              </a:defRPr>
            </a:lvl7pPr>
            <a:lvl8pPr marL="3429000" indent="-228600" eaLnBrk="0" fontAlgn="base" hangingPunct="0">
              <a:spcBef>
                <a:spcPct val="20000"/>
              </a:spcBef>
              <a:spcAft>
                <a:spcPct val="0"/>
              </a:spcAft>
              <a:defRPr>
                <a:solidFill>
                  <a:schemeClr val="tx1"/>
                </a:solidFill>
                <a:latin typeface="Calibri" panose="020F0502020204030204" pitchFamily="34" charset="0"/>
              </a:defRPr>
            </a:lvl8pPr>
            <a:lvl9pPr marL="3886200" indent="-228600" eaLnBrk="0" fontAlgn="base" hangingPunct="0">
              <a:spcBef>
                <a:spcPct val="20000"/>
              </a:spcBef>
              <a:spcAft>
                <a:spcPct val="0"/>
              </a:spcAft>
              <a:defRPr>
                <a:solidFill>
                  <a:schemeClr val="tx1"/>
                </a:solidFill>
                <a:latin typeface="Calibri" panose="020F0502020204030204" pitchFamily="34" charset="0"/>
              </a:defRPr>
            </a:lvl9pPr>
          </a:lstStyle>
          <a:p>
            <a:pPr algn="ctr">
              <a:lnSpc>
                <a:spcPct val="90000"/>
              </a:lnSpc>
              <a:spcBef>
                <a:spcPts val="1200"/>
              </a:spcBef>
              <a:defRPr/>
            </a:pPr>
            <a:endParaRPr lang="ru-RU" altLang="ru-RU" sz="800" dirty="0">
              <a:solidFill>
                <a:schemeClr val="bg1"/>
              </a:solidFill>
              <a:latin typeface="Arial" panose="020B0604020202020204" pitchFamily="34" charset="0"/>
              <a:cs typeface="Arial" panose="020B0604020202020204" pitchFamily="34" charset="0"/>
            </a:endParaRPr>
          </a:p>
          <a:p>
            <a:pPr algn="ctr">
              <a:lnSpc>
                <a:spcPct val="90000"/>
              </a:lnSpc>
              <a:spcBef>
                <a:spcPts val="0"/>
              </a:spcBef>
              <a:defRPr/>
            </a:pPr>
            <a:r>
              <a:rPr lang="ru-RU" altLang="ru-RU" sz="2800" b="1" dirty="0">
                <a:solidFill>
                  <a:schemeClr val="bg1"/>
                </a:solidFill>
                <a:latin typeface="Arial" panose="020B0604020202020204" pitchFamily="34" charset="0"/>
                <a:cs typeface="Arial" panose="020B0604020202020204" pitchFamily="34" charset="0"/>
              </a:rPr>
              <a:t>МЕДИЦИНСКИЙ ФИЗИК</a:t>
            </a:r>
          </a:p>
        </p:txBody>
      </p:sp>
      <p:cxnSp>
        <p:nvCxnSpPr>
          <p:cNvPr id="13" name="Прямая со стрелкой 12">
            <a:extLst>
              <a:ext uri="{FF2B5EF4-FFF2-40B4-BE49-F238E27FC236}">
                <a16:creationId xmlns:a16="http://schemas.microsoft.com/office/drawing/2014/main" id="{92BEE3C2-36B3-BD49-ADAA-30A3E2D9B243}"/>
              </a:ext>
            </a:extLst>
          </p:cNvPr>
          <p:cNvCxnSpPr>
            <a:stCxn id="19460" idx="3"/>
            <a:endCxn id="19462" idx="1"/>
          </p:cNvCxnSpPr>
          <p:nvPr/>
        </p:nvCxnSpPr>
        <p:spPr>
          <a:xfrm flipV="1">
            <a:off x="4349552" y="3466170"/>
            <a:ext cx="725686" cy="287610"/>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15" name="Прямая со стрелкой 14">
            <a:extLst>
              <a:ext uri="{FF2B5EF4-FFF2-40B4-BE49-F238E27FC236}">
                <a16:creationId xmlns:a16="http://schemas.microsoft.com/office/drawing/2014/main" id="{66B8048E-6420-894E-89BC-C4AD2DA87667}"/>
              </a:ext>
            </a:extLst>
          </p:cNvPr>
          <p:cNvCxnSpPr>
            <a:stCxn id="19462" idx="2"/>
          </p:cNvCxnSpPr>
          <p:nvPr/>
        </p:nvCxnSpPr>
        <p:spPr>
          <a:xfrm>
            <a:off x="6980238" y="4578213"/>
            <a:ext cx="0" cy="566738"/>
          </a:xfrm>
          <a:prstGeom prst="straightConnector1">
            <a:avLst/>
          </a:prstGeom>
          <a:ln w="444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44641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Объект 2">
            <a:extLst>
              <a:ext uri="{FF2B5EF4-FFF2-40B4-BE49-F238E27FC236}">
                <a16:creationId xmlns:a16="http://schemas.microsoft.com/office/drawing/2014/main" id="{A2A311BF-3500-4FAD-9561-C146703A48C5}"/>
              </a:ext>
            </a:extLst>
          </p:cNvPr>
          <p:cNvSpPr txBox="1">
            <a:spLocks/>
          </p:cNvSpPr>
          <p:nvPr/>
        </p:nvSpPr>
        <p:spPr>
          <a:xfrm>
            <a:off x="457200" y="1268760"/>
            <a:ext cx="8435280" cy="46355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5750" indent="-285750" fontAlgn="auto">
              <a:spcAft>
                <a:spcPts val="0"/>
              </a:spcAft>
              <a:buClr>
                <a:schemeClr val="accent1"/>
              </a:buClr>
              <a:buNone/>
              <a:defRPr/>
            </a:pPr>
            <a:endParaRPr lang="ru-RU" altLang="ru-RU" sz="2000" dirty="0">
              <a:solidFill>
                <a:srgbClr val="0070C0"/>
              </a:solidFill>
              <a:latin typeface="Arial" panose="020B0604020202020204" pitchFamily="34" charset="0"/>
              <a:cs typeface="Arial" panose="020B0604020202020204" pitchFamily="34" charset="0"/>
            </a:endParaRPr>
          </a:p>
        </p:txBody>
      </p:sp>
      <p:sp>
        <p:nvSpPr>
          <p:cNvPr id="7" name="object 2"/>
          <p:cNvSpPr txBox="1">
            <a:spLocks noChangeArrowheads="1"/>
          </p:cNvSpPr>
          <p:nvPr/>
        </p:nvSpPr>
        <p:spPr bwMode="auto">
          <a:xfrm>
            <a:off x="545852" y="332656"/>
            <a:ext cx="7914580" cy="443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2700" rIns="0" bIns="0">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ts val="100"/>
              </a:spcBef>
            </a:pPr>
            <a:r>
              <a:rPr lang="ru-RU" sz="2800" dirty="0">
                <a:solidFill>
                  <a:srgbClr val="FFFF00"/>
                </a:solidFill>
              </a:rPr>
              <a:t>Российское медико-физический журнал</a:t>
            </a:r>
            <a:endParaRPr lang="ru-RU" altLang="ru-RU" sz="2800" dirty="0">
              <a:solidFill>
                <a:srgbClr val="FFFF00"/>
              </a:solidFill>
              <a:latin typeface="Arial" panose="020B0604020202020204" pitchFamily="34" charset="0"/>
              <a:cs typeface="Arial" panose="020B0604020202020204" pitchFamily="34" charset="0"/>
            </a:endParaRPr>
          </a:p>
        </p:txBody>
      </p:sp>
      <p:sp>
        <p:nvSpPr>
          <p:cNvPr id="2" name="Прямоугольник 1"/>
          <p:cNvSpPr/>
          <p:nvPr/>
        </p:nvSpPr>
        <p:spPr>
          <a:xfrm>
            <a:off x="457200" y="1443841"/>
            <a:ext cx="8219256" cy="4401205"/>
          </a:xfrm>
          <a:prstGeom prst="rect">
            <a:avLst/>
          </a:prstGeom>
        </p:spPr>
        <p:txBody>
          <a:bodyPr wrap="square">
            <a:spAutoFit/>
          </a:bodyPr>
          <a:lstStyle/>
          <a:p>
            <a:pPr algn="just"/>
            <a:r>
              <a:rPr lang="ru-RU" sz="2800" b="0" dirty="0"/>
              <a:t>	Тогда же в </a:t>
            </a:r>
            <a:r>
              <a:rPr lang="ru-RU" sz="2800" dirty="0">
                <a:solidFill>
                  <a:srgbClr val="0070C0"/>
                </a:solidFill>
              </a:rPr>
              <a:t>1808 году </a:t>
            </a:r>
            <a:r>
              <a:rPr lang="ru-RU" sz="2800" b="0" dirty="0"/>
              <a:t>вышел в свет и первый отечественный журнал по медицинской физике – «Российский медико-физический журнал», издаваемый секретарем общества, профессором университета </a:t>
            </a:r>
            <a:r>
              <a:rPr lang="ru-RU" sz="2800" i="1" dirty="0"/>
              <a:t>Иваном Фёдоровичем </a:t>
            </a:r>
            <a:r>
              <a:rPr lang="ru-RU" sz="2800" i="1" dirty="0" err="1"/>
              <a:t>Венсовичем</a:t>
            </a:r>
            <a:r>
              <a:rPr lang="ru-RU" sz="2800" b="0" dirty="0"/>
              <a:t>. </a:t>
            </a:r>
            <a:endParaRPr lang="ru-RU" sz="2800" b="0" dirty="0">
              <a:ea typeface="Calibri" panose="020F0502020204030204" pitchFamily="34" charset="0"/>
            </a:endParaRPr>
          </a:p>
          <a:p>
            <a:pPr algn="just"/>
            <a:r>
              <a:rPr lang="ru-RU" sz="2800" b="0" dirty="0"/>
              <a:t>	Цель журнала и общества, как было написано в первом выпуске журнала, — </a:t>
            </a:r>
          </a:p>
          <a:p>
            <a:pPr algn="just"/>
            <a:r>
              <a:rPr lang="ru-RU" sz="2800" b="0" i="1" dirty="0"/>
              <a:t>«новейшие медико-физические открытия…» </a:t>
            </a:r>
            <a:r>
              <a:rPr lang="ru-RU" sz="2800" b="0" dirty="0"/>
              <a:t>и </a:t>
            </a:r>
            <a:r>
              <a:rPr lang="ru-RU" sz="2800" b="0" i="1" dirty="0"/>
              <a:t>«...помощь врачам в борьбе с заблуждениями и догмами   мнимой   трансцедентальной  медицины»</a:t>
            </a:r>
          </a:p>
        </p:txBody>
      </p:sp>
    </p:spTree>
    <p:extLst>
      <p:ext uri="{BB962C8B-B14F-4D97-AF65-F5344CB8AC3E}">
        <p14:creationId xmlns:p14="http://schemas.microsoft.com/office/powerpoint/2010/main" val="400328452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object 2"/>
          <p:cNvSpPr>
            <a:spLocks noChangeArrowheads="1"/>
          </p:cNvSpPr>
          <p:nvPr/>
        </p:nvSpPr>
        <p:spPr bwMode="auto">
          <a:xfrm>
            <a:off x="3600450" y="0"/>
            <a:ext cx="2460625" cy="885825"/>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ru-RU" altLang="ru-RU"/>
          </a:p>
        </p:txBody>
      </p:sp>
      <p:sp>
        <p:nvSpPr>
          <p:cNvPr id="22531" name="object 3"/>
          <p:cNvSpPr>
            <a:spLocks noChangeArrowheads="1"/>
          </p:cNvSpPr>
          <p:nvPr/>
        </p:nvSpPr>
        <p:spPr bwMode="auto">
          <a:xfrm>
            <a:off x="5489575" y="0"/>
            <a:ext cx="2460625" cy="885825"/>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ru-RU" altLang="ru-RU"/>
          </a:p>
        </p:txBody>
      </p:sp>
      <p:sp>
        <p:nvSpPr>
          <p:cNvPr id="22532" name="object 4"/>
          <p:cNvSpPr>
            <a:spLocks noChangeArrowheads="1"/>
          </p:cNvSpPr>
          <p:nvPr/>
        </p:nvSpPr>
        <p:spPr bwMode="auto">
          <a:xfrm>
            <a:off x="7370763" y="0"/>
            <a:ext cx="1773237" cy="885825"/>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ru-RU" altLang="ru-RU"/>
          </a:p>
        </p:txBody>
      </p:sp>
      <p:sp>
        <p:nvSpPr>
          <p:cNvPr id="22533" name="object 5"/>
          <p:cNvSpPr>
            <a:spLocks noChangeArrowheads="1"/>
          </p:cNvSpPr>
          <p:nvPr/>
        </p:nvSpPr>
        <p:spPr bwMode="auto">
          <a:xfrm>
            <a:off x="0" y="6686550"/>
            <a:ext cx="8435975" cy="171450"/>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ru-RU" altLang="ru-RU"/>
          </a:p>
        </p:txBody>
      </p:sp>
      <p:sp>
        <p:nvSpPr>
          <p:cNvPr id="22534" name="object 6"/>
          <p:cNvSpPr>
            <a:spLocks/>
          </p:cNvSpPr>
          <p:nvPr/>
        </p:nvSpPr>
        <p:spPr bwMode="auto">
          <a:xfrm>
            <a:off x="8299450" y="6615113"/>
            <a:ext cx="844550" cy="242887"/>
          </a:xfrm>
          <a:custGeom>
            <a:avLst/>
            <a:gdLst>
              <a:gd name="T0" fmla="*/ 838076 w 845184"/>
              <a:gd name="T1" fmla="*/ 0 h 243204"/>
              <a:gd name="T2" fmla="*/ 180749 w 845184"/>
              <a:gd name="T3" fmla="*/ 0 h 243204"/>
              <a:gd name="T4" fmla="*/ 0 w 845184"/>
              <a:gd name="T5" fmla="*/ 239539 h 243204"/>
              <a:gd name="T6" fmla="*/ 838076 w 845184"/>
              <a:gd name="T7" fmla="*/ 239539 h 243204"/>
              <a:gd name="T8" fmla="*/ 838076 w 845184"/>
              <a:gd name="T9" fmla="*/ 0 h 24320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5184" h="243204">
                <a:moveTo>
                  <a:pt x="845023" y="0"/>
                </a:moveTo>
                <a:lnTo>
                  <a:pt x="182248" y="0"/>
                </a:lnTo>
                <a:lnTo>
                  <a:pt x="0" y="243000"/>
                </a:lnTo>
                <a:lnTo>
                  <a:pt x="845023" y="243000"/>
                </a:lnTo>
                <a:lnTo>
                  <a:pt x="845023" y="0"/>
                </a:lnTo>
                <a:close/>
              </a:path>
            </a:pathLst>
          </a:custGeom>
          <a:solidFill>
            <a:srgbClr val="00B1EB"/>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ru-RU"/>
          </a:p>
        </p:txBody>
      </p:sp>
      <p:sp>
        <p:nvSpPr>
          <p:cNvPr id="22535" name="object 7"/>
          <p:cNvSpPr>
            <a:spLocks/>
          </p:cNvSpPr>
          <p:nvPr/>
        </p:nvSpPr>
        <p:spPr bwMode="auto">
          <a:xfrm>
            <a:off x="8399463" y="6616700"/>
            <a:ext cx="276225" cy="241300"/>
          </a:xfrm>
          <a:custGeom>
            <a:avLst/>
            <a:gdLst>
              <a:gd name="T0" fmla="*/ 269753 w 276859"/>
              <a:gd name="T1" fmla="*/ 0 h 241300"/>
              <a:gd name="T2" fmla="*/ 176393 w 276859"/>
              <a:gd name="T3" fmla="*/ 0 h 241300"/>
              <a:gd name="T4" fmla="*/ 0 w 276859"/>
              <a:gd name="T5" fmla="*/ 241199 h 241300"/>
              <a:gd name="T6" fmla="*/ 93361 w 276859"/>
              <a:gd name="T7" fmla="*/ 241199 h 241300"/>
              <a:gd name="T8" fmla="*/ 269753 w 276859"/>
              <a:gd name="T9" fmla="*/ 0 h 2413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6859" h="241300">
                <a:moveTo>
                  <a:pt x="276643" y="0"/>
                </a:moveTo>
                <a:lnTo>
                  <a:pt x="180898" y="0"/>
                </a:lnTo>
                <a:lnTo>
                  <a:pt x="0" y="241199"/>
                </a:lnTo>
                <a:lnTo>
                  <a:pt x="95745" y="241199"/>
                </a:lnTo>
                <a:lnTo>
                  <a:pt x="276643" y="0"/>
                </a:lnTo>
                <a:close/>
              </a:path>
            </a:pathLst>
          </a:custGeom>
          <a:solidFill>
            <a:srgbClr val="0081C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ru-RU"/>
          </a:p>
        </p:txBody>
      </p:sp>
      <p:sp>
        <p:nvSpPr>
          <p:cNvPr id="22536" name="object 8"/>
          <p:cNvSpPr>
            <a:spLocks/>
          </p:cNvSpPr>
          <p:nvPr/>
        </p:nvSpPr>
        <p:spPr bwMode="auto">
          <a:xfrm>
            <a:off x="8564563" y="6616700"/>
            <a:ext cx="277812" cy="241300"/>
          </a:xfrm>
          <a:custGeom>
            <a:avLst/>
            <a:gdLst>
              <a:gd name="T0" fmla="*/ 287300 w 276859"/>
              <a:gd name="T1" fmla="*/ 0 h 241300"/>
              <a:gd name="T2" fmla="*/ 187866 w 276859"/>
              <a:gd name="T3" fmla="*/ 0 h 241300"/>
              <a:gd name="T4" fmla="*/ 0 w 276859"/>
              <a:gd name="T5" fmla="*/ 241199 h 241300"/>
              <a:gd name="T6" fmla="*/ 99434 w 276859"/>
              <a:gd name="T7" fmla="*/ 241199 h 241300"/>
              <a:gd name="T8" fmla="*/ 287300 w 276859"/>
              <a:gd name="T9" fmla="*/ 0 h 2413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6859" h="241300">
                <a:moveTo>
                  <a:pt x="276643" y="0"/>
                </a:moveTo>
                <a:lnTo>
                  <a:pt x="180898" y="0"/>
                </a:lnTo>
                <a:lnTo>
                  <a:pt x="0" y="241199"/>
                </a:lnTo>
                <a:lnTo>
                  <a:pt x="95745" y="241199"/>
                </a:lnTo>
                <a:lnTo>
                  <a:pt x="276643" y="0"/>
                </a:lnTo>
                <a:close/>
              </a:path>
            </a:pathLst>
          </a:custGeom>
          <a:solidFill>
            <a:srgbClr val="0081C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ru-RU"/>
          </a:p>
        </p:txBody>
      </p:sp>
      <p:sp>
        <p:nvSpPr>
          <p:cNvPr id="22537" name="object 9"/>
          <p:cNvSpPr>
            <a:spLocks/>
          </p:cNvSpPr>
          <p:nvPr/>
        </p:nvSpPr>
        <p:spPr bwMode="auto">
          <a:xfrm>
            <a:off x="301625" y="2411413"/>
            <a:ext cx="2570163" cy="2568575"/>
          </a:xfrm>
          <a:custGeom>
            <a:avLst/>
            <a:gdLst>
              <a:gd name="T0" fmla="*/ 1193475 w 2569210"/>
              <a:gd name="T1" fmla="*/ 3512 h 2569210"/>
              <a:gd name="T2" fmla="*/ 1052773 w 2569210"/>
              <a:gd name="T3" fmla="*/ 21576 h 2569210"/>
              <a:gd name="T4" fmla="*/ 917238 w 2569210"/>
              <a:gd name="T5" fmla="*/ 54240 h 2569210"/>
              <a:gd name="T6" fmla="*/ 787708 w 2569210"/>
              <a:gd name="T7" fmla="*/ 100665 h 2569210"/>
              <a:gd name="T8" fmla="*/ 665026 w 2569210"/>
              <a:gd name="T9" fmla="*/ 160024 h 2569210"/>
              <a:gd name="T10" fmla="*/ 550033 w 2569210"/>
              <a:gd name="T11" fmla="*/ 231490 h 2569210"/>
              <a:gd name="T12" fmla="*/ 443570 w 2569210"/>
              <a:gd name="T13" fmla="*/ 314203 h 2569210"/>
              <a:gd name="T14" fmla="*/ 346481 w 2569210"/>
              <a:gd name="T15" fmla="*/ 407345 h 2569210"/>
              <a:gd name="T16" fmla="*/ 259608 w 2569210"/>
              <a:gd name="T17" fmla="*/ 510080 h 2569210"/>
              <a:gd name="T18" fmla="*/ 183790 w 2569210"/>
              <a:gd name="T19" fmla="*/ 621557 h 2569210"/>
              <a:gd name="T20" fmla="*/ 119866 w 2569210"/>
              <a:gd name="T21" fmla="*/ 740958 h 2569210"/>
              <a:gd name="T22" fmla="*/ 68685 w 2569210"/>
              <a:gd name="T23" fmla="*/ 867434 h 2569210"/>
              <a:gd name="T24" fmla="*/ 31091 w 2569210"/>
              <a:gd name="T25" fmla="*/ 1000156 h 2569210"/>
              <a:gd name="T26" fmla="*/ 7913 w 2569210"/>
              <a:gd name="T27" fmla="*/ 1138287 h 2569210"/>
              <a:gd name="T28" fmla="*/ 0 w 2569210"/>
              <a:gd name="T29" fmla="*/ 1280991 h 2569210"/>
              <a:gd name="T30" fmla="*/ 7913 w 2569210"/>
              <a:gd name="T31" fmla="*/ 1423692 h 2569210"/>
              <a:gd name="T32" fmla="*/ 31091 w 2569210"/>
              <a:gd name="T33" fmla="*/ 1561823 h 2569210"/>
              <a:gd name="T34" fmla="*/ 68685 w 2569210"/>
              <a:gd name="T35" fmla="*/ 1694544 h 2569210"/>
              <a:gd name="T36" fmla="*/ 119866 w 2569210"/>
              <a:gd name="T37" fmla="*/ 1821023 h 2569210"/>
              <a:gd name="T38" fmla="*/ 183790 w 2569210"/>
              <a:gd name="T39" fmla="*/ 1940420 h 2569210"/>
              <a:gd name="T40" fmla="*/ 259608 w 2569210"/>
              <a:gd name="T41" fmla="*/ 2051902 h 2569210"/>
              <a:gd name="T42" fmla="*/ 346481 w 2569210"/>
              <a:gd name="T43" fmla="*/ 2154632 h 2569210"/>
              <a:gd name="T44" fmla="*/ 443570 w 2569210"/>
              <a:gd name="T45" fmla="*/ 2247773 h 2569210"/>
              <a:gd name="T46" fmla="*/ 550033 w 2569210"/>
              <a:gd name="T47" fmla="*/ 2330493 h 2569210"/>
              <a:gd name="T48" fmla="*/ 665026 w 2569210"/>
              <a:gd name="T49" fmla="*/ 2401951 h 2569210"/>
              <a:gd name="T50" fmla="*/ 787708 w 2569210"/>
              <a:gd name="T51" fmla="*/ 2461313 h 2569210"/>
              <a:gd name="T52" fmla="*/ 917238 w 2569210"/>
              <a:gd name="T53" fmla="*/ 2507745 h 2569210"/>
              <a:gd name="T54" fmla="*/ 1052773 w 2569210"/>
              <a:gd name="T55" fmla="*/ 2540407 h 2569210"/>
              <a:gd name="T56" fmla="*/ 1193475 w 2569210"/>
              <a:gd name="T57" fmla="*/ 2558465 h 2569210"/>
              <a:gd name="T58" fmla="*/ 1338079 w 2569210"/>
              <a:gd name="T59" fmla="*/ 2561097 h 2569210"/>
              <a:gd name="T60" fmla="*/ 1480314 w 2569210"/>
              <a:gd name="T61" fmla="*/ 2548091 h 2569210"/>
              <a:gd name="T62" fmla="*/ 1617666 w 2569210"/>
              <a:gd name="T63" fmla="*/ 2520202 h 2569210"/>
              <a:gd name="T64" fmla="*/ 1749290 w 2569210"/>
              <a:gd name="T65" fmla="*/ 2478268 h 2569210"/>
              <a:gd name="T66" fmla="*/ 1874348 w 2569210"/>
              <a:gd name="T67" fmla="*/ 2423124 h 2569210"/>
              <a:gd name="T68" fmla="*/ 1991999 w 2569210"/>
              <a:gd name="T69" fmla="*/ 2355604 h 2569210"/>
              <a:gd name="T70" fmla="*/ 2101397 w 2569210"/>
              <a:gd name="T71" fmla="*/ 2276546 h 2569210"/>
              <a:gd name="T72" fmla="*/ 2201703 w 2569210"/>
              <a:gd name="T73" fmla="*/ 2186785 h 2569210"/>
              <a:gd name="T74" fmla="*/ 2292077 w 2569210"/>
              <a:gd name="T75" fmla="*/ 2087160 h 2569210"/>
              <a:gd name="T76" fmla="*/ 2371672 w 2569210"/>
              <a:gd name="T77" fmla="*/ 1978503 h 2569210"/>
              <a:gd name="T78" fmla="*/ 2439654 w 2569210"/>
              <a:gd name="T79" fmla="*/ 1861650 h 2569210"/>
              <a:gd name="T80" fmla="*/ 2495174 w 2569210"/>
              <a:gd name="T81" fmla="*/ 1737438 h 2569210"/>
              <a:gd name="T82" fmla="*/ 2537394 w 2569210"/>
              <a:gd name="T83" fmla="*/ 1606705 h 2569210"/>
              <a:gd name="T84" fmla="*/ 2565472 w 2569210"/>
              <a:gd name="T85" fmla="*/ 1470285 h 2569210"/>
              <a:gd name="T86" fmla="*/ 2578568 w 2569210"/>
              <a:gd name="T87" fmla="*/ 1329013 h 2569210"/>
              <a:gd name="T88" fmla="*/ 2575919 w 2569210"/>
              <a:gd name="T89" fmla="*/ 1185389 h 2569210"/>
              <a:gd name="T90" fmla="*/ 2557737 w 2569210"/>
              <a:gd name="T91" fmla="*/ 1045639 h 2569210"/>
              <a:gd name="T92" fmla="*/ 2524851 w 2569210"/>
              <a:gd name="T93" fmla="*/ 911023 h 2569210"/>
              <a:gd name="T94" fmla="*/ 2478104 w 2569210"/>
              <a:gd name="T95" fmla="*/ 782369 h 2569210"/>
              <a:gd name="T96" fmla="*/ 2418336 w 2569210"/>
              <a:gd name="T97" fmla="*/ 660521 h 2569210"/>
              <a:gd name="T98" fmla="*/ 2346390 w 2569210"/>
              <a:gd name="T99" fmla="*/ 546309 h 2569210"/>
              <a:gd name="T100" fmla="*/ 2263108 w 2569210"/>
              <a:gd name="T101" fmla="*/ 440567 h 2569210"/>
              <a:gd name="T102" fmla="*/ 2169330 w 2569210"/>
              <a:gd name="T103" fmla="*/ 344138 h 2569210"/>
              <a:gd name="T104" fmla="*/ 2065899 w 2569210"/>
              <a:gd name="T105" fmla="*/ 257848 h 2569210"/>
              <a:gd name="T106" fmla="*/ 1953658 w 2569210"/>
              <a:gd name="T107" fmla="*/ 182547 h 2569210"/>
              <a:gd name="T108" fmla="*/ 1833446 w 2569210"/>
              <a:gd name="T109" fmla="*/ 119062 h 2569210"/>
              <a:gd name="T110" fmla="*/ 1706104 w 2569210"/>
              <a:gd name="T111" fmla="*/ 68223 h 2569210"/>
              <a:gd name="T112" fmla="*/ 1572477 w 2569210"/>
              <a:gd name="T113" fmla="*/ 30875 h 2569210"/>
              <a:gd name="T114" fmla="*/ 1433404 w 2569210"/>
              <a:gd name="T115" fmla="*/ 7858 h 2569210"/>
              <a:gd name="T116" fmla="*/ 1289729 w 2569210"/>
              <a:gd name="T117" fmla="*/ 0 h 256921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569210" h="2569210">
                <a:moveTo>
                  <a:pt x="1284478" y="0"/>
                </a:moveTo>
                <a:lnTo>
                  <a:pt x="1236323" y="885"/>
                </a:lnTo>
                <a:lnTo>
                  <a:pt x="1188616" y="3523"/>
                </a:lnTo>
                <a:lnTo>
                  <a:pt x="1141387" y="7880"/>
                </a:lnTo>
                <a:lnTo>
                  <a:pt x="1094667" y="13927"/>
                </a:lnTo>
                <a:lnTo>
                  <a:pt x="1048488" y="21631"/>
                </a:lnTo>
                <a:lnTo>
                  <a:pt x="1002880" y="30963"/>
                </a:lnTo>
                <a:lnTo>
                  <a:pt x="957875" y="41891"/>
                </a:lnTo>
                <a:lnTo>
                  <a:pt x="913504" y="54383"/>
                </a:lnTo>
                <a:lnTo>
                  <a:pt x="869797" y="68410"/>
                </a:lnTo>
                <a:lnTo>
                  <a:pt x="826786" y="83939"/>
                </a:lnTo>
                <a:lnTo>
                  <a:pt x="784501" y="100940"/>
                </a:lnTo>
                <a:lnTo>
                  <a:pt x="742974" y="119382"/>
                </a:lnTo>
                <a:lnTo>
                  <a:pt x="702237" y="139234"/>
                </a:lnTo>
                <a:lnTo>
                  <a:pt x="662319" y="160464"/>
                </a:lnTo>
                <a:lnTo>
                  <a:pt x="623251" y="183042"/>
                </a:lnTo>
                <a:lnTo>
                  <a:pt x="585066" y="206937"/>
                </a:lnTo>
                <a:lnTo>
                  <a:pt x="547794" y="232117"/>
                </a:lnTo>
                <a:lnTo>
                  <a:pt x="511466" y="258552"/>
                </a:lnTo>
                <a:lnTo>
                  <a:pt x="476113" y="286210"/>
                </a:lnTo>
                <a:lnTo>
                  <a:pt x="441766" y="315061"/>
                </a:lnTo>
                <a:lnTo>
                  <a:pt x="408456" y="345073"/>
                </a:lnTo>
                <a:lnTo>
                  <a:pt x="376215" y="376215"/>
                </a:lnTo>
                <a:lnTo>
                  <a:pt x="345073" y="408456"/>
                </a:lnTo>
                <a:lnTo>
                  <a:pt x="315061" y="441766"/>
                </a:lnTo>
                <a:lnTo>
                  <a:pt x="286210" y="476113"/>
                </a:lnTo>
                <a:lnTo>
                  <a:pt x="258552" y="511466"/>
                </a:lnTo>
                <a:lnTo>
                  <a:pt x="232117" y="547794"/>
                </a:lnTo>
                <a:lnTo>
                  <a:pt x="206937" y="585066"/>
                </a:lnTo>
                <a:lnTo>
                  <a:pt x="183042" y="623251"/>
                </a:lnTo>
                <a:lnTo>
                  <a:pt x="160464" y="662319"/>
                </a:lnTo>
                <a:lnTo>
                  <a:pt x="139234" y="702237"/>
                </a:lnTo>
                <a:lnTo>
                  <a:pt x="119382" y="742974"/>
                </a:lnTo>
                <a:lnTo>
                  <a:pt x="100940" y="784501"/>
                </a:lnTo>
                <a:lnTo>
                  <a:pt x="83939" y="826786"/>
                </a:lnTo>
                <a:lnTo>
                  <a:pt x="68410" y="869797"/>
                </a:lnTo>
                <a:lnTo>
                  <a:pt x="54383" y="913504"/>
                </a:lnTo>
                <a:lnTo>
                  <a:pt x="41891" y="957875"/>
                </a:lnTo>
                <a:lnTo>
                  <a:pt x="30963" y="1002880"/>
                </a:lnTo>
                <a:lnTo>
                  <a:pt x="21631" y="1048488"/>
                </a:lnTo>
                <a:lnTo>
                  <a:pt x="13927" y="1094667"/>
                </a:lnTo>
                <a:lnTo>
                  <a:pt x="7880" y="1141387"/>
                </a:lnTo>
                <a:lnTo>
                  <a:pt x="3523" y="1188616"/>
                </a:lnTo>
                <a:lnTo>
                  <a:pt x="885" y="1236323"/>
                </a:lnTo>
                <a:lnTo>
                  <a:pt x="0" y="1284478"/>
                </a:lnTo>
                <a:lnTo>
                  <a:pt x="885" y="1332632"/>
                </a:lnTo>
                <a:lnTo>
                  <a:pt x="3523" y="1380339"/>
                </a:lnTo>
                <a:lnTo>
                  <a:pt x="7880" y="1427568"/>
                </a:lnTo>
                <a:lnTo>
                  <a:pt x="13927" y="1474288"/>
                </a:lnTo>
                <a:lnTo>
                  <a:pt x="21631" y="1520467"/>
                </a:lnTo>
                <a:lnTo>
                  <a:pt x="30963" y="1566075"/>
                </a:lnTo>
                <a:lnTo>
                  <a:pt x="41891" y="1611080"/>
                </a:lnTo>
                <a:lnTo>
                  <a:pt x="54383" y="1655451"/>
                </a:lnTo>
                <a:lnTo>
                  <a:pt x="68410" y="1699158"/>
                </a:lnTo>
                <a:lnTo>
                  <a:pt x="83939" y="1742169"/>
                </a:lnTo>
                <a:lnTo>
                  <a:pt x="100940" y="1784454"/>
                </a:lnTo>
                <a:lnTo>
                  <a:pt x="119382" y="1825981"/>
                </a:lnTo>
                <a:lnTo>
                  <a:pt x="139234" y="1866718"/>
                </a:lnTo>
                <a:lnTo>
                  <a:pt x="160464" y="1906636"/>
                </a:lnTo>
                <a:lnTo>
                  <a:pt x="183042" y="1945704"/>
                </a:lnTo>
                <a:lnTo>
                  <a:pt x="206937" y="1983889"/>
                </a:lnTo>
                <a:lnTo>
                  <a:pt x="232117" y="2021161"/>
                </a:lnTo>
                <a:lnTo>
                  <a:pt x="258552" y="2057489"/>
                </a:lnTo>
                <a:lnTo>
                  <a:pt x="286210" y="2092842"/>
                </a:lnTo>
                <a:lnTo>
                  <a:pt x="315061" y="2127189"/>
                </a:lnTo>
                <a:lnTo>
                  <a:pt x="345073" y="2160499"/>
                </a:lnTo>
                <a:lnTo>
                  <a:pt x="376215" y="2192740"/>
                </a:lnTo>
                <a:lnTo>
                  <a:pt x="408456" y="2223882"/>
                </a:lnTo>
                <a:lnTo>
                  <a:pt x="441766" y="2253894"/>
                </a:lnTo>
                <a:lnTo>
                  <a:pt x="476113" y="2282745"/>
                </a:lnTo>
                <a:lnTo>
                  <a:pt x="511466" y="2310403"/>
                </a:lnTo>
                <a:lnTo>
                  <a:pt x="547794" y="2336838"/>
                </a:lnTo>
                <a:lnTo>
                  <a:pt x="585066" y="2362018"/>
                </a:lnTo>
                <a:lnTo>
                  <a:pt x="623251" y="2385913"/>
                </a:lnTo>
                <a:lnTo>
                  <a:pt x="662319" y="2408491"/>
                </a:lnTo>
                <a:lnTo>
                  <a:pt x="702237" y="2429721"/>
                </a:lnTo>
                <a:lnTo>
                  <a:pt x="742974" y="2449573"/>
                </a:lnTo>
                <a:lnTo>
                  <a:pt x="784501" y="2468015"/>
                </a:lnTo>
                <a:lnTo>
                  <a:pt x="826786" y="2485016"/>
                </a:lnTo>
                <a:lnTo>
                  <a:pt x="869797" y="2500545"/>
                </a:lnTo>
                <a:lnTo>
                  <a:pt x="913504" y="2514572"/>
                </a:lnTo>
                <a:lnTo>
                  <a:pt x="957875" y="2527064"/>
                </a:lnTo>
                <a:lnTo>
                  <a:pt x="1002880" y="2537992"/>
                </a:lnTo>
                <a:lnTo>
                  <a:pt x="1048488" y="2547324"/>
                </a:lnTo>
                <a:lnTo>
                  <a:pt x="1094667" y="2555028"/>
                </a:lnTo>
                <a:lnTo>
                  <a:pt x="1141387" y="2561075"/>
                </a:lnTo>
                <a:lnTo>
                  <a:pt x="1188616" y="2565432"/>
                </a:lnTo>
                <a:lnTo>
                  <a:pt x="1236323" y="2568070"/>
                </a:lnTo>
                <a:lnTo>
                  <a:pt x="1284478" y="2568956"/>
                </a:lnTo>
                <a:lnTo>
                  <a:pt x="1332632" y="2568070"/>
                </a:lnTo>
                <a:lnTo>
                  <a:pt x="1380339" y="2565432"/>
                </a:lnTo>
                <a:lnTo>
                  <a:pt x="1427568" y="2561075"/>
                </a:lnTo>
                <a:lnTo>
                  <a:pt x="1474288" y="2555028"/>
                </a:lnTo>
                <a:lnTo>
                  <a:pt x="1520467" y="2547324"/>
                </a:lnTo>
                <a:lnTo>
                  <a:pt x="1566075" y="2537992"/>
                </a:lnTo>
                <a:lnTo>
                  <a:pt x="1611080" y="2527064"/>
                </a:lnTo>
                <a:lnTo>
                  <a:pt x="1655451" y="2514572"/>
                </a:lnTo>
                <a:lnTo>
                  <a:pt x="1699158" y="2500545"/>
                </a:lnTo>
                <a:lnTo>
                  <a:pt x="1742169" y="2485016"/>
                </a:lnTo>
                <a:lnTo>
                  <a:pt x="1784454" y="2468015"/>
                </a:lnTo>
                <a:lnTo>
                  <a:pt x="1825981" y="2449573"/>
                </a:lnTo>
                <a:lnTo>
                  <a:pt x="1866718" y="2429721"/>
                </a:lnTo>
                <a:lnTo>
                  <a:pt x="1906636" y="2408491"/>
                </a:lnTo>
                <a:lnTo>
                  <a:pt x="1945704" y="2385913"/>
                </a:lnTo>
                <a:lnTo>
                  <a:pt x="1983889" y="2362018"/>
                </a:lnTo>
                <a:lnTo>
                  <a:pt x="2021161" y="2336838"/>
                </a:lnTo>
                <a:lnTo>
                  <a:pt x="2057489" y="2310403"/>
                </a:lnTo>
                <a:lnTo>
                  <a:pt x="2092842" y="2282745"/>
                </a:lnTo>
                <a:lnTo>
                  <a:pt x="2127189" y="2253894"/>
                </a:lnTo>
                <a:lnTo>
                  <a:pt x="2160499" y="2223882"/>
                </a:lnTo>
                <a:lnTo>
                  <a:pt x="2192740" y="2192740"/>
                </a:lnTo>
                <a:lnTo>
                  <a:pt x="2223882" y="2160499"/>
                </a:lnTo>
                <a:lnTo>
                  <a:pt x="2253894" y="2127189"/>
                </a:lnTo>
                <a:lnTo>
                  <a:pt x="2282745" y="2092842"/>
                </a:lnTo>
                <a:lnTo>
                  <a:pt x="2310403" y="2057489"/>
                </a:lnTo>
                <a:lnTo>
                  <a:pt x="2336838" y="2021161"/>
                </a:lnTo>
                <a:lnTo>
                  <a:pt x="2362018" y="1983889"/>
                </a:lnTo>
                <a:lnTo>
                  <a:pt x="2385913" y="1945704"/>
                </a:lnTo>
                <a:lnTo>
                  <a:pt x="2408491" y="1906636"/>
                </a:lnTo>
                <a:lnTo>
                  <a:pt x="2429721" y="1866718"/>
                </a:lnTo>
                <a:lnTo>
                  <a:pt x="2449573" y="1825981"/>
                </a:lnTo>
                <a:lnTo>
                  <a:pt x="2468015" y="1784454"/>
                </a:lnTo>
                <a:lnTo>
                  <a:pt x="2485016" y="1742169"/>
                </a:lnTo>
                <a:lnTo>
                  <a:pt x="2500545" y="1699158"/>
                </a:lnTo>
                <a:lnTo>
                  <a:pt x="2514572" y="1655451"/>
                </a:lnTo>
                <a:lnTo>
                  <a:pt x="2527064" y="1611080"/>
                </a:lnTo>
                <a:lnTo>
                  <a:pt x="2537992" y="1566075"/>
                </a:lnTo>
                <a:lnTo>
                  <a:pt x="2547324" y="1520467"/>
                </a:lnTo>
                <a:lnTo>
                  <a:pt x="2555028" y="1474288"/>
                </a:lnTo>
                <a:lnTo>
                  <a:pt x="2561075" y="1427568"/>
                </a:lnTo>
                <a:lnTo>
                  <a:pt x="2565432" y="1380339"/>
                </a:lnTo>
                <a:lnTo>
                  <a:pt x="2568070" y="1332632"/>
                </a:lnTo>
                <a:lnTo>
                  <a:pt x="2568956" y="1284478"/>
                </a:lnTo>
                <a:lnTo>
                  <a:pt x="2568070" y="1236323"/>
                </a:lnTo>
                <a:lnTo>
                  <a:pt x="2565432" y="1188616"/>
                </a:lnTo>
                <a:lnTo>
                  <a:pt x="2561075" y="1141387"/>
                </a:lnTo>
                <a:lnTo>
                  <a:pt x="2555028" y="1094667"/>
                </a:lnTo>
                <a:lnTo>
                  <a:pt x="2547324" y="1048488"/>
                </a:lnTo>
                <a:lnTo>
                  <a:pt x="2537992" y="1002880"/>
                </a:lnTo>
                <a:lnTo>
                  <a:pt x="2527064" y="957875"/>
                </a:lnTo>
                <a:lnTo>
                  <a:pt x="2514572" y="913504"/>
                </a:lnTo>
                <a:lnTo>
                  <a:pt x="2500545" y="869797"/>
                </a:lnTo>
                <a:lnTo>
                  <a:pt x="2485016" y="826786"/>
                </a:lnTo>
                <a:lnTo>
                  <a:pt x="2468015" y="784501"/>
                </a:lnTo>
                <a:lnTo>
                  <a:pt x="2449573" y="742974"/>
                </a:lnTo>
                <a:lnTo>
                  <a:pt x="2429721" y="702237"/>
                </a:lnTo>
                <a:lnTo>
                  <a:pt x="2408491" y="662319"/>
                </a:lnTo>
                <a:lnTo>
                  <a:pt x="2385913" y="623251"/>
                </a:lnTo>
                <a:lnTo>
                  <a:pt x="2362018" y="585066"/>
                </a:lnTo>
                <a:lnTo>
                  <a:pt x="2336838" y="547794"/>
                </a:lnTo>
                <a:lnTo>
                  <a:pt x="2310403" y="511466"/>
                </a:lnTo>
                <a:lnTo>
                  <a:pt x="2282745" y="476113"/>
                </a:lnTo>
                <a:lnTo>
                  <a:pt x="2253894" y="441766"/>
                </a:lnTo>
                <a:lnTo>
                  <a:pt x="2223882" y="408456"/>
                </a:lnTo>
                <a:lnTo>
                  <a:pt x="2192740" y="376215"/>
                </a:lnTo>
                <a:lnTo>
                  <a:pt x="2160499" y="345073"/>
                </a:lnTo>
                <a:lnTo>
                  <a:pt x="2127189" y="315061"/>
                </a:lnTo>
                <a:lnTo>
                  <a:pt x="2092842" y="286210"/>
                </a:lnTo>
                <a:lnTo>
                  <a:pt x="2057489" y="258552"/>
                </a:lnTo>
                <a:lnTo>
                  <a:pt x="2021161" y="232117"/>
                </a:lnTo>
                <a:lnTo>
                  <a:pt x="1983889" y="206937"/>
                </a:lnTo>
                <a:lnTo>
                  <a:pt x="1945704" y="183042"/>
                </a:lnTo>
                <a:lnTo>
                  <a:pt x="1906636" y="160464"/>
                </a:lnTo>
                <a:lnTo>
                  <a:pt x="1866718" y="139234"/>
                </a:lnTo>
                <a:lnTo>
                  <a:pt x="1825981" y="119382"/>
                </a:lnTo>
                <a:lnTo>
                  <a:pt x="1784454" y="100940"/>
                </a:lnTo>
                <a:lnTo>
                  <a:pt x="1742169" y="83939"/>
                </a:lnTo>
                <a:lnTo>
                  <a:pt x="1699158" y="68410"/>
                </a:lnTo>
                <a:lnTo>
                  <a:pt x="1655451" y="54383"/>
                </a:lnTo>
                <a:lnTo>
                  <a:pt x="1611080" y="41891"/>
                </a:lnTo>
                <a:lnTo>
                  <a:pt x="1566075" y="30963"/>
                </a:lnTo>
                <a:lnTo>
                  <a:pt x="1520467" y="21631"/>
                </a:lnTo>
                <a:lnTo>
                  <a:pt x="1474288" y="13927"/>
                </a:lnTo>
                <a:lnTo>
                  <a:pt x="1427568" y="7880"/>
                </a:lnTo>
                <a:lnTo>
                  <a:pt x="1380339" y="3523"/>
                </a:lnTo>
                <a:lnTo>
                  <a:pt x="1332632" y="885"/>
                </a:lnTo>
                <a:lnTo>
                  <a:pt x="1284478" y="0"/>
                </a:lnTo>
                <a:close/>
              </a:path>
            </a:pathLst>
          </a:custGeom>
          <a:solidFill>
            <a:srgbClr val="B5CEE7"/>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ru-RU"/>
          </a:p>
        </p:txBody>
      </p:sp>
      <p:sp>
        <p:nvSpPr>
          <p:cNvPr id="22538" name="object 10"/>
          <p:cNvSpPr>
            <a:spLocks/>
          </p:cNvSpPr>
          <p:nvPr/>
        </p:nvSpPr>
        <p:spPr bwMode="auto">
          <a:xfrm>
            <a:off x="2262188" y="4108450"/>
            <a:ext cx="2003425" cy="2003425"/>
          </a:xfrm>
          <a:custGeom>
            <a:avLst/>
            <a:gdLst>
              <a:gd name="T0" fmla="*/ 905138 w 2003425"/>
              <a:gd name="T1" fmla="*/ 4585 h 2003425"/>
              <a:gd name="T2" fmla="*/ 765444 w 2003425"/>
              <a:gd name="T3" fmla="*/ 28000 h 2003425"/>
              <a:gd name="T4" fmla="*/ 633002 w 2003425"/>
              <a:gd name="T5" fmla="*/ 70003 h 2003425"/>
              <a:gd name="T6" fmla="*/ 509230 w 2003425"/>
              <a:gd name="T7" fmla="*/ 129175 h 2003425"/>
              <a:gd name="T8" fmla="*/ 395545 w 2003425"/>
              <a:gd name="T9" fmla="*/ 204101 h 2003425"/>
              <a:gd name="T10" fmla="*/ 293363 w 2003425"/>
              <a:gd name="T11" fmla="*/ 293363 h 2003425"/>
              <a:gd name="T12" fmla="*/ 204101 w 2003425"/>
              <a:gd name="T13" fmla="*/ 395545 h 2003425"/>
              <a:gd name="T14" fmla="*/ 129175 w 2003425"/>
              <a:gd name="T15" fmla="*/ 509230 h 2003425"/>
              <a:gd name="T16" fmla="*/ 70003 w 2003425"/>
              <a:gd name="T17" fmla="*/ 633002 h 2003425"/>
              <a:gd name="T18" fmla="*/ 28000 w 2003425"/>
              <a:gd name="T19" fmla="*/ 765444 h 2003425"/>
              <a:gd name="T20" fmla="*/ 4585 w 2003425"/>
              <a:gd name="T21" fmla="*/ 905138 h 2003425"/>
              <a:gd name="T22" fmla="*/ 1155 w 2003425"/>
              <a:gd name="T23" fmla="*/ 1050127 h 2003425"/>
              <a:gd name="T24" fmla="*/ 18060 w 2003425"/>
              <a:gd name="T25" fmla="*/ 1191926 h 2003425"/>
              <a:gd name="T26" fmla="*/ 54024 w 2003425"/>
              <a:gd name="T27" fmla="*/ 1326945 h 2003425"/>
              <a:gd name="T28" fmla="*/ 107631 w 2003425"/>
              <a:gd name="T29" fmla="*/ 1453764 h 2003425"/>
              <a:gd name="T30" fmla="*/ 177463 w 2003425"/>
              <a:gd name="T31" fmla="*/ 1570969 h 2003425"/>
              <a:gd name="T32" fmla="*/ 262104 w 2003425"/>
              <a:gd name="T33" fmla="*/ 1677142 h 2003425"/>
              <a:gd name="T34" fmla="*/ 360136 w 2003425"/>
              <a:gd name="T35" fmla="*/ 1770867 h 2003425"/>
              <a:gd name="T36" fmla="*/ 470145 w 2003425"/>
              <a:gd name="T37" fmla="*/ 1850728 h 2003425"/>
              <a:gd name="T38" fmla="*/ 590712 w 2003425"/>
              <a:gd name="T39" fmla="*/ 1915308 h 2003425"/>
              <a:gd name="T40" fmla="*/ 720420 w 2003425"/>
              <a:gd name="T41" fmla="*/ 1963190 h 2003425"/>
              <a:gd name="T42" fmla="*/ 857855 w 2003425"/>
              <a:gd name="T43" fmla="*/ 1992958 h 2003425"/>
              <a:gd name="T44" fmla="*/ 1001598 w 2003425"/>
              <a:gd name="T45" fmla="*/ 2003196 h 2003425"/>
              <a:gd name="T46" fmla="*/ 1145341 w 2003425"/>
              <a:gd name="T47" fmla="*/ 1992958 h 2003425"/>
              <a:gd name="T48" fmla="*/ 1282775 w 2003425"/>
              <a:gd name="T49" fmla="*/ 1963190 h 2003425"/>
              <a:gd name="T50" fmla="*/ 1412484 w 2003425"/>
              <a:gd name="T51" fmla="*/ 1915308 h 2003425"/>
              <a:gd name="T52" fmla="*/ 1533051 w 2003425"/>
              <a:gd name="T53" fmla="*/ 1850728 h 2003425"/>
              <a:gd name="T54" fmla="*/ 1643059 w 2003425"/>
              <a:gd name="T55" fmla="*/ 1770867 h 2003425"/>
              <a:gd name="T56" fmla="*/ 1741092 w 2003425"/>
              <a:gd name="T57" fmla="*/ 1677142 h 2003425"/>
              <a:gd name="T58" fmla="*/ 1825733 w 2003425"/>
              <a:gd name="T59" fmla="*/ 1570969 h 2003425"/>
              <a:gd name="T60" fmla="*/ 1895564 w 2003425"/>
              <a:gd name="T61" fmla="*/ 1453764 h 2003425"/>
              <a:gd name="T62" fmla="*/ 1949171 w 2003425"/>
              <a:gd name="T63" fmla="*/ 1326945 h 2003425"/>
              <a:gd name="T64" fmla="*/ 1985135 w 2003425"/>
              <a:gd name="T65" fmla="*/ 1191926 h 2003425"/>
              <a:gd name="T66" fmla="*/ 2002041 w 2003425"/>
              <a:gd name="T67" fmla="*/ 1050127 h 2003425"/>
              <a:gd name="T68" fmla="*/ 1998611 w 2003425"/>
              <a:gd name="T69" fmla="*/ 905138 h 2003425"/>
              <a:gd name="T70" fmla="*/ 1975195 w 2003425"/>
              <a:gd name="T71" fmla="*/ 765444 h 2003425"/>
              <a:gd name="T72" fmla="*/ 1933192 w 2003425"/>
              <a:gd name="T73" fmla="*/ 633002 h 2003425"/>
              <a:gd name="T74" fmla="*/ 1874020 w 2003425"/>
              <a:gd name="T75" fmla="*/ 509230 h 2003425"/>
              <a:gd name="T76" fmla="*/ 1799094 w 2003425"/>
              <a:gd name="T77" fmla="*/ 395545 h 2003425"/>
              <a:gd name="T78" fmla="*/ 1709832 w 2003425"/>
              <a:gd name="T79" fmla="*/ 293363 h 2003425"/>
              <a:gd name="T80" fmla="*/ 1607650 w 2003425"/>
              <a:gd name="T81" fmla="*/ 204101 h 2003425"/>
              <a:gd name="T82" fmla="*/ 1493965 w 2003425"/>
              <a:gd name="T83" fmla="*/ 129175 h 2003425"/>
              <a:gd name="T84" fmla="*/ 1370193 w 2003425"/>
              <a:gd name="T85" fmla="*/ 70003 h 2003425"/>
              <a:gd name="T86" fmla="*/ 1237752 w 2003425"/>
              <a:gd name="T87" fmla="*/ 28000 h 2003425"/>
              <a:gd name="T88" fmla="*/ 1098057 w 2003425"/>
              <a:gd name="T89" fmla="*/ 4585 h 200342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003425" h="2003425">
                <a:moveTo>
                  <a:pt x="1001598" y="0"/>
                </a:moveTo>
                <a:lnTo>
                  <a:pt x="953070" y="1155"/>
                </a:lnTo>
                <a:lnTo>
                  <a:pt x="905138" y="4585"/>
                </a:lnTo>
                <a:lnTo>
                  <a:pt x="857855" y="10237"/>
                </a:lnTo>
                <a:lnTo>
                  <a:pt x="811272" y="18060"/>
                </a:lnTo>
                <a:lnTo>
                  <a:pt x="765444" y="28000"/>
                </a:lnTo>
                <a:lnTo>
                  <a:pt x="720420" y="40006"/>
                </a:lnTo>
                <a:lnTo>
                  <a:pt x="676256" y="54024"/>
                </a:lnTo>
                <a:lnTo>
                  <a:pt x="633002" y="70003"/>
                </a:lnTo>
                <a:lnTo>
                  <a:pt x="590712" y="87889"/>
                </a:lnTo>
                <a:lnTo>
                  <a:pt x="549437" y="107631"/>
                </a:lnTo>
                <a:lnTo>
                  <a:pt x="509230" y="129175"/>
                </a:lnTo>
                <a:lnTo>
                  <a:pt x="470145" y="152470"/>
                </a:lnTo>
                <a:lnTo>
                  <a:pt x="432232" y="177463"/>
                </a:lnTo>
                <a:lnTo>
                  <a:pt x="395545" y="204101"/>
                </a:lnTo>
                <a:lnTo>
                  <a:pt x="360136" y="232332"/>
                </a:lnTo>
                <a:lnTo>
                  <a:pt x="326058" y="262104"/>
                </a:lnTo>
                <a:lnTo>
                  <a:pt x="293363" y="293363"/>
                </a:lnTo>
                <a:lnTo>
                  <a:pt x="262104" y="326058"/>
                </a:lnTo>
                <a:lnTo>
                  <a:pt x="232332" y="360136"/>
                </a:lnTo>
                <a:lnTo>
                  <a:pt x="204101" y="395545"/>
                </a:lnTo>
                <a:lnTo>
                  <a:pt x="177463" y="432232"/>
                </a:lnTo>
                <a:lnTo>
                  <a:pt x="152470" y="470145"/>
                </a:lnTo>
                <a:lnTo>
                  <a:pt x="129175" y="509230"/>
                </a:lnTo>
                <a:lnTo>
                  <a:pt x="107631" y="549437"/>
                </a:lnTo>
                <a:lnTo>
                  <a:pt x="87889" y="590712"/>
                </a:lnTo>
                <a:lnTo>
                  <a:pt x="70003" y="633002"/>
                </a:lnTo>
                <a:lnTo>
                  <a:pt x="54024" y="676256"/>
                </a:lnTo>
                <a:lnTo>
                  <a:pt x="40006" y="720420"/>
                </a:lnTo>
                <a:lnTo>
                  <a:pt x="28000" y="765444"/>
                </a:lnTo>
                <a:lnTo>
                  <a:pt x="18060" y="811272"/>
                </a:lnTo>
                <a:lnTo>
                  <a:pt x="10237" y="857855"/>
                </a:lnTo>
                <a:lnTo>
                  <a:pt x="4585" y="905138"/>
                </a:lnTo>
                <a:lnTo>
                  <a:pt x="1155" y="953070"/>
                </a:lnTo>
                <a:lnTo>
                  <a:pt x="0" y="1001598"/>
                </a:lnTo>
                <a:lnTo>
                  <a:pt x="1155" y="1050127"/>
                </a:lnTo>
                <a:lnTo>
                  <a:pt x="4585" y="1098059"/>
                </a:lnTo>
                <a:lnTo>
                  <a:pt x="10237" y="1145343"/>
                </a:lnTo>
                <a:lnTo>
                  <a:pt x="18060" y="1191926"/>
                </a:lnTo>
                <a:lnTo>
                  <a:pt x="28000" y="1237756"/>
                </a:lnTo>
                <a:lnTo>
                  <a:pt x="40006" y="1282779"/>
                </a:lnTo>
                <a:lnTo>
                  <a:pt x="54024" y="1326945"/>
                </a:lnTo>
                <a:lnTo>
                  <a:pt x="70003" y="1370199"/>
                </a:lnTo>
                <a:lnTo>
                  <a:pt x="87889" y="1412489"/>
                </a:lnTo>
                <a:lnTo>
                  <a:pt x="107631" y="1453764"/>
                </a:lnTo>
                <a:lnTo>
                  <a:pt x="129175" y="1493971"/>
                </a:lnTo>
                <a:lnTo>
                  <a:pt x="152470" y="1533056"/>
                </a:lnTo>
                <a:lnTo>
                  <a:pt x="177463" y="1570969"/>
                </a:lnTo>
                <a:lnTo>
                  <a:pt x="204101" y="1607656"/>
                </a:lnTo>
                <a:lnTo>
                  <a:pt x="232332" y="1643064"/>
                </a:lnTo>
                <a:lnTo>
                  <a:pt x="262104" y="1677142"/>
                </a:lnTo>
                <a:lnTo>
                  <a:pt x="293363" y="1709837"/>
                </a:lnTo>
                <a:lnTo>
                  <a:pt x="326058" y="1741096"/>
                </a:lnTo>
                <a:lnTo>
                  <a:pt x="360136" y="1770867"/>
                </a:lnTo>
                <a:lnTo>
                  <a:pt x="395545" y="1799098"/>
                </a:lnTo>
                <a:lnTo>
                  <a:pt x="432232" y="1825736"/>
                </a:lnTo>
                <a:lnTo>
                  <a:pt x="470145" y="1850728"/>
                </a:lnTo>
                <a:lnTo>
                  <a:pt x="509230" y="1874023"/>
                </a:lnTo>
                <a:lnTo>
                  <a:pt x="549437" y="1895567"/>
                </a:lnTo>
                <a:lnTo>
                  <a:pt x="590712" y="1915308"/>
                </a:lnTo>
                <a:lnTo>
                  <a:pt x="633002" y="1933194"/>
                </a:lnTo>
                <a:lnTo>
                  <a:pt x="676256" y="1949172"/>
                </a:lnTo>
                <a:lnTo>
                  <a:pt x="720420" y="1963190"/>
                </a:lnTo>
                <a:lnTo>
                  <a:pt x="765444" y="1975196"/>
                </a:lnTo>
                <a:lnTo>
                  <a:pt x="811272" y="1985136"/>
                </a:lnTo>
                <a:lnTo>
                  <a:pt x="857855" y="1992958"/>
                </a:lnTo>
                <a:lnTo>
                  <a:pt x="905138" y="1998611"/>
                </a:lnTo>
                <a:lnTo>
                  <a:pt x="953070" y="2002041"/>
                </a:lnTo>
                <a:lnTo>
                  <a:pt x="1001598" y="2003196"/>
                </a:lnTo>
                <a:lnTo>
                  <a:pt x="1050126" y="2002041"/>
                </a:lnTo>
                <a:lnTo>
                  <a:pt x="1098057" y="1998611"/>
                </a:lnTo>
                <a:lnTo>
                  <a:pt x="1145341" y="1992958"/>
                </a:lnTo>
                <a:lnTo>
                  <a:pt x="1191923" y="1985136"/>
                </a:lnTo>
                <a:lnTo>
                  <a:pt x="1237752" y="1975196"/>
                </a:lnTo>
                <a:lnTo>
                  <a:pt x="1282775" y="1963190"/>
                </a:lnTo>
                <a:lnTo>
                  <a:pt x="1326940" y="1949172"/>
                </a:lnTo>
                <a:lnTo>
                  <a:pt x="1370193" y="1933194"/>
                </a:lnTo>
                <a:lnTo>
                  <a:pt x="1412484" y="1915308"/>
                </a:lnTo>
                <a:lnTo>
                  <a:pt x="1453759" y="1895567"/>
                </a:lnTo>
                <a:lnTo>
                  <a:pt x="1493965" y="1874023"/>
                </a:lnTo>
                <a:lnTo>
                  <a:pt x="1533051" y="1850728"/>
                </a:lnTo>
                <a:lnTo>
                  <a:pt x="1570963" y="1825736"/>
                </a:lnTo>
                <a:lnTo>
                  <a:pt x="1607650" y="1799098"/>
                </a:lnTo>
                <a:lnTo>
                  <a:pt x="1643059" y="1770867"/>
                </a:lnTo>
                <a:lnTo>
                  <a:pt x="1677137" y="1741096"/>
                </a:lnTo>
                <a:lnTo>
                  <a:pt x="1709832" y="1709837"/>
                </a:lnTo>
                <a:lnTo>
                  <a:pt x="1741092" y="1677142"/>
                </a:lnTo>
                <a:lnTo>
                  <a:pt x="1770863" y="1643064"/>
                </a:lnTo>
                <a:lnTo>
                  <a:pt x="1799094" y="1607656"/>
                </a:lnTo>
                <a:lnTo>
                  <a:pt x="1825733" y="1570969"/>
                </a:lnTo>
                <a:lnTo>
                  <a:pt x="1850725" y="1533056"/>
                </a:lnTo>
                <a:lnTo>
                  <a:pt x="1874020" y="1493971"/>
                </a:lnTo>
                <a:lnTo>
                  <a:pt x="1895564" y="1453764"/>
                </a:lnTo>
                <a:lnTo>
                  <a:pt x="1915306" y="1412489"/>
                </a:lnTo>
                <a:lnTo>
                  <a:pt x="1933192" y="1370199"/>
                </a:lnTo>
                <a:lnTo>
                  <a:pt x="1949171" y="1326945"/>
                </a:lnTo>
                <a:lnTo>
                  <a:pt x="1963189" y="1282779"/>
                </a:lnTo>
                <a:lnTo>
                  <a:pt x="1975195" y="1237756"/>
                </a:lnTo>
                <a:lnTo>
                  <a:pt x="1985135" y="1191926"/>
                </a:lnTo>
                <a:lnTo>
                  <a:pt x="1992958" y="1145343"/>
                </a:lnTo>
                <a:lnTo>
                  <a:pt x="1998611" y="1098059"/>
                </a:lnTo>
                <a:lnTo>
                  <a:pt x="2002041" y="1050127"/>
                </a:lnTo>
                <a:lnTo>
                  <a:pt x="2003196" y="1001598"/>
                </a:lnTo>
                <a:lnTo>
                  <a:pt x="2002041" y="953070"/>
                </a:lnTo>
                <a:lnTo>
                  <a:pt x="1998611" y="905138"/>
                </a:lnTo>
                <a:lnTo>
                  <a:pt x="1992958" y="857855"/>
                </a:lnTo>
                <a:lnTo>
                  <a:pt x="1985135" y="811272"/>
                </a:lnTo>
                <a:lnTo>
                  <a:pt x="1975195" y="765444"/>
                </a:lnTo>
                <a:lnTo>
                  <a:pt x="1963189" y="720420"/>
                </a:lnTo>
                <a:lnTo>
                  <a:pt x="1949171" y="676256"/>
                </a:lnTo>
                <a:lnTo>
                  <a:pt x="1933192" y="633002"/>
                </a:lnTo>
                <a:lnTo>
                  <a:pt x="1915306" y="590712"/>
                </a:lnTo>
                <a:lnTo>
                  <a:pt x="1895564" y="549437"/>
                </a:lnTo>
                <a:lnTo>
                  <a:pt x="1874020" y="509230"/>
                </a:lnTo>
                <a:lnTo>
                  <a:pt x="1850725" y="470145"/>
                </a:lnTo>
                <a:lnTo>
                  <a:pt x="1825733" y="432232"/>
                </a:lnTo>
                <a:lnTo>
                  <a:pt x="1799094" y="395545"/>
                </a:lnTo>
                <a:lnTo>
                  <a:pt x="1770863" y="360136"/>
                </a:lnTo>
                <a:lnTo>
                  <a:pt x="1741092" y="326058"/>
                </a:lnTo>
                <a:lnTo>
                  <a:pt x="1709832" y="293363"/>
                </a:lnTo>
                <a:lnTo>
                  <a:pt x="1677137" y="262104"/>
                </a:lnTo>
                <a:lnTo>
                  <a:pt x="1643059" y="232332"/>
                </a:lnTo>
                <a:lnTo>
                  <a:pt x="1607650" y="204101"/>
                </a:lnTo>
                <a:lnTo>
                  <a:pt x="1570963" y="177463"/>
                </a:lnTo>
                <a:lnTo>
                  <a:pt x="1533051" y="152470"/>
                </a:lnTo>
                <a:lnTo>
                  <a:pt x="1493965" y="129175"/>
                </a:lnTo>
                <a:lnTo>
                  <a:pt x="1453759" y="107631"/>
                </a:lnTo>
                <a:lnTo>
                  <a:pt x="1412484" y="87889"/>
                </a:lnTo>
                <a:lnTo>
                  <a:pt x="1370193" y="70003"/>
                </a:lnTo>
                <a:lnTo>
                  <a:pt x="1326940" y="54024"/>
                </a:lnTo>
                <a:lnTo>
                  <a:pt x="1282775" y="40006"/>
                </a:lnTo>
                <a:lnTo>
                  <a:pt x="1237752" y="28000"/>
                </a:lnTo>
                <a:lnTo>
                  <a:pt x="1191923" y="18060"/>
                </a:lnTo>
                <a:lnTo>
                  <a:pt x="1145341" y="10237"/>
                </a:lnTo>
                <a:lnTo>
                  <a:pt x="1098057" y="4585"/>
                </a:lnTo>
                <a:lnTo>
                  <a:pt x="1050126" y="1155"/>
                </a:lnTo>
                <a:lnTo>
                  <a:pt x="1001598" y="0"/>
                </a:lnTo>
                <a:close/>
              </a:path>
            </a:pathLst>
          </a:custGeom>
          <a:solidFill>
            <a:srgbClr val="CEDEE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ru-RU"/>
          </a:p>
        </p:txBody>
      </p:sp>
      <p:sp>
        <p:nvSpPr>
          <p:cNvPr id="22539" name="object 11"/>
          <p:cNvSpPr>
            <a:spLocks/>
          </p:cNvSpPr>
          <p:nvPr/>
        </p:nvSpPr>
        <p:spPr bwMode="auto">
          <a:xfrm>
            <a:off x="2441575" y="4287838"/>
            <a:ext cx="2003425" cy="2003425"/>
          </a:xfrm>
          <a:custGeom>
            <a:avLst/>
            <a:gdLst>
              <a:gd name="T0" fmla="*/ 905138 w 2003425"/>
              <a:gd name="T1" fmla="*/ 4585 h 2003425"/>
              <a:gd name="T2" fmla="*/ 765444 w 2003425"/>
              <a:gd name="T3" fmla="*/ 28000 h 2003425"/>
              <a:gd name="T4" fmla="*/ 633002 w 2003425"/>
              <a:gd name="T5" fmla="*/ 70003 h 2003425"/>
              <a:gd name="T6" fmla="*/ 509230 w 2003425"/>
              <a:gd name="T7" fmla="*/ 129175 h 2003425"/>
              <a:gd name="T8" fmla="*/ 395545 w 2003425"/>
              <a:gd name="T9" fmla="*/ 204101 h 2003425"/>
              <a:gd name="T10" fmla="*/ 293363 w 2003425"/>
              <a:gd name="T11" fmla="*/ 293363 h 2003425"/>
              <a:gd name="T12" fmla="*/ 204101 w 2003425"/>
              <a:gd name="T13" fmla="*/ 395545 h 2003425"/>
              <a:gd name="T14" fmla="*/ 129175 w 2003425"/>
              <a:gd name="T15" fmla="*/ 509230 h 2003425"/>
              <a:gd name="T16" fmla="*/ 70003 w 2003425"/>
              <a:gd name="T17" fmla="*/ 633002 h 2003425"/>
              <a:gd name="T18" fmla="*/ 28000 w 2003425"/>
              <a:gd name="T19" fmla="*/ 765444 h 2003425"/>
              <a:gd name="T20" fmla="*/ 4585 w 2003425"/>
              <a:gd name="T21" fmla="*/ 905138 h 2003425"/>
              <a:gd name="T22" fmla="*/ 1155 w 2003425"/>
              <a:gd name="T23" fmla="*/ 1050127 h 2003425"/>
              <a:gd name="T24" fmla="*/ 18060 w 2003425"/>
              <a:gd name="T25" fmla="*/ 1191926 h 2003425"/>
              <a:gd name="T26" fmla="*/ 54024 w 2003425"/>
              <a:gd name="T27" fmla="*/ 1326945 h 2003425"/>
              <a:gd name="T28" fmla="*/ 107631 w 2003425"/>
              <a:gd name="T29" fmla="*/ 1453764 h 2003425"/>
              <a:gd name="T30" fmla="*/ 177463 w 2003425"/>
              <a:gd name="T31" fmla="*/ 1570969 h 2003425"/>
              <a:gd name="T32" fmla="*/ 262104 w 2003425"/>
              <a:gd name="T33" fmla="*/ 1677142 h 2003425"/>
              <a:gd name="T34" fmla="*/ 360136 w 2003425"/>
              <a:gd name="T35" fmla="*/ 1770867 h 2003425"/>
              <a:gd name="T36" fmla="*/ 470145 w 2003425"/>
              <a:gd name="T37" fmla="*/ 1850728 h 2003425"/>
              <a:gd name="T38" fmla="*/ 590712 w 2003425"/>
              <a:gd name="T39" fmla="*/ 1915308 h 2003425"/>
              <a:gd name="T40" fmla="*/ 720420 w 2003425"/>
              <a:gd name="T41" fmla="*/ 1963190 h 2003425"/>
              <a:gd name="T42" fmla="*/ 857855 w 2003425"/>
              <a:gd name="T43" fmla="*/ 1992958 h 2003425"/>
              <a:gd name="T44" fmla="*/ 1001598 w 2003425"/>
              <a:gd name="T45" fmla="*/ 2003196 h 2003425"/>
              <a:gd name="T46" fmla="*/ 1145341 w 2003425"/>
              <a:gd name="T47" fmla="*/ 1992958 h 2003425"/>
              <a:gd name="T48" fmla="*/ 1282775 w 2003425"/>
              <a:gd name="T49" fmla="*/ 1963190 h 2003425"/>
              <a:gd name="T50" fmla="*/ 1412484 w 2003425"/>
              <a:gd name="T51" fmla="*/ 1915308 h 2003425"/>
              <a:gd name="T52" fmla="*/ 1533051 w 2003425"/>
              <a:gd name="T53" fmla="*/ 1850728 h 2003425"/>
              <a:gd name="T54" fmla="*/ 1643059 w 2003425"/>
              <a:gd name="T55" fmla="*/ 1770867 h 2003425"/>
              <a:gd name="T56" fmla="*/ 1741092 w 2003425"/>
              <a:gd name="T57" fmla="*/ 1677142 h 2003425"/>
              <a:gd name="T58" fmla="*/ 1825733 w 2003425"/>
              <a:gd name="T59" fmla="*/ 1570969 h 2003425"/>
              <a:gd name="T60" fmla="*/ 1895564 w 2003425"/>
              <a:gd name="T61" fmla="*/ 1453764 h 2003425"/>
              <a:gd name="T62" fmla="*/ 1949171 w 2003425"/>
              <a:gd name="T63" fmla="*/ 1326945 h 2003425"/>
              <a:gd name="T64" fmla="*/ 1985135 w 2003425"/>
              <a:gd name="T65" fmla="*/ 1191926 h 2003425"/>
              <a:gd name="T66" fmla="*/ 2002041 w 2003425"/>
              <a:gd name="T67" fmla="*/ 1050127 h 2003425"/>
              <a:gd name="T68" fmla="*/ 1998611 w 2003425"/>
              <a:gd name="T69" fmla="*/ 905138 h 2003425"/>
              <a:gd name="T70" fmla="*/ 1975195 w 2003425"/>
              <a:gd name="T71" fmla="*/ 765444 h 2003425"/>
              <a:gd name="T72" fmla="*/ 1933192 w 2003425"/>
              <a:gd name="T73" fmla="*/ 633002 h 2003425"/>
              <a:gd name="T74" fmla="*/ 1874020 w 2003425"/>
              <a:gd name="T75" fmla="*/ 509230 h 2003425"/>
              <a:gd name="T76" fmla="*/ 1799094 w 2003425"/>
              <a:gd name="T77" fmla="*/ 395545 h 2003425"/>
              <a:gd name="T78" fmla="*/ 1709832 w 2003425"/>
              <a:gd name="T79" fmla="*/ 293363 h 2003425"/>
              <a:gd name="T80" fmla="*/ 1607650 w 2003425"/>
              <a:gd name="T81" fmla="*/ 204101 h 2003425"/>
              <a:gd name="T82" fmla="*/ 1493965 w 2003425"/>
              <a:gd name="T83" fmla="*/ 129175 h 2003425"/>
              <a:gd name="T84" fmla="*/ 1370193 w 2003425"/>
              <a:gd name="T85" fmla="*/ 70003 h 2003425"/>
              <a:gd name="T86" fmla="*/ 1237752 w 2003425"/>
              <a:gd name="T87" fmla="*/ 28000 h 2003425"/>
              <a:gd name="T88" fmla="*/ 1098057 w 2003425"/>
              <a:gd name="T89" fmla="*/ 4585 h 200342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003425" h="2003425">
                <a:moveTo>
                  <a:pt x="1001598" y="0"/>
                </a:moveTo>
                <a:lnTo>
                  <a:pt x="953070" y="1155"/>
                </a:lnTo>
                <a:lnTo>
                  <a:pt x="905138" y="4585"/>
                </a:lnTo>
                <a:lnTo>
                  <a:pt x="857855" y="10237"/>
                </a:lnTo>
                <a:lnTo>
                  <a:pt x="811272" y="18060"/>
                </a:lnTo>
                <a:lnTo>
                  <a:pt x="765444" y="28000"/>
                </a:lnTo>
                <a:lnTo>
                  <a:pt x="720420" y="40006"/>
                </a:lnTo>
                <a:lnTo>
                  <a:pt x="676256" y="54024"/>
                </a:lnTo>
                <a:lnTo>
                  <a:pt x="633002" y="70003"/>
                </a:lnTo>
                <a:lnTo>
                  <a:pt x="590712" y="87889"/>
                </a:lnTo>
                <a:lnTo>
                  <a:pt x="549437" y="107631"/>
                </a:lnTo>
                <a:lnTo>
                  <a:pt x="509230" y="129175"/>
                </a:lnTo>
                <a:lnTo>
                  <a:pt x="470145" y="152470"/>
                </a:lnTo>
                <a:lnTo>
                  <a:pt x="432232" y="177463"/>
                </a:lnTo>
                <a:lnTo>
                  <a:pt x="395545" y="204101"/>
                </a:lnTo>
                <a:lnTo>
                  <a:pt x="360136" y="232332"/>
                </a:lnTo>
                <a:lnTo>
                  <a:pt x="326058" y="262104"/>
                </a:lnTo>
                <a:lnTo>
                  <a:pt x="293363" y="293363"/>
                </a:lnTo>
                <a:lnTo>
                  <a:pt x="262104" y="326058"/>
                </a:lnTo>
                <a:lnTo>
                  <a:pt x="232332" y="360136"/>
                </a:lnTo>
                <a:lnTo>
                  <a:pt x="204101" y="395545"/>
                </a:lnTo>
                <a:lnTo>
                  <a:pt x="177463" y="432232"/>
                </a:lnTo>
                <a:lnTo>
                  <a:pt x="152470" y="470145"/>
                </a:lnTo>
                <a:lnTo>
                  <a:pt x="129175" y="509230"/>
                </a:lnTo>
                <a:lnTo>
                  <a:pt x="107631" y="549437"/>
                </a:lnTo>
                <a:lnTo>
                  <a:pt x="87889" y="590712"/>
                </a:lnTo>
                <a:lnTo>
                  <a:pt x="70003" y="633002"/>
                </a:lnTo>
                <a:lnTo>
                  <a:pt x="54024" y="676256"/>
                </a:lnTo>
                <a:lnTo>
                  <a:pt x="40006" y="720420"/>
                </a:lnTo>
                <a:lnTo>
                  <a:pt x="28000" y="765444"/>
                </a:lnTo>
                <a:lnTo>
                  <a:pt x="18060" y="811272"/>
                </a:lnTo>
                <a:lnTo>
                  <a:pt x="10237" y="857855"/>
                </a:lnTo>
                <a:lnTo>
                  <a:pt x="4585" y="905138"/>
                </a:lnTo>
                <a:lnTo>
                  <a:pt x="1155" y="953070"/>
                </a:lnTo>
                <a:lnTo>
                  <a:pt x="0" y="1001598"/>
                </a:lnTo>
                <a:lnTo>
                  <a:pt x="1155" y="1050127"/>
                </a:lnTo>
                <a:lnTo>
                  <a:pt x="4585" y="1098059"/>
                </a:lnTo>
                <a:lnTo>
                  <a:pt x="10237" y="1145343"/>
                </a:lnTo>
                <a:lnTo>
                  <a:pt x="18060" y="1191926"/>
                </a:lnTo>
                <a:lnTo>
                  <a:pt x="28000" y="1237756"/>
                </a:lnTo>
                <a:lnTo>
                  <a:pt x="40006" y="1282779"/>
                </a:lnTo>
                <a:lnTo>
                  <a:pt x="54024" y="1326945"/>
                </a:lnTo>
                <a:lnTo>
                  <a:pt x="70003" y="1370199"/>
                </a:lnTo>
                <a:lnTo>
                  <a:pt x="87889" y="1412489"/>
                </a:lnTo>
                <a:lnTo>
                  <a:pt x="107631" y="1453764"/>
                </a:lnTo>
                <a:lnTo>
                  <a:pt x="129175" y="1493971"/>
                </a:lnTo>
                <a:lnTo>
                  <a:pt x="152470" y="1533056"/>
                </a:lnTo>
                <a:lnTo>
                  <a:pt x="177463" y="1570969"/>
                </a:lnTo>
                <a:lnTo>
                  <a:pt x="204101" y="1607656"/>
                </a:lnTo>
                <a:lnTo>
                  <a:pt x="232332" y="1643064"/>
                </a:lnTo>
                <a:lnTo>
                  <a:pt x="262104" y="1677142"/>
                </a:lnTo>
                <a:lnTo>
                  <a:pt x="293363" y="1709837"/>
                </a:lnTo>
                <a:lnTo>
                  <a:pt x="326058" y="1741096"/>
                </a:lnTo>
                <a:lnTo>
                  <a:pt x="360136" y="1770867"/>
                </a:lnTo>
                <a:lnTo>
                  <a:pt x="395545" y="1799098"/>
                </a:lnTo>
                <a:lnTo>
                  <a:pt x="432232" y="1825736"/>
                </a:lnTo>
                <a:lnTo>
                  <a:pt x="470145" y="1850728"/>
                </a:lnTo>
                <a:lnTo>
                  <a:pt x="509230" y="1874023"/>
                </a:lnTo>
                <a:lnTo>
                  <a:pt x="549437" y="1895567"/>
                </a:lnTo>
                <a:lnTo>
                  <a:pt x="590712" y="1915308"/>
                </a:lnTo>
                <a:lnTo>
                  <a:pt x="633002" y="1933194"/>
                </a:lnTo>
                <a:lnTo>
                  <a:pt x="676256" y="1949172"/>
                </a:lnTo>
                <a:lnTo>
                  <a:pt x="720420" y="1963190"/>
                </a:lnTo>
                <a:lnTo>
                  <a:pt x="765444" y="1975196"/>
                </a:lnTo>
                <a:lnTo>
                  <a:pt x="811272" y="1985136"/>
                </a:lnTo>
                <a:lnTo>
                  <a:pt x="857855" y="1992958"/>
                </a:lnTo>
                <a:lnTo>
                  <a:pt x="905138" y="1998611"/>
                </a:lnTo>
                <a:lnTo>
                  <a:pt x="953070" y="2002041"/>
                </a:lnTo>
                <a:lnTo>
                  <a:pt x="1001598" y="2003196"/>
                </a:lnTo>
                <a:lnTo>
                  <a:pt x="1050126" y="2002041"/>
                </a:lnTo>
                <a:lnTo>
                  <a:pt x="1098057" y="1998611"/>
                </a:lnTo>
                <a:lnTo>
                  <a:pt x="1145341" y="1992958"/>
                </a:lnTo>
                <a:lnTo>
                  <a:pt x="1191923" y="1985136"/>
                </a:lnTo>
                <a:lnTo>
                  <a:pt x="1237752" y="1975196"/>
                </a:lnTo>
                <a:lnTo>
                  <a:pt x="1282775" y="1963190"/>
                </a:lnTo>
                <a:lnTo>
                  <a:pt x="1326940" y="1949172"/>
                </a:lnTo>
                <a:lnTo>
                  <a:pt x="1370193" y="1933194"/>
                </a:lnTo>
                <a:lnTo>
                  <a:pt x="1412484" y="1915308"/>
                </a:lnTo>
                <a:lnTo>
                  <a:pt x="1453759" y="1895567"/>
                </a:lnTo>
                <a:lnTo>
                  <a:pt x="1493965" y="1874023"/>
                </a:lnTo>
                <a:lnTo>
                  <a:pt x="1533051" y="1850728"/>
                </a:lnTo>
                <a:lnTo>
                  <a:pt x="1570963" y="1825736"/>
                </a:lnTo>
                <a:lnTo>
                  <a:pt x="1607650" y="1799098"/>
                </a:lnTo>
                <a:lnTo>
                  <a:pt x="1643059" y="1770867"/>
                </a:lnTo>
                <a:lnTo>
                  <a:pt x="1677137" y="1741096"/>
                </a:lnTo>
                <a:lnTo>
                  <a:pt x="1709832" y="1709837"/>
                </a:lnTo>
                <a:lnTo>
                  <a:pt x="1741092" y="1677142"/>
                </a:lnTo>
                <a:lnTo>
                  <a:pt x="1770863" y="1643064"/>
                </a:lnTo>
                <a:lnTo>
                  <a:pt x="1799094" y="1607656"/>
                </a:lnTo>
                <a:lnTo>
                  <a:pt x="1825733" y="1570969"/>
                </a:lnTo>
                <a:lnTo>
                  <a:pt x="1850725" y="1533056"/>
                </a:lnTo>
                <a:lnTo>
                  <a:pt x="1874020" y="1493971"/>
                </a:lnTo>
                <a:lnTo>
                  <a:pt x="1895564" y="1453764"/>
                </a:lnTo>
                <a:lnTo>
                  <a:pt x="1915306" y="1412489"/>
                </a:lnTo>
                <a:lnTo>
                  <a:pt x="1933192" y="1370199"/>
                </a:lnTo>
                <a:lnTo>
                  <a:pt x="1949171" y="1326945"/>
                </a:lnTo>
                <a:lnTo>
                  <a:pt x="1963189" y="1282779"/>
                </a:lnTo>
                <a:lnTo>
                  <a:pt x="1975195" y="1237756"/>
                </a:lnTo>
                <a:lnTo>
                  <a:pt x="1985135" y="1191926"/>
                </a:lnTo>
                <a:lnTo>
                  <a:pt x="1992958" y="1145343"/>
                </a:lnTo>
                <a:lnTo>
                  <a:pt x="1998611" y="1098059"/>
                </a:lnTo>
                <a:lnTo>
                  <a:pt x="2002041" y="1050127"/>
                </a:lnTo>
                <a:lnTo>
                  <a:pt x="2003196" y="1001598"/>
                </a:lnTo>
                <a:lnTo>
                  <a:pt x="2002041" y="953070"/>
                </a:lnTo>
                <a:lnTo>
                  <a:pt x="1998611" y="905138"/>
                </a:lnTo>
                <a:lnTo>
                  <a:pt x="1992958" y="857855"/>
                </a:lnTo>
                <a:lnTo>
                  <a:pt x="1985135" y="811272"/>
                </a:lnTo>
                <a:lnTo>
                  <a:pt x="1975195" y="765444"/>
                </a:lnTo>
                <a:lnTo>
                  <a:pt x="1963189" y="720420"/>
                </a:lnTo>
                <a:lnTo>
                  <a:pt x="1949171" y="676256"/>
                </a:lnTo>
                <a:lnTo>
                  <a:pt x="1933192" y="633002"/>
                </a:lnTo>
                <a:lnTo>
                  <a:pt x="1915306" y="590712"/>
                </a:lnTo>
                <a:lnTo>
                  <a:pt x="1895564" y="549437"/>
                </a:lnTo>
                <a:lnTo>
                  <a:pt x="1874020" y="509230"/>
                </a:lnTo>
                <a:lnTo>
                  <a:pt x="1850725" y="470145"/>
                </a:lnTo>
                <a:lnTo>
                  <a:pt x="1825733" y="432232"/>
                </a:lnTo>
                <a:lnTo>
                  <a:pt x="1799094" y="395545"/>
                </a:lnTo>
                <a:lnTo>
                  <a:pt x="1770863" y="360136"/>
                </a:lnTo>
                <a:lnTo>
                  <a:pt x="1741092" y="326058"/>
                </a:lnTo>
                <a:lnTo>
                  <a:pt x="1709832" y="293363"/>
                </a:lnTo>
                <a:lnTo>
                  <a:pt x="1677137" y="262104"/>
                </a:lnTo>
                <a:lnTo>
                  <a:pt x="1643059" y="232332"/>
                </a:lnTo>
                <a:lnTo>
                  <a:pt x="1607650" y="204101"/>
                </a:lnTo>
                <a:lnTo>
                  <a:pt x="1570963" y="177463"/>
                </a:lnTo>
                <a:lnTo>
                  <a:pt x="1533051" y="152470"/>
                </a:lnTo>
                <a:lnTo>
                  <a:pt x="1493965" y="129175"/>
                </a:lnTo>
                <a:lnTo>
                  <a:pt x="1453759" y="107631"/>
                </a:lnTo>
                <a:lnTo>
                  <a:pt x="1412484" y="87889"/>
                </a:lnTo>
                <a:lnTo>
                  <a:pt x="1370193" y="70003"/>
                </a:lnTo>
                <a:lnTo>
                  <a:pt x="1326940" y="54024"/>
                </a:lnTo>
                <a:lnTo>
                  <a:pt x="1282775" y="40006"/>
                </a:lnTo>
                <a:lnTo>
                  <a:pt x="1237752" y="28000"/>
                </a:lnTo>
                <a:lnTo>
                  <a:pt x="1191923" y="18060"/>
                </a:lnTo>
                <a:lnTo>
                  <a:pt x="1145341" y="10237"/>
                </a:lnTo>
                <a:lnTo>
                  <a:pt x="1098057" y="4585"/>
                </a:lnTo>
                <a:lnTo>
                  <a:pt x="1050126" y="1155"/>
                </a:lnTo>
                <a:lnTo>
                  <a:pt x="1001598" y="0"/>
                </a:lnTo>
                <a:close/>
              </a:path>
            </a:pathLst>
          </a:custGeom>
          <a:solidFill>
            <a:srgbClr val="FEEBD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ru-RU"/>
          </a:p>
        </p:txBody>
      </p:sp>
      <p:sp>
        <p:nvSpPr>
          <p:cNvPr id="22540" name="object 12"/>
          <p:cNvSpPr>
            <a:spLocks/>
          </p:cNvSpPr>
          <p:nvPr/>
        </p:nvSpPr>
        <p:spPr bwMode="auto">
          <a:xfrm>
            <a:off x="338138" y="2168525"/>
            <a:ext cx="2570162" cy="2568575"/>
          </a:xfrm>
          <a:custGeom>
            <a:avLst/>
            <a:gdLst>
              <a:gd name="T0" fmla="*/ 1193470 w 2569210"/>
              <a:gd name="T1" fmla="*/ 3512 h 2569210"/>
              <a:gd name="T2" fmla="*/ 1052771 w 2569210"/>
              <a:gd name="T3" fmla="*/ 21576 h 2569210"/>
              <a:gd name="T4" fmla="*/ 917234 w 2569210"/>
              <a:gd name="T5" fmla="*/ 54240 h 2569210"/>
              <a:gd name="T6" fmla="*/ 787705 w 2569210"/>
              <a:gd name="T7" fmla="*/ 100665 h 2569210"/>
              <a:gd name="T8" fmla="*/ 665024 w 2569210"/>
              <a:gd name="T9" fmla="*/ 160024 h 2569210"/>
              <a:gd name="T10" fmla="*/ 550031 w 2569210"/>
              <a:gd name="T11" fmla="*/ 231490 h 2569210"/>
              <a:gd name="T12" fmla="*/ 443570 w 2569210"/>
              <a:gd name="T13" fmla="*/ 314203 h 2569210"/>
              <a:gd name="T14" fmla="*/ 346481 w 2569210"/>
              <a:gd name="T15" fmla="*/ 407345 h 2569210"/>
              <a:gd name="T16" fmla="*/ 259608 w 2569210"/>
              <a:gd name="T17" fmla="*/ 510080 h 2569210"/>
              <a:gd name="T18" fmla="*/ 183790 w 2569210"/>
              <a:gd name="T19" fmla="*/ 621557 h 2569210"/>
              <a:gd name="T20" fmla="*/ 119866 w 2569210"/>
              <a:gd name="T21" fmla="*/ 740958 h 2569210"/>
              <a:gd name="T22" fmla="*/ 68685 w 2569210"/>
              <a:gd name="T23" fmla="*/ 867434 h 2569210"/>
              <a:gd name="T24" fmla="*/ 31088 w 2569210"/>
              <a:gd name="T25" fmla="*/ 1000156 h 2569210"/>
              <a:gd name="T26" fmla="*/ 7913 w 2569210"/>
              <a:gd name="T27" fmla="*/ 1138287 h 2569210"/>
              <a:gd name="T28" fmla="*/ 0 w 2569210"/>
              <a:gd name="T29" fmla="*/ 1280990 h 2569210"/>
              <a:gd name="T30" fmla="*/ 7913 w 2569210"/>
              <a:gd name="T31" fmla="*/ 1423692 h 2569210"/>
              <a:gd name="T32" fmla="*/ 31088 w 2569210"/>
              <a:gd name="T33" fmla="*/ 1561823 h 2569210"/>
              <a:gd name="T34" fmla="*/ 68685 w 2569210"/>
              <a:gd name="T35" fmla="*/ 1694544 h 2569210"/>
              <a:gd name="T36" fmla="*/ 119866 w 2569210"/>
              <a:gd name="T37" fmla="*/ 1821023 h 2569210"/>
              <a:gd name="T38" fmla="*/ 183790 w 2569210"/>
              <a:gd name="T39" fmla="*/ 1940420 h 2569210"/>
              <a:gd name="T40" fmla="*/ 259608 w 2569210"/>
              <a:gd name="T41" fmla="*/ 2051902 h 2569210"/>
              <a:gd name="T42" fmla="*/ 346481 w 2569210"/>
              <a:gd name="T43" fmla="*/ 2154632 h 2569210"/>
              <a:gd name="T44" fmla="*/ 443570 w 2569210"/>
              <a:gd name="T45" fmla="*/ 2247773 h 2569210"/>
              <a:gd name="T46" fmla="*/ 550031 w 2569210"/>
              <a:gd name="T47" fmla="*/ 2330493 h 2569210"/>
              <a:gd name="T48" fmla="*/ 665024 w 2569210"/>
              <a:gd name="T49" fmla="*/ 2401951 h 2569210"/>
              <a:gd name="T50" fmla="*/ 787705 w 2569210"/>
              <a:gd name="T51" fmla="*/ 2461313 h 2569210"/>
              <a:gd name="T52" fmla="*/ 917234 w 2569210"/>
              <a:gd name="T53" fmla="*/ 2507745 h 2569210"/>
              <a:gd name="T54" fmla="*/ 1052771 w 2569210"/>
              <a:gd name="T55" fmla="*/ 2540407 h 2569210"/>
              <a:gd name="T56" fmla="*/ 1193470 w 2569210"/>
              <a:gd name="T57" fmla="*/ 2558465 h 2569210"/>
              <a:gd name="T58" fmla="*/ 1338074 w 2569210"/>
              <a:gd name="T59" fmla="*/ 2561097 h 2569210"/>
              <a:gd name="T60" fmla="*/ 1480308 w 2569210"/>
              <a:gd name="T61" fmla="*/ 2548091 h 2569210"/>
              <a:gd name="T62" fmla="*/ 1617659 w 2569210"/>
              <a:gd name="T63" fmla="*/ 2520202 h 2569210"/>
              <a:gd name="T64" fmla="*/ 1749284 w 2569210"/>
              <a:gd name="T65" fmla="*/ 2478268 h 2569210"/>
              <a:gd name="T66" fmla="*/ 1874340 w 2569210"/>
              <a:gd name="T67" fmla="*/ 2423124 h 2569210"/>
              <a:gd name="T68" fmla="*/ 1991990 w 2569210"/>
              <a:gd name="T69" fmla="*/ 2355604 h 2569210"/>
              <a:gd name="T70" fmla="*/ 2101387 w 2569210"/>
              <a:gd name="T71" fmla="*/ 2276546 h 2569210"/>
              <a:gd name="T72" fmla="*/ 2201695 w 2569210"/>
              <a:gd name="T73" fmla="*/ 2186785 h 2569210"/>
              <a:gd name="T74" fmla="*/ 2292066 w 2569210"/>
              <a:gd name="T75" fmla="*/ 2087160 h 2569210"/>
              <a:gd name="T76" fmla="*/ 2371663 w 2569210"/>
              <a:gd name="T77" fmla="*/ 1978503 h 2569210"/>
              <a:gd name="T78" fmla="*/ 2439643 w 2569210"/>
              <a:gd name="T79" fmla="*/ 1861650 h 2569210"/>
              <a:gd name="T80" fmla="*/ 2495164 w 2569210"/>
              <a:gd name="T81" fmla="*/ 1737438 h 2569210"/>
              <a:gd name="T82" fmla="*/ 2537383 w 2569210"/>
              <a:gd name="T83" fmla="*/ 1606705 h 2569210"/>
              <a:gd name="T84" fmla="*/ 2565462 w 2569210"/>
              <a:gd name="T85" fmla="*/ 1470285 h 2569210"/>
              <a:gd name="T86" fmla="*/ 2578557 w 2569210"/>
              <a:gd name="T87" fmla="*/ 1329013 h 2569210"/>
              <a:gd name="T88" fmla="*/ 2575908 w 2569210"/>
              <a:gd name="T89" fmla="*/ 1185389 h 2569210"/>
              <a:gd name="T90" fmla="*/ 2557726 w 2569210"/>
              <a:gd name="T91" fmla="*/ 1045639 h 2569210"/>
              <a:gd name="T92" fmla="*/ 2524840 w 2569210"/>
              <a:gd name="T93" fmla="*/ 911023 h 2569210"/>
              <a:gd name="T94" fmla="*/ 2478095 w 2569210"/>
              <a:gd name="T95" fmla="*/ 782369 h 2569210"/>
              <a:gd name="T96" fmla="*/ 2418325 w 2569210"/>
              <a:gd name="T97" fmla="*/ 660521 h 2569210"/>
              <a:gd name="T98" fmla="*/ 2346381 w 2569210"/>
              <a:gd name="T99" fmla="*/ 546309 h 2569210"/>
              <a:gd name="T100" fmla="*/ 2263097 w 2569210"/>
              <a:gd name="T101" fmla="*/ 440567 h 2569210"/>
              <a:gd name="T102" fmla="*/ 2169322 w 2569210"/>
              <a:gd name="T103" fmla="*/ 344138 h 2569210"/>
              <a:gd name="T104" fmla="*/ 2065891 w 2569210"/>
              <a:gd name="T105" fmla="*/ 257848 h 2569210"/>
              <a:gd name="T106" fmla="*/ 1953649 w 2569210"/>
              <a:gd name="T107" fmla="*/ 182547 h 2569210"/>
              <a:gd name="T108" fmla="*/ 1833438 w 2569210"/>
              <a:gd name="T109" fmla="*/ 119062 h 2569210"/>
              <a:gd name="T110" fmla="*/ 1706097 w 2569210"/>
              <a:gd name="T111" fmla="*/ 68223 h 2569210"/>
              <a:gd name="T112" fmla="*/ 1572470 w 2569210"/>
              <a:gd name="T113" fmla="*/ 30875 h 2569210"/>
              <a:gd name="T114" fmla="*/ 1433398 w 2569210"/>
              <a:gd name="T115" fmla="*/ 7858 h 2569210"/>
              <a:gd name="T116" fmla="*/ 1289723 w 2569210"/>
              <a:gd name="T117" fmla="*/ 0 h 256921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569210" h="2569210">
                <a:moveTo>
                  <a:pt x="1284478" y="0"/>
                </a:moveTo>
                <a:lnTo>
                  <a:pt x="1236323" y="885"/>
                </a:lnTo>
                <a:lnTo>
                  <a:pt x="1188616" y="3523"/>
                </a:lnTo>
                <a:lnTo>
                  <a:pt x="1141387" y="7880"/>
                </a:lnTo>
                <a:lnTo>
                  <a:pt x="1094667" y="13927"/>
                </a:lnTo>
                <a:lnTo>
                  <a:pt x="1048488" y="21631"/>
                </a:lnTo>
                <a:lnTo>
                  <a:pt x="1002880" y="30963"/>
                </a:lnTo>
                <a:lnTo>
                  <a:pt x="957875" y="41891"/>
                </a:lnTo>
                <a:lnTo>
                  <a:pt x="913504" y="54383"/>
                </a:lnTo>
                <a:lnTo>
                  <a:pt x="869797" y="68410"/>
                </a:lnTo>
                <a:lnTo>
                  <a:pt x="826786" y="83939"/>
                </a:lnTo>
                <a:lnTo>
                  <a:pt x="784501" y="100940"/>
                </a:lnTo>
                <a:lnTo>
                  <a:pt x="742974" y="119382"/>
                </a:lnTo>
                <a:lnTo>
                  <a:pt x="702237" y="139234"/>
                </a:lnTo>
                <a:lnTo>
                  <a:pt x="662319" y="160464"/>
                </a:lnTo>
                <a:lnTo>
                  <a:pt x="623251" y="183042"/>
                </a:lnTo>
                <a:lnTo>
                  <a:pt x="585066" y="206937"/>
                </a:lnTo>
                <a:lnTo>
                  <a:pt x="547794" y="232117"/>
                </a:lnTo>
                <a:lnTo>
                  <a:pt x="511466" y="258552"/>
                </a:lnTo>
                <a:lnTo>
                  <a:pt x="476113" y="286210"/>
                </a:lnTo>
                <a:lnTo>
                  <a:pt x="441766" y="315061"/>
                </a:lnTo>
                <a:lnTo>
                  <a:pt x="408456" y="345073"/>
                </a:lnTo>
                <a:lnTo>
                  <a:pt x="376215" y="376215"/>
                </a:lnTo>
                <a:lnTo>
                  <a:pt x="345073" y="408456"/>
                </a:lnTo>
                <a:lnTo>
                  <a:pt x="315061" y="441766"/>
                </a:lnTo>
                <a:lnTo>
                  <a:pt x="286210" y="476113"/>
                </a:lnTo>
                <a:lnTo>
                  <a:pt x="258552" y="511466"/>
                </a:lnTo>
                <a:lnTo>
                  <a:pt x="232117" y="547794"/>
                </a:lnTo>
                <a:lnTo>
                  <a:pt x="206937" y="585066"/>
                </a:lnTo>
                <a:lnTo>
                  <a:pt x="183042" y="623251"/>
                </a:lnTo>
                <a:lnTo>
                  <a:pt x="160464" y="662319"/>
                </a:lnTo>
                <a:lnTo>
                  <a:pt x="139234" y="702237"/>
                </a:lnTo>
                <a:lnTo>
                  <a:pt x="119382" y="742974"/>
                </a:lnTo>
                <a:lnTo>
                  <a:pt x="100940" y="784501"/>
                </a:lnTo>
                <a:lnTo>
                  <a:pt x="83939" y="826786"/>
                </a:lnTo>
                <a:lnTo>
                  <a:pt x="68410" y="869797"/>
                </a:lnTo>
                <a:lnTo>
                  <a:pt x="54383" y="913504"/>
                </a:lnTo>
                <a:lnTo>
                  <a:pt x="41891" y="957875"/>
                </a:lnTo>
                <a:lnTo>
                  <a:pt x="30963" y="1002880"/>
                </a:lnTo>
                <a:lnTo>
                  <a:pt x="21631" y="1048488"/>
                </a:lnTo>
                <a:lnTo>
                  <a:pt x="13927" y="1094667"/>
                </a:lnTo>
                <a:lnTo>
                  <a:pt x="7880" y="1141387"/>
                </a:lnTo>
                <a:lnTo>
                  <a:pt x="3523" y="1188616"/>
                </a:lnTo>
                <a:lnTo>
                  <a:pt x="885" y="1236323"/>
                </a:lnTo>
                <a:lnTo>
                  <a:pt x="0" y="1284477"/>
                </a:lnTo>
                <a:lnTo>
                  <a:pt x="885" y="1332632"/>
                </a:lnTo>
                <a:lnTo>
                  <a:pt x="3523" y="1380339"/>
                </a:lnTo>
                <a:lnTo>
                  <a:pt x="7880" y="1427568"/>
                </a:lnTo>
                <a:lnTo>
                  <a:pt x="13927" y="1474288"/>
                </a:lnTo>
                <a:lnTo>
                  <a:pt x="21631" y="1520467"/>
                </a:lnTo>
                <a:lnTo>
                  <a:pt x="30963" y="1566075"/>
                </a:lnTo>
                <a:lnTo>
                  <a:pt x="41891" y="1611080"/>
                </a:lnTo>
                <a:lnTo>
                  <a:pt x="54383" y="1655451"/>
                </a:lnTo>
                <a:lnTo>
                  <a:pt x="68410" y="1699158"/>
                </a:lnTo>
                <a:lnTo>
                  <a:pt x="83939" y="1742169"/>
                </a:lnTo>
                <a:lnTo>
                  <a:pt x="100940" y="1784454"/>
                </a:lnTo>
                <a:lnTo>
                  <a:pt x="119382" y="1825981"/>
                </a:lnTo>
                <a:lnTo>
                  <a:pt x="139234" y="1866718"/>
                </a:lnTo>
                <a:lnTo>
                  <a:pt x="160464" y="1906636"/>
                </a:lnTo>
                <a:lnTo>
                  <a:pt x="183042" y="1945704"/>
                </a:lnTo>
                <a:lnTo>
                  <a:pt x="206937" y="1983889"/>
                </a:lnTo>
                <a:lnTo>
                  <a:pt x="232117" y="2021161"/>
                </a:lnTo>
                <a:lnTo>
                  <a:pt x="258552" y="2057489"/>
                </a:lnTo>
                <a:lnTo>
                  <a:pt x="286210" y="2092842"/>
                </a:lnTo>
                <a:lnTo>
                  <a:pt x="315061" y="2127189"/>
                </a:lnTo>
                <a:lnTo>
                  <a:pt x="345073" y="2160499"/>
                </a:lnTo>
                <a:lnTo>
                  <a:pt x="376215" y="2192740"/>
                </a:lnTo>
                <a:lnTo>
                  <a:pt x="408456" y="2223882"/>
                </a:lnTo>
                <a:lnTo>
                  <a:pt x="441766" y="2253894"/>
                </a:lnTo>
                <a:lnTo>
                  <a:pt x="476113" y="2282745"/>
                </a:lnTo>
                <a:lnTo>
                  <a:pt x="511466" y="2310403"/>
                </a:lnTo>
                <a:lnTo>
                  <a:pt x="547794" y="2336838"/>
                </a:lnTo>
                <a:lnTo>
                  <a:pt x="585066" y="2362018"/>
                </a:lnTo>
                <a:lnTo>
                  <a:pt x="623251" y="2385913"/>
                </a:lnTo>
                <a:lnTo>
                  <a:pt x="662319" y="2408491"/>
                </a:lnTo>
                <a:lnTo>
                  <a:pt x="702237" y="2429721"/>
                </a:lnTo>
                <a:lnTo>
                  <a:pt x="742974" y="2449573"/>
                </a:lnTo>
                <a:lnTo>
                  <a:pt x="784501" y="2468015"/>
                </a:lnTo>
                <a:lnTo>
                  <a:pt x="826786" y="2485016"/>
                </a:lnTo>
                <a:lnTo>
                  <a:pt x="869797" y="2500545"/>
                </a:lnTo>
                <a:lnTo>
                  <a:pt x="913504" y="2514572"/>
                </a:lnTo>
                <a:lnTo>
                  <a:pt x="957875" y="2527064"/>
                </a:lnTo>
                <a:lnTo>
                  <a:pt x="1002880" y="2537992"/>
                </a:lnTo>
                <a:lnTo>
                  <a:pt x="1048488" y="2547324"/>
                </a:lnTo>
                <a:lnTo>
                  <a:pt x="1094667" y="2555028"/>
                </a:lnTo>
                <a:lnTo>
                  <a:pt x="1141387" y="2561075"/>
                </a:lnTo>
                <a:lnTo>
                  <a:pt x="1188616" y="2565432"/>
                </a:lnTo>
                <a:lnTo>
                  <a:pt x="1236323" y="2568070"/>
                </a:lnTo>
                <a:lnTo>
                  <a:pt x="1284478" y="2568955"/>
                </a:lnTo>
                <a:lnTo>
                  <a:pt x="1332632" y="2568070"/>
                </a:lnTo>
                <a:lnTo>
                  <a:pt x="1380339" y="2565432"/>
                </a:lnTo>
                <a:lnTo>
                  <a:pt x="1427568" y="2561075"/>
                </a:lnTo>
                <a:lnTo>
                  <a:pt x="1474288" y="2555028"/>
                </a:lnTo>
                <a:lnTo>
                  <a:pt x="1520467" y="2547324"/>
                </a:lnTo>
                <a:lnTo>
                  <a:pt x="1566075" y="2537992"/>
                </a:lnTo>
                <a:lnTo>
                  <a:pt x="1611080" y="2527064"/>
                </a:lnTo>
                <a:lnTo>
                  <a:pt x="1655451" y="2514572"/>
                </a:lnTo>
                <a:lnTo>
                  <a:pt x="1699158" y="2500545"/>
                </a:lnTo>
                <a:lnTo>
                  <a:pt x="1742169" y="2485016"/>
                </a:lnTo>
                <a:lnTo>
                  <a:pt x="1784454" y="2468015"/>
                </a:lnTo>
                <a:lnTo>
                  <a:pt x="1825981" y="2449573"/>
                </a:lnTo>
                <a:lnTo>
                  <a:pt x="1866718" y="2429721"/>
                </a:lnTo>
                <a:lnTo>
                  <a:pt x="1906636" y="2408491"/>
                </a:lnTo>
                <a:lnTo>
                  <a:pt x="1945704" y="2385913"/>
                </a:lnTo>
                <a:lnTo>
                  <a:pt x="1983889" y="2362018"/>
                </a:lnTo>
                <a:lnTo>
                  <a:pt x="2021161" y="2336838"/>
                </a:lnTo>
                <a:lnTo>
                  <a:pt x="2057489" y="2310403"/>
                </a:lnTo>
                <a:lnTo>
                  <a:pt x="2092842" y="2282745"/>
                </a:lnTo>
                <a:lnTo>
                  <a:pt x="2127189" y="2253894"/>
                </a:lnTo>
                <a:lnTo>
                  <a:pt x="2160499" y="2223882"/>
                </a:lnTo>
                <a:lnTo>
                  <a:pt x="2192740" y="2192740"/>
                </a:lnTo>
                <a:lnTo>
                  <a:pt x="2223882" y="2160499"/>
                </a:lnTo>
                <a:lnTo>
                  <a:pt x="2253894" y="2127189"/>
                </a:lnTo>
                <a:lnTo>
                  <a:pt x="2282745" y="2092842"/>
                </a:lnTo>
                <a:lnTo>
                  <a:pt x="2310403" y="2057489"/>
                </a:lnTo>
                <a:lnTo>
                  <a:pt x="2336838" y="2021161"/>
                </a:lnTo>
                <a:lnTo>
                  <a:pt x="2362018" y="1983889"/>
                </a:lnTo>
                <a:lnTo>
                  <a:pt x="2385913" y="1945704"/>
                </a:lnTo>
                <a:lnTo>
                  <a:pt x="2408491" y="1906636"/>
                </a:lnTo>
                <a:lnTo>
                  <a:pt x="2429721" y="1866718"/>
                </a:lnTo>
                <a:lnTo>
                  <a:pt x="2449573" y="1825981"/>
                </a:lnTo>
                <a:lnTo>
                  <a:pt x="2468015" y="1784454"/>
                </a:lnTo>
                <a:lnTo>
                  <a:pt x="2485016" y="1742169"/>
                </a:lnTo>
                <a:lnTo>
                  <a:pt x="2500545" y="1699158"/>
                </a:lnTo>
                <a:lnTo>
                  <a:pt x="2514572" y="1655451"/>
                </a:lnTo>
                <a:lnTo>
                  <a:pt x="2527064" y="1611080"/>
                </a:lnTo>
                <a:lnTo>
                  <a:pt x="2537992" y="1566075"/>
                </a:lnTo>
                <a:lnTo>
                  <a:pt x="2547324" y="1520467"/>
                </a:lnTo>
                <a:lnTo>
                  <a:pt x="2555028" y="1474288"/>
                </a:lnTo>
                <a:lnTo>
                  <a:pt x="2561075" y="1427568"/>
                </a:lnTo>
                <a:lnTo>
                  <a:pt x="2565432" y="1380339"/>
                </a:lnTo>
                <a:lnTo>
                  <a:pt x="2568070" y="1332632"/>
                </a:lnTo>
                <a:lnTo>
                  <a:pt x="2568956" y="1284477"/>
                </a:lnTo>
                <a:lnTo>
                  <a:pt x="2568070" y="1236323"/>
                </a:lnTo>
                <a:lnTo>
                  <a:pt x="2565432" y="1188616"/>
                </a:lnTo>
                <a:lnTo>
                  <a:pt x="2561075" y="1141387"/>
                </a:lnTo>
                <a:lnTo>
                  <a:pt x="2555028" y="1094667"/>
                </a:lnTo>
                <a:lnTo>
                  <a:pt x="2547324" y="1048488"/>
                </a:lnTo>
                <a:lnTo>
                  <a:pt x="2537992" y="1002880"/>
                </a:lnTo>
                <a:lnTo>
                  <a:pt x="2527064" y="957875"/>
                </a:lnTo>
                <a:lnTo>
                  <a:pt x="2514572" y="913504"/>
                </a:lnTo>
                <a:lnTo>
                  <a:pt x="2500545" y="869797"/>
                </a:lnTo>
                <a:lnTo>
                  <a:pt x="2485016" y="826786"/>
                </a:lnTo>
                <a:lnTo>
                  <a:pt x="2468015" y="784501"/>
                </a:lnTo>
                <a:lnTo>
                  <a:pt x="2449573" y="742974"/>
                </a:lnTo>
                <a:lnTo>
                  <a:pt x="2429721" y="702237"/>
                </a:lnTo>
                <a:lnTo>
                  <a:pt x="2408491" y="662319"/>
                </a:lnTo>
                <a:lnTo>
                  <a:pt x="2385913" y="623251"/>
                </a:lnTo>
                <a:lnTo>
                  <a:pt x="2362018" y="585066"/>
                </a:lnTo>
                <a:lnTo>
                  <a:pt x="2336838" y="547794"/>
                </a:lnTo>
                <a:lnTo>
                  <a:pt x="2310403" y="511466"/>
                </a:lnTo>
                <a:lnTo>
                  <a:pt x="2282745" y="476113"/>
                </a:lnTo>
                <a:lnTo>
                  <a:pt x="2253894" y="441766"/>
                </a:lnTo>
                <a:lnTo>
                  <a:pt x="2223882" y="408456"/>
                </a:lnTo>
                <a:lnTo>
                  <a:pt x="2192740" y="376215"/>
                </a:lnTo>
                <a:lnTo>
                  <a:pt x="2160499" y="345073"/>
                </a:lnTo>
                <a:lnTo>
                  <a:pt x="2127189" y="315061"/>
                </a:lnTo>
                <a:lnTo>
                  <a:pt x="2092842" y="286210"/>
                </a:lnTo>
                <a:lnTo>
                  <a:pt x="2057489" y="258552"/>
                </a:lnTo>
                <a:lnTo>
                  <a:pt x="2021161" y="232117"/>
                </a:lnTo>
                <a:lnTo>
                  <a:pt x="1983889" y="206937"/>
                </a:lnTo>
                <a:lnTo>
                  <a:pt x="1945704" y="183042"/>
                </a:lnTo>
                <a:lnTo>
                  <a:pt x="1906636" y="160464"/>
                </a:lnTo>
                <a:lnTo>
                  <a:pt x="1866718" y="139234"/>
                </a:lnTo>
                <a:lnTo>
                  <a:pt x="1825981" y="119382"/>
                </a:lnTo>
                <a:lnTo>
                  <a:pt x="1784454" y="100940"/>
                </a:lnTo>
                <a:lnTo>
                  <a:pt x="1742169" y="83939"/>
                </a:lnTo>
                <a:lnTo>
                  <a:pt x="1699158" y="68410"/>
                </a:lnTo>
                <a:lnTo>
                  <a:pt x="1655451" y="54383"/>
                </a:lnTo>
                <a:lnTo>
                  <a:pt x="1611080" y="41891"/>
                </a:lnTo>
                <a:lnTo>
                  <a:pt x="1566075" y="30963"/>
                </a:lnTo>
                <a:lnTo>
                  <a:pt x="1520467" y="21631"/>
                </a:lnTo>
                <a:lnTo>
                  <a:pt x="1474288" y="13927"/>
                </a:lnTo>
                <a:lnTo>
                  <a:pt x="1427568" y="7880"/>
                </a:lnTo>
                <a:lnTo>
                  <a:pt x="1380339" y="3523"/>
                </a:lnTo>
                <a:lnTo>
                  <a:pt x="1332632" y="885"/>
                </a:lnTo>
                <a:lnTo>
                  <a:pt x="1284478" y="0"/>
                </a:lnTo>
                <a:close/>
              </a:path>
            </a:pathLst>
          </a:custGeom>
          <a:solidFill>
            <a:srgbClr val="FDD5A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ru-RU"/>
          </a:p>
        </p:txBody>
      </p:sp>
      <p:sp>
        <p:nvSpPr>
          <p:cNvPr id="22541" name="object 13"/>
          <p:cNvSpPr txBox="1">
            <a:spLocks noChangeArrowheads="1"/>
          </p:cNvSpPr>
          <p:nvPr/>
        </p:nvSpPr>
        <p:spPr bwMode="auto">
          <a:xfrm>
            <a:off x="301625" y="114300"/>
            <a:ext cx="3743326" cy="75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2700" rIns="0" bIns="0">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ts val="100"/>
              </a:spcBef>
            </a:pPr>
            <a:r>
              <a:rPr lang="ru-RU" altLang="ru-RU" sz="2400" b="1" dirty="0">
                <a:solidFill>
                  <a:srgbClr val="FFFF00"/>
                </a:solidFill>
                <a:latin typeface="Arial" panose="020B0604020202020204" pitchFamily="34" charset="0"/>
                <a:cs typeface="Arial" panose="020B0604020202020204" pitchFamily="34" charset="0"/>
              </a:rPr>
              <a:t>Выпуск специалистов  </a:t>
            </a:r>
            <a:r>
              <a:rPr lang="en-US" altLang="ru-RU" sz="2400" b="1" dirty="0">
                <a:solidFill>
                  <a:srgbClr val="FFFF00"/>
                </a:solidFill>
                <a:latin typeface="Arial" panose="020B0604020202020204" pitchFamily="34" charset="0"/>
                <a:cs typeface="Arial" panose="020B0604020202020204" pitchFamily="34" charset="0"/>
              </a:rPr>
              <a:t/>
            </a:r>
            <a:br>
              <a:rPr lang="en-US" altLang="ru-RU" sz="2400" b="1" dirty="0">
                <a:solidFill>
                  <a:srgbClr val="FFFF00"/>
                </a:solidFill>
                <a:latin typeface="Arial" panose="020B0604020202020204" pitchFamily="34" charset="0"/>
                <a:cs typeface="Arial" panose="020B0604020202020204" pitchFamily="34" charset="0"/>
              </a:rPr>
            </a:br>
            <a:r>
              <a:rPr lang="ru-RU" altLang="ru-RU" sz="2400" b="1" dirty="0">
                <a:solidFill>
                  <a:srgbClr val="FFFF00"/>
                </a:solidFill>
                <a:latin typeface="Arial" panose="020B0604020202020204" pitchFamily="34" charset="0"/>
                <a:cs typeface="Arial" panose="020B0604020202020204" pitchFamily="34" charset="0"/>
              </a:rPr>
              <a:t>на кафедре</a:t>
            </a:r>
            <a:endParaRPr lang="ru-RU" altLang="ru-RU" sz="2400" dirty="0">
              <a:solidFill>
                <a:srgbClr val="FFFF00"/>
              </a:solidFill>
              <a:latin typeface="Arial" panose="020B0604020202020204" pitchFamily="34" charset="0"/>
              <a:cs typeface="Arial" panose="020B0604020202020204" pitchFamily="34" charset="0"/>
            </a:endParaRPr>
          </a:p>
        </p:txBody>
      </p:sp>
      <p:sp>
        <p:nvSpPr>
          <p:cNvPr id="22542" name="object 14"/>
          <p:cNvSpPr>
            <a:spLocks noGrp="1"/>
          </p:cNvSpPr>
          <p:nvPr>
            <p:ph type="title"/>
          </p:nvPr>
        </p:nvSpPr>
        <p:spPr>
          <a:xfrm>
            <a:off x="420687" y="1224774"/>
            <a:ext cx="8820150" cy="911225"/>
          </a:xfrm>
        </p:spPr>
        <p:txBody>
          <a:bodyPr tIns="12700">
            <a:normAutofit fontScale="90000"/>
          </a:bodyPr>
          <a:lstStyle/>
          <a:p>
            <a:pPr marL="12700">
              <a:spcBef>
                <a:spcPts val="100"/>
              </a:spcBef>
            </a:pPr>
            <a:r>
              <a:rPr lang="ru-RU" altLang="ru-RU" dirty="0">
                <a:solidFill>
                  <a:srgbClr val="0067B4"/>
                </a:solidFill>
                <a:latin typeface="Arial" panose="020B0604020202020204" pitchFamily="34" charset="0"/>
                <a:cs typeface="Arial" panose="020B0604020202020204" pitchFamily="34" charset="0"/>
              </a:rPr>
              <a:t>Выпуск специалистов на кафедре физики ускорителей и радиационной медицины МГУ</a:t>
            </a:r>
            <a:r>
              <a:rPr lang="ru-RU" altLang="ru-RU" dirty="0">
                <a:latin typeface="Arial" panose="020B0604020202020204" pitchFamily="34" charset="0"/>
                <a:cs typeface="Arial" panose="020B0604020202020204" pitchFamily="34" charset="0"/>
              </a:rPr>
              <a:t/>
            </a:r>
            <a:br>
              <a:rPr lang="ru-RU" altLang="ru-RU" dirty="0">
                <a:latin typeface="Arial" panose="020B0604020202020204" pitchFamily="34" charset="0"/>
                <a:cs typeface="Arial" panose="020B0604020202020204" pitchFamily="34" charset="0"/>
              </a:rPr>
            </a:br>
            <a:endParaRPr lang="ru-RU" altLang="ru-RU" dirty="0">
              <a:latin typeface="Arial" panose="020B0604020202020204" pitchFamily="34" charset="0"/>
              <a:cs typeface="Arial" panose="020B0604020202020204" pitchFamily="34" charset="0"/>
            </a:endParaRPr>
          </a:p>
        </p:txBody>
      </p:sp>
      <p:sp>
        <p:nvSpPr>
          <p:cNvPr id="22543" name="object 15"/>
          <p:cNvSpPr>
            <a:spLocks noChangeArrowheads="1"/>
          </p:cNvSpPr>
          <p:nvPr/>
        </p:nvSpPr>
        <p:spPr bwMode="auto">
          <a:xfrm>
            <a:off x="468313" y="2259013"/>
            <a:ext cx="2806700" cy="2806700"/>
          </a:xfrm>
          <a:prstGeom prst="rect">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ru-RU" altLang="ru-RU"/>
          </a:p>
        </p:txBody>
      </p:sp>
      <p:sp>
        <p:nvSpPr>
          <p:cNvPr id="22544" name="object 16"/>
          <p:cNvSpPr>
            <a:spLocks/>
          </p:cNvSpPr>
          <p:nvPr/>
        </p:nvSpPr>
        <p:spPr bwMode="auto">
          <a:xfrm>
            <a:off x="468313" y="2259013"/>
            <a:ext cx="2806700" cy="2806700"/>
          </a:xfrm>
          <a:custGeom>
            <a:avLst/>
            <a:gdLst>
              <a:gd name="T0" fmla="*/ 1543242 w 2807335"/>
              <a:gd name="T1" fmla="*/ 2792965 h 2807335"/>
              <a:gd name="T2" fmla="*/ 1727557 w 2807335"/>
              <a:gd name="T3" fmla="*/ 2761688 h 2807335"/>
              <a:gd name="T4" fmla="*/ 1902852 w 2807335"/>
              <a:gd name="T5" fmla="*/ 2707214 h 2807335"/>
              <a:gd name="T6" fmla="*/ 2067459 w 2807335"/>
              <a:gd name="T7" fmla="*/ 2631208 h 2807335"/>
              <a:gd name="T8" fmla="*/ 2219710 w 2807335"/>
              <a:gd name="T9" fmla="*/ 2535339 h 2807335"/>
              <a:gd name="T10" fmla="*/ 2357936 w 2807335"/>
              <a:gd name="T11" fmla="*/ 2421277 h 2807335"/>
              <a:gd name="T12" fmla="*/ 2480471 w 2807335"/>
              <a:gd name="T13" fmla="*/ 2290689 h 2807335"/>
              <a:gd name="T14" fmla="*/ 2585643 w 2807335"/>
              <a:gd name="T15" fmla="*/ 2145241 h 2807335"/>
              <a:gd name="T16" fmla="*/ 2671787 w 2807335"/>
              <a:gd name="T17" fmla="*/ 1986604 h 2807335"/>
              <a:gd name="T18" fmla="*/ 2737235 w 2807335"/>
              <a:gd name="T19" fmla="*/ 1816444 h 2807335"/>
              <a:gd name="T20" fmla="*/ 2780319 w 2807335"/>
              <a:gd name="T21" fmla="*/ 1636433 h 2807335"/>
              <a:gd name="T22" fmla="*/ 2799369 w 2807335"/>
              <a:gd name="T23" fmla="*/ 1448235 h 2807335"/>
              <a:gd name="T24" fmla="*/ 2792952 w 2807335"/>
              <a:gd name="T25" fmla="*/ 1256949 h 2807335"/>
              <a:gd name="T26" fmla="*/ 2761676 w 2807335"/>
              <a:gd name="T27" fmla="*/ 1072634 h 2807335"/>
              <a:gd name="T28" fmla="*/ 2707203 w 2807335"/>
              <a:gd name="T29" fmla="*/ 897341 h 2807335"/>
              <a:gd name="T30" fmla="*/ 2631198 w 2807335"/>
              <a:gd name="T31" fmla="*/ 732730 h 2807335"/>
              <a:gd name="T32" fmla="*/ 2535330 w 2807335"/>
              <a:gd name="T33" fmla="*/ 580478 h 2807335"/>
              <a:gd name="T34" fmla="*/ 2421268 w 2807335"/>
              <a:gd name="T35" fmla="*/ 442252 h 2807335"/>
              <a:gd name="T36" fmla="*/ 2290682 w 2807335"/>
              <a:gd name="T37" fmla="*/ 319719 h 2807335"/>
              <a:gd name="T38" fmla="*/ 2145234 w 2807335"/>
              <a:gd name="T39" fmla="*/ 214536 h 2807335"/>
              <a:gd name="T40" fmla="*/ 1986597 w 2807335"/>
              <a:gd name="T41" fmla="*/ 128395 h 2807335"/>
              <a:gd name="T42" fmla="*/ 1816436 w 2807335"/>
              <a:gd name="T43" fmla="*/ 62948 h 2807335"/>
              <a:gd name="T44" fmla="*/ 1636423 w 2807335"/>
              <a:gd name="T45" fmla="*/ 19863 h 2807335"/>
              <a:gd name="T46" fmla="*/ 1448224 w 2807335"/>
              <a:gd name="T47" fmla="*/ 813 h 2807335"/>
              <a:gd name="T48" fmla="*/ 1256936 w 2807335"/>
              <a:gd name="T49" fmla="*/ 7224 h 2807335"/>
              <a:gd name="T50" fmla="*/ 1072622 w 2807335"/>
              <a:gd name="T51" fmla="*/ 38500 h 2807335"/>
              <a:gd name="T52" fmla="*/ 897330 w 2807335"/>
              <a:gd name="T53" fmla="*/ 92979 h 2807335"/>
              <a:gd name="T54" fmla="*/ 732720 w 2807335"/>
              <a:gd name="T55" fmla="*/ 168987 h 2807335"/>
              <a:gd name="T56" fmla="*/ 580470 w 2807335"/>
              <a:gd name="T57" fmla="*/ 264853 h 2807335"/>
              <a:gd name="T58" fmla="*/ 442245 w 2807335"/>
              <a:gd name="T59" fmla="*/ 378915 h 2807335"/>
              <a:gd name="T60" fmla="*/ 319714 w 2807335"/>
              <a:gd name="T61" fmla="*/ 509509 h 2807335"/>
              <a:gd name="T62" fmla="*/ 214532 w 2807335"/>
              <a:gd name="T63" fmla="*/ 654958 h 2807335"/>
              <a:gd name="T64" fmla="*/ 128393 w 2807335"/>
              <a:gd name="T65" fmla="*/ 813597 h 2807335"/>
              <a:gd name="T66" fmla="*/ 62947 w 2807335"/>
              <a:gd name="T67" fmla="*/ 983752 h 2807335"/>
              <a:gd name="T68" fmla="*/ 19863 w 2807335"/>
              <a:gd name="T69" fmla="*/ 1163768 h 2807335"/>
              <a:gd name="T70" fmla="*/ 813 w 2807335"/>
              <a:gd name="T71" fmla="*/ 1351970 h 2807335"/>
              <a:gd name="T72" fmla="*/ 7224 w 2807335"/>
              <a:gd name="T73" fmla="*/ 1543253 h 2807335"/>
              <a:gd name="T74" fmla="*/ 38500 w 2807335"/>
              <a:gd name="T75" fmla="*/ 1727566 h 2807335"/>
              <a:gd name="T76" fmla="*/ 92977 w 2807335"/>
              <a:gd name="T77" fmla="*/ 1902860 h 2807335"/>
              <a:gd name="T78" fmla="*/ 168984 w 2807335"/>
              <a:gd name="T79" fmla="*/ 2067466 h 2807335"/>
              <a:gd name="T80" fmla="*/ 264849 w 2807335"/>
              <a:gd name="T81" fmla="*/ 2219718 h 2807335"/>
              <a:gd name="T82" fmla="*/ 378909 w 2807335"/>
              <a:gd name="T83" fmla="*/ 2357944 h 2807335"/>
              <a:gd name="T84" fmla="*/ 509502 w 2807335"/>
              <a:gd name="T85" fmla="*/ 2480480 h 2807335"/>
              <a:gd name="T86" fmla="*/ 654949 w 2807335"/>
              <a:gd name="T87" fmla="*/ 2585653 h 2807335"/>
              <a:gd name="T88" fmla="*/ 813586 w 2807335"/>
              <a:gd name="T89" fmla="*/ 2671798 h 2807335"/>
              <a:gd name="T90" fmla="*/ 983741 w 2807335"/>
              <a:gd name="T91" fmla="*/ 2737247 h 2807335"/>
              <a:gd name="T92" fmla="*/ 1163756 w 2807335"/>
              <a:gd name="T93" fmla="*/ 2780332 h 2807335"/>
              <a:gd name="T94" fmla="*/ 1351958 w 2807335"/>
              <a:gd name="T95" fmla="*/ 2799382 h 280733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807335" h="2807335">
                <a:moveTo>
                  <a:pt x="1403578" y="2807169"/>
                </a:moveTo>
                <a:lnTo>
                  <a:pt x="1451832" y="2806356"/>
                </a:lnTo>
                <a:lnTo>
                  <a:pt x="1499677" y="2803931"/>
                </a:lnTo>
                <a:lnTo>
                  <a:pt x="1547087" y="2799923"/>
                </a:lnTo>
                <a:lnTo>
                  <a:pt x="1594037" y="2794356"/>
                </a:lnTo>
                <a:lnTo>
                  <a:pt x="1640500" y="2787258"/>
                </a:lnTo>
                <a:lnTo>
                  <a:pt x="1686450" y="2778653"/>
                </a:lnTo>
                <a:lnTo>
                  <a:pt x="1731861" y="2768569"/>
                </a:lnTo>
                <a:lnTo>
                  <a:pt x="1776708" y="2757032"/>
                </a:lnTo>
                <a:lnTo>
                  <a:pt x="1820962" y="2744067"/>
                </a:lnTo>
                <a:lnTo>
                  <a:pt x="1864600" y="2729701"/>
                </a:lnTo>
                <a:lnTo>
                  <a:pt x="1907593" y="2713959"/>
                </a:lnTo>
                <a:lnTo>
                  <a:pt x="1949917" y="2696869"/>
                </a:lnTo>
                <a:lnTo>
                  <a:pt x="1991546" y="2678455"/>
                </a:lnTo>
                <a:lnTo>
                  <a:pt x="2032452" y="2658745"/>
                </a:lnTo>
                <a:lnTo>
                  <a:pt x="2072610" y="2637764"/>
                </a:lnTo>
                <a:lnTo>
                  <a:pt x="2111994" y="2615539"/>
                </a:lnTo>
                <a:lnTo>
                  <a:pt x="2150578" y="2592095"/>
                </a:lnTo>
                <a:lnTo>
                  <a:pt x="2188336" y="2567459"/>
                </a:lnTo>
                <a:lnTo>
                  <a:pt x="2225240" y="2541657"/>
                </a:lnTo>
                <a:lnTo>
                  <a:pt x="2261266" y="2514715"/>
                </a:lnTo>
                <a:lnTo>
                  <a:pt x="2296388" y="2486659"/>
                </a:lnTo>
                <a:lnTo>
                  <a:pt x="2330578" y="2457515"/>
                </a:lnTo>
                <a:lnTo>
                  <a:pt x="2363811" y="2427310"/>
                </a:lnTo>
                <a:lnTo>
                  <a:pt x="2396061" y="2396069"/>
                </a:lnTo>
                <a:lnTo>
                  <a:pt x="2427301" y="2363819"/>
                </a:lnTo>
                <a:lnTo>
                  <a:pt x="2457507" y="2330585"/>
                </a:lnTo>
                <a:lnTo>
                  <a:pt x="2486650" y="2296395"/>
                </a:lnTo>
                <a:lnTo>
                  <a:pt x="2514706" y="2261274"/>
                </a:lnTo>
                <a:lnTo>
                  <a:pt x="2541648" y="2225248"/>
                </a:lnTo>
                <a:lnTo>
                  <a:pt x="2567450" y="2188343"/>
                </a:lnTo>
                <a:lnTo>
                  <a:pt x="2592085" y="2150585"/>
                </a:lnTo>
                <a:lnTo>
                  <a:pt x="2615529" y="2112002"/>
                </a:lnTo>
                <a:lnTo>
                  <a:pt x="2637754" y="2072617"/>
                </a:lnTo>
                <a:lnTo>
                  <a:pt x="2658734" y="2032459"/>
                </a:lnTo>
                <a:lnTo>
                  <a:pt x="2678444" y="1991553"/>
                </a:lnTo>
                <a:lnTo>
                  <a:pt x="2696858" y="1949925"/>
                </a:lnTo>
                <a:lnTo>
                  <a:pt x="2713948" y="1907601"/>
                </a:lnTo>
                <a:lnTo>
                  <a:pt x="2729689" y="1864607"/>
                </a:lnTo>
                <a:lnTo>
                  <a:pt x="2744055" y="1820970"/>
                </a:lnTo>
                <a:lnTo>
                  <a:pt x="2757020" y="1776716"/>
                </a:lnTo>
                <a:lnTo>
                  <a:pt x="2768557" y="1731870"/>
                </a:lnTo>
                <a:lnTo>
                  <a:pt x="2778641" y="1686459"/>
                </a:lnTo>
                <a:lnTo>
                  <a:pt x="2787245" y="1640510"/>
                </a:lnTo>
                <a:lnTo>
                  <a:pt x="2794344" y="1594047"/>
                </a:lnTo>
                <a:lnTo>
                  <a:pt x="2799910" y="1547098"/>
                </a:lnTo>
                <a:lnTo>
                  <a:pt x="2803919" y="1499688"/>
                </a:lnTo>
                <a:lnTo>
                  <a:pt x="2806343" y="1451843"/>
                </a:lnTo>
                <a:lnTo>
                  <a:pt x="2807157" y="1403591"/>
                </a:lnTo>
                <a:lnTo>
                  <a:pt x="2806343" y="1355337"/>
                </a:lnTo>
                <a:lnTo>
                  <a:pt x="2803919" y="1307492"/>
                </a:lnTo>
                <a:lnTo>
                  <a:pt x="2799910" y="1260082"/>
                </a:lnTo>
                <a:lnTo>
                  <a:pt x="2794344" y="1213132"/>
                </a:lnTo>
                <a:lnTo>
                  <a:pt x="2787245" y="1166668"/>
                </a:lnTo>
                <a:lnTo>
                  <a:pt x="2778641" y="1120718"/>
                </a:lnTo>
                <a:lnTo>
                  <a:pt x="2768557" y="1075307"/>
                </a:lnTo>
                <a:lnTo>
                  <a:pt x="2757020" y="1030460"/>
                </a:lnTo>
                <a:lnTo>
                  <a:pt x="2744055" y="986205"/>
                </a:lnTo>
                <a:lnTo>
                  <a:pt x="2729689" y="942568"/>
                </a:lnTo>
                <a:lnTo>
                  <a:pt x="2713948" y="899574"/>
                </a:lnTo>
                <a:lnTo>
                  <a:pt x="2696858" y="857250"/>
                </a:lnTo>
                <a:lnTo>
                  <a:pt x="2678444" y="815621"/>
                </a:lnTo>
                <a:lnTo>
                  <a:pt x="2658734" y="774714"/>
                </a:lnTo>
                <a:lnTo>
                  <a:pt x="2637754" y="734556"/>
                </a:lnTo>
                <a:lnTo>
                  <a:pt x="2615529" y="695171"/>
                </a:lnTo>
                <a:lnTo>
                  <a:pt x="2592085" y="656587"/>
                </a:lnTo>
                <a:lnTo>
                  <a:pt x="2567450" y="618829"/>
                </a:lnTo>
                <a:lnTo>
                  <a:pt x="2541648" y="581924"/>
                </a:lnTo>
                <a:lnTo>
                  <a:pt x="2514706" y="545898"/>
                </a:lnTo>
                <a:lnTo>
                  <a:pt x="2486650" y="510776"/>
                </a:lnTo>
                <a:lnTo>
                  <a:pt x="2457507" y="476586"/>
                </a:lnTo>
                <a:lnTo>
                  <a:pt x="2427301" y="443352"/>
                </a:lnTo>
                <a:lnTo>
                  <a:pt x="2396061" y="411102"/>
                </a:lnTo>
                <a:lnTo>
                  <a:pt x="2363811" y="379861"/>
                </a:lnTo>
                <a:lnTo>
                  <a:pt x="2330578" y="349655"/>
                </a:lnTo>
                <a:lnTo>
                  <a:pt x="2296388" y="320511"/>
                </a:lnTo>
                <a:lnTo>
                  <a:pt x="2261266" y="292455"/>
                </a:lnTo>
                <a:lnTo>
                  <a:pt x="2225240" y="265513"/>
                </a:lnTo>
                <a:lnTo>
                  <a:pt x="2188336" y="239711"/>
                </a:lnTo>
                <a:lnTo>
                  <a:pt x="2150578" y="215075"/>
                </a:lnTo>
                <a:lnTo>
                  <a:pt x="2111994" y="191631"/>
                </a:lnTo>
                <a:lnTo>
                  <a:pt x="2072610" y="169405"/>
                </a:lnTo>
                <a:lnTo>
                  <a:pt x="2032452" y="148424"/>
                </a:lnTo>
                <a:lnTo>
                  <a:pt x="1991546" y="128714"/>
                </a:lnTo>
                <a:lnTo>
                  <a:pt x="1949917" y="110301"/>
                </a:lnTo>
                <a:lnTo>
                  <a:pt x="1907593" y="93210"/>
                </a:lnTo>
                <a:lnTo>
                  <a:pt x="1864600" y="77468"/>
                </a:lnTo>
                <a:lnTo>
                  <a:pt x="1820962" y="63102"/>
                </a:lnTo>
                <a:lnTo>
                  <a:pt x="1776708" y="50137"/>
                </a:lnTo>
                <a:lnTo>
                  <a:pt x="1731861" y="38599"/>
                </a:lnTo>
                <a:lnTo>
                  <a:pt x="1686450" y="28515"/>
                </a:lnTo>
                <a:lnTo>
                  <a:pt x="1640500" y="19911"/>
                </a:lnTo>
                <a:lnTo>
                  <a:pt x="1594037" y="12813"/>
                </a:lnTo>
                <a:lnTo>
                  <a:pt x="1547087" y="7246"/>
                </a:lnTo>
                <a:lnTo>
                  <a:pt x="1499677" y="3238"/>
                </a:lnTo>
                <a:lnTo>
                  <a:pt x="1451832" y="813"/>
                </a:lnTo>
                <a:lnTo>
                  <a:pt x="1403578" y="0"/>
                </a:lnTo>
                <a:lnTo>
                  <a:pt x="1355325" y="813"/>
                </a:lnTo>
                <a:lnTo>
                  <a:pt x="1307480" y="3238"/>
                </a:lnTo>
                <a:lnTo>
                  <a:pt x="1260069" y="7246"/>
                </a:lnTo>
                <a:lnTo>
                  <a:pt x="1213119" y="12813"/>
                </a:lnTo>
                <a:lnTo>
                  <a:pt x="1166656" y="19911"/>
                </a:lnTo>
                <a:lnTo>
                  <a:pt x="1120706" y="28515"/>
                </a:lnTo>
                <a:lnTo>
                  <a:pt x="1075295" y="38599"/>
                </a:lnTo>
                <a:lnTo>
                  <a:pt x="1030449" y="50137"/>
                </a:lnTo>
                <a:lnTo>
                  <a:pt x="986194" y="63102"/>
                </a:lnTo>
                <a:lnTo>
                  <a:pt x="942557" y="77468"/>
                </a:lnTo>
                <a:lnTo>
                  <a:pt x="899563" y="93210"/>
                </a:lnTo>
                <a:lnTo>
                  <a:pt x="857239" y="110301"/>
                </a:lnTo>
                <a:lnTo>
                  <a:pt x="815610" y="128714"/>
                </a:lnTo>
                <a:lnTo>
                  <a:pt x="774704" y="148424"/>
                </a:lnTo>
                <a:lnTo>
                  <a:pt x="734546" y="169405"/>
                </a:lnTo>
                <a:lnTo>
                  <a:pt x="695162" y="191631"/>
                </a:lnTo>
                <a:lnTo>
                  <a:pt x="656578" y="215075"/>
                </a:lnTo>
                <a:lnTo>
                  <a:pt x="618821" y="239711"/>
                </a:lnTo>
                <a:lnTo>
                  <a:pt x="581916" y="265513"/>
                </a:lnTo>
                <a:lnTo>
                  <a:pt x="545890" y="292455"/>
                </a:lnTo>
                <a:lnTo>
                  <a:pt x="510769" y="320511"/>
                </a:lnTo>
                <a:lnTo>
                  <a:pt x="476578" y="349655"/>
                </a:lnTo>
                <a:lnTo>
                  <a:pt x="443345" y="379861"/>
                </a:lnTo>
                <a:lnTo>
                  <a:pt x="411095" y="411102"/>
                </a:lnTo>
                <a:lnTo>
                  <a:pt x="379855" y="443352"/>
                </a:lnTo>
                <a:lnTo>
                  <a:pt x="349650" y="476586"/>
                </a:lnTo>
                <a:lnTo>
                  <a:pt x="320506" y="510776"/>
                </a:lnTo>
                <a:lnTo>
                  <a:pt x="292450" y="545898"/>
                </a:lnTo>
                <a:lnTo>
                  <a:pt x="265509" y="581924"/>
                </a:lnTo>
                <a:lnTo>
                  <a:pt x="239707" y="618829"/>
                </a:lnTo>
                <a:lnTo>
                  <a:pt x="215071" y="656587"/>
                </a:lnTo>
                <a:lnTo>
                  <a:pt x="191627" y="695171"/>
                </a:lnTo>
                <a:lnTo>
                  <a:pt x="169402" y="734556"/>
                </a:lnTo>
                <a:lnTo>
                  <a:pt x="148422" y="774714"/>
                </a:lnTo>
                <a:lnTo>
                  <a:pt x="128712" y="815621"/>
                </a:lnTo>
                <a:lnTo>
                  <a:pt x="110299" y="857250"/>
                </a:lnTo>
                <a:lnTo>
                  <a:pt x="93208" y="899574"/>
                </a:lnTo>
                <a:lnTo>
                  <a:pt x="77467" y="942568"/>
                </a:lnTo>
                <a:lnTo>
                  <a:pt x="63101" y="986205"/>
                </a:lnTo>
                <a:lnTo>
                  <a:pt x="50136" y="1030460"/>
                </a:lnTo>
                <a:lnTo>
                  <a:pt x="38599" y="1075307"/>
                </a:lnTo>
                <a:lnTo>
                  <a:pt x="28515" y="1120718"/>
                </a:lnTo>
                <a:lnTo>
                  <a:pt x="19911" y="1166668"/>
                </a:lnTo>
                <a:lnTo>
                  <a:pt x="12812" y="1213132"/>
                </a:lnTo>
                <a:lnTo>
                  <a:pt x="7246" y="1260082"/>
                </a:lnTo>
                <a:lnTo>
                  <a:pt x="3238" y="1307492"/>
                </a:lnTo>
                <a:lnTo>
                  <a:pt x="813" y="1355337"/>
                </a:lnTo>
                <a:lnTo>
                  <a:pt x="0" y="1403591"/>
                </a:lnTo>
                <a:lnTo>
                  <a:pt x="813" y="1451843"/>
                </a:lnTo>
                <a:lnTo>
                  <a:pt x="3238" y="1499688"/>
                </a:lnTo>
                <a:lnTo>
                  <a:pt x="7246" y="1547098"/>
                </a:lnTo>
                <a:lnTo>
                  <a:pt x="12812" y="1594047"/>
                </a:lnTo>
                <a:lnTo>
                  <a:pt x="19911" y="1640510"/>
                </a:lnTo>
                <a:lnTo>
                  <a:pt x="28515" y="1686459"/>
                </a:lnTo>
                <a:lnTo>
                  <a:pt x="38599" y="1731870"/>
                </a:lnTo>
                <a:lnTo>
                  <a:pt x="50136" y="1776716"/>
                </a:lnTo>
                <a:lnTo>
                  <a:pt x="63101" y="1820970"/>
                </a:lnTo>
                <a:lnTo>
                  <a:pt x="77467" y="1864607"/>
                </a:lnTo>
                <a:lnTo>
                  <a:pt x="93208" y="1907601"/>
                </a:lnTo>
                <a:lnTo>
                  <a:pt x="110299" y="1949925"/>
                </a:lnTo>
                <a:lnTo>
                  <a:pt x="128712" y="1991553"/>
                </a:lnTo>
                <a:lnTo>
                  <a:pt x="148422" y="2032459"/>
                </a:lnTo>
                <a:lnTo>
                  <a:pt x="169402" y="2072617"/>
                </a:lnTo>
                <a:lnTo>
                  <a:pt x="191627" y="2112002"/>
                </a:lnTo>
                <a:lnTo>
                  <a:pt x="215071" y="2150585"/>
                </a:lnTo>
                <a:lnTo>
                  <a:pt x="239707" y="2188343"/>
                </a:lnTo>
                <a:lnTo>
                  <a:pt x="265509" y="2225248"/>
                </a:lnTo>
                <a:lnTo>
                  <a:pt x="292450" y="2261274"/>
                </a:lnTo>
                <a:lnTo>
                  <a:pt x="320506" y="2296395"/>
                </a:lnTo>
                <a:lnTo>
                  <a:pt x="349650" y="2330585"/>
                </a:lnTo>
                <a:lnTo>
                  <a:pt x="379855" y="2363819"/>
                </a:lnTo>
                <a:lnTo>
                  <a:pt x="411095" y="2396069"/>
                </a:lnTo>
                <a:lnTo>
                  <a:pt x="443345" y="2427310"/>
                </a:lnTo>
                <a:lnTo>
                  <a:pt x="476578" y="2457515"/>
                </a:lnTo>
                <a:lnTo>
                  <a:pt x="510769" y="2486659"/>
                </a:lnTo>
                <a:lnTo>
                  <a:pt x="545890" y="2514715"/>
                </a:lnTo>
                <a:lnTo>
                  <a:pt x="581916" y="2541657"/>
                </a:lnTo>
                <a:lnTo>
                  <a:pt x="618821" y="2567459"/>
                </a:lnTo>
                <a:lnTo>
                  <a:pt x="656578" y="2592095"/>
                </a:lnTo>
                <a:lnTo>
                  <a:pt x="695162" y="2615539"/>
                </a:lnTo>
                <a:lnTo>
                  <a:pt x="734546" y="2637764"/>
                </a:lnTo>
                <a:lnTo>
                  <a:pt x="774704" y="2658745"/>
                </a:lnTo>
                <a:lnTo>
                  <a:pt x="815610" y="2678455"/>
                </a:lnTo>
                <a:lnTo>
                  <a:pt x="857239" y="2696869"/>
                </a:lnTo>
                <a:lnTo>
                  <a:pt x="899563" y="2713959"/>
                </a:lnTo>
                <a:lnTo>
                  <a:pt x="942557" y="2729701"/>
                </a:lnTo>
                <a:lnTo>
                  <a:pt x="986194" y="2744067"/>
                </a:lnTo>
                <a:lnTo>
                  <a:pt x="1030449" y="2757032"/>
                </a:lnTo>
                <a:lnTo>
                  <a:pt x="1075295" y="2768569"/>
                </a:lnTo>
                <a:lnTo>
                  <a:pt x="1120706" y="2778653"/>
                </a:lnTo>
                <a:lnTo>
                  <a:pt x="1166656" y="2787258"/>
                </a:lnTo>
                <a:lnTo>
                  <a:pt x="1213119" y="2794356"/>
                </a:lnTo>
                <a:lnTo>
                  <a:pt x="1260069" y="2799923"/>
                </a:lnTo>
                <a:lnTo>
                  <a:pt x="1307480" y="2803931"/>
                </a:lnTo>
                <a:lnTo>
                  <a:pt x="1355325" y="2806356"/>
                </a:lnTo>
                <a:lnTo>
                  <a:pt x="1403578" y="2807169"/>
                </a:lnTo>
                <a:close/>
              </a:path>
            </a:pathLst>
          </a:custGeom>
          <a:noFill/>
          <a:ln w="63499">
            <a:solidFill>
              <a:srgbClr val="0081C9"/>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ru-RU"/>
          </a:p>
        </p:txBody>
      </p:sp>
      <p:sp>
        <p:nvSpPr>
          <p:cNvPr id="22545" name="object 17"/>
          <p:cNvSpPr>
            <a:spLocks noChangeArrowheads="1"/>
          </p:cNvSpPr>
          <p:nvPr/>
        </p:nvSpPr>
        <p:spPr bwMode="auto">
          <a:xfrm>
            <a:off x="2389188" y="4271963"/>
            <a:ext cx="1884362" cy="1917700"/>
          </a:xfrm>
          <a:prstGeom prst="rect">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ru-RU" altLang="ru-RU"/>
          </a:p>
        </p:txBody>
      </p:sp>
      <p:sp>
        <p:nvSpPr>
          <p:cNvPr id="22546" name="object 18"/>
          <p:cNvSpPr>
            <a:spLocks/>
          </p:cNvSpPr>
          <p:nvPr/>
        </p:nvSpPr>
        <p:spPr bwMode="auto">
          <a:xfrm>
            <a:off x="2389188" y="4271963"/>
            <a:ext cx="1885950" cy="1917700"/>
          </a:xfrm>
          <a:custGeom>
            <a:avLst/>
            <a:gdLst>
              <a:gd name="T0" fmla="*/ 1043194 w 1884679"/>
              <a:gd name="T1" fmla="*/ 1918839 h 1917064"/>
              <a:gd name="T2" fmla="*/ 1179344 w 1884679"/>
              <a:gd name="T3" fmla="*/ 1895004 h 1917064"/>
              <a:gd name="T4" fmla="*/ 1308124 w 1884679"/>
              <a:gd name="T5" fmla="*/ 1852296 h 1917064"/>
              <a:gd name="T6" fmla="*/ 1428069 w 1884679"/>
              <a:gd name="T7" fmla="*/ 1792204 h 1917064"/>
              <a:gd name="T8" fmla="*/ 1537710 w 1884679"/>
              <a:gd name="T9" fmla="*/ 1716215 h 1917064"/>
              <a:gd name="T10" fmla="*/ 1635579 w 1884679"/>
              <a:gd name="T11" fmla="*/ 1625817 h 1917064"/>
              <a:gd name="T12" fmla="*/ 1720207 w 1884679"/>
              <a:gd name="T13" fmla="*/ 1522498 h 1917064"/>
              <a:gd name="T14" fmla="*/ 1790127 w 1884679"/>
              <a:gd name="T15" fmla="*/ 1407745 h 1917064"/>
              <a:gd name="T16" fmla="*/ 1843871 w 1884679"/>
              <a:gd name="T17" fmla="*/ 1283045 h 1917064"/>
              <a:gd name="T18" fmla="*/ 1879970 w 1884679"/>
              <a:gd name="T19" fmla="*/ 1149886 h 1917064"/>
              <a:gd name="T20" fmla="*/ 1896958 w 1884679"/>
              <a:gd name="T21" fmla="*/ 1009758 h 1917064"/>
              <a:gd name="T22" fmla="*/ 1893510 w 1884679"/>
              <a:gd name="T23" fmla="*/ 866363 h 1917064"/>
              <a:gd name="T24" fmla="*/ 1869988 w 1884679"/>
              <a:gd name="T25" fmla="*/ 728393 h 1917064"/>
              <a:gd name="T26" fmla="*/ 1827845 w 1884679"/>
              <a:gd name="T27" fmla="*/ 597892 h 1917064"/>
              <a:gd name="T28" fmla="*/ 1768545 w 1884679"/>
              <a:gd name="T29" fmla="*/ 476344 h 1917064"/>
              <a:gd name="T30" fmla="*/ 1693560 w 1884679"/>
              <a:gd name="T31" fmla="*/ 365235 h 1917064"/>
              <a:gd name="T32" fmla="*/ 1604354 w 1884679"/>
              <a:gd name="T33" fmla="*/ 266055 h 1917064"/>
              <a:gd name="T34" fmla="*/ 1502398 w 1884679"/>
              <a:gd name="T35" fmla="*/ 180298 h 1917064"/>
              <a:gd name="T36" fmla="*/ 1389160 w 1884679"/>
              <a:gd name="T37" fmla="*/ 109435 h 1917064"/>
              <a:gd name="T38" fmla="*/ 1266107 w 1884679"/>
              <a:gd name="T39" fmla="*/ 54972 h 1917064"/>
              <a:gd name="T40" fmla="*/ 1134708 w 1884679"/>
              <a:gd name="T41" fmla="*/ 18390 h 1917064"/>
              <a:gd name="T42" fmla="*/ 996427 w 1884679"/>
              <a:gd name="T43" fmla="*/ 1172 h 1917064"/>
              <a:gd name="T44" fmla="*/ 854924 w 1884679"/>
              <a:gd name="T45" fmla="*/ 4676 h 1917064"/>
              <a:gd name="T46" fmla="*/ 718774 w 1884679"/>
              <a:gd name="T47" fmla="*/ 28502 h 1917064"/>
              <a:gd name="T48" fmla="*/ 589995 w 1884679"/>
              <a:gd name="T49" fmla="*/ 71220 h 1917064"/>
              <a:gd name="T50" fmla="*/ 470051 w 1884679"/>
              <a:gd name="T51" fmla="*/ 131308 h 1917064"/>
              <a:gd name="T52" fmla="*/ 360409 w 1884679"/>
              <a:gd name="T53" fmla="*/ 207303 h 1917064"/>
              <a:gd name="T54" fmla="*/ 262541 w 1884679"/>
              <a:gd name="T55" fmla="*/ 297700 h 1917064"/>
              <a:gd name="T56" fmla="*/ 177911 w 1884679"/>
              <a:gd name="T57" fmla="*/ 401020 h 1917064"/>
              <a:gd name="T58" fmla="*/ 107992 w 1884679"/>
              <a:gd name="T59" fmla="*/ 515773 h 1917064"/>
              <a:gd name="T60" fmla="*/ 54246 w 1884679"/>
              <a:gd name="T61" fmla="*/ 640470 h 1917064"/>
              <a:gd name="T62" fmla="*/ 18146 w 1884679"/>
              <a:gd name="T63" fmla="*/ 773627 h 1917064"/>
              <a:gd name="T64" fmla="*/ 1163 w 1884679"/>
              <a:gd name="T65" fmla="*/ 913755 h 1917064"/>
              <a:gd name="T66" fmla="*/ 4608 w 1884679"/>
              <a:gd name="T67" fmla="*/ 1057150 h 1917064"/>
              <a:gd name="T68" fmla="*/ 28131 w 1884679"/>
              <a:gd name="T69" fmla="*/ 1195120 h 1917064"/>
              <a:gd name="T70" fmla="*/ 70272 w 1884679"/>
              <a:gd name="T71" fmla="*/ 1325624 h 1917064"/>
              <a:gd name="T72" fmla="*/ 129573 w 1884679"/>
              <a:gd name="T73" fmla="*/ 1447175 h 1917064"/>
              <a:gd name="T74" fmla="*/ 204559 w 1884679"/>
              <a:gd name="T75" fmla="*/ 1558282 h 1917064"/>
              <a:gd name="T76" fmla="*/ 293765 w 1884679"/>
              <a:gd name="T77" fmla="*/ 1657460 h 1917064"/>
              <a:gd name="T78" fmla="*/ 395721 w 1884679"/>
              <a:gd name="T79" fmla="*/ 1743220 h 1917064"/>
              <a:gd name="T80" fmla="*/ 508960 w 1884679"/>
              <a:gd name="T81" fmla="*/ 1814075 h 1917064"/>
              <a:gd name="T82" fmla="*/ 632012 w 1884679"/>
              <a:gd name="T83" fmla="*/ 1868537 h 1917064"/>
              <a:gd name="T84" fmla="*/ 763411 w 1884679"/>
              <a:gd name="T85" fmla="*/ 1905120 h 1917064"/>
              <a:gd name="T86" fmla="*/ 901692 w 1884679"/>
              <a:gd name="T87" fmla="*/ 1922334 h 191706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884679" h="1917064">
                <a:moveTo>
                  <a:pt x="942047" y="1916506"/>
                </a:moveTo>
                <a:lnTo>
                  <a:pt x="989065" y="1915333"/>
                </a:lnTo>
                <a:lnTo>
                  <a:pt x="1035486" y="1911851"/>
                </a:lnTo>
                <a:lnTo>
                  <a:pt x="1081257" y="1906116"/>
                </a:lnTo>
                <a:lnTo>
                  <a:pt x="1126323" y="1898181"/>
                </a:lnTo>
                <a:lnTo>
                  <a:pt x="1170630" y="1888103"/>
                </a:lnTo>
                <a:lnTo>
                  <a:pt x="1214124" y="1875935"/>
                </a:lnTo>
                <a:lnTo>
                  <a:pt x="1256752" y="1861732"/>
                </a:lnTo>
                <a:lnTo>
                  <a:pt x="1298459" y="1845551"/>
                </a:lnTo>
                <a:lnTo>
                  <a:pt x="1339192" y="1827444"/>
                </a:lnTo>
                <a:lnTo>
                  <a:pt x="1378896" y="1807468"/>
                </a:lnTo>
                <a:lnTo>
                  <a:pt x="1417518" y="1785677"/>
                </a:lnTo>
                <a:lnTo>
                  <a:pt x="1455003" y="1762127"/>
                </a:lnTo>
                <a:lnTo>
                  <a:pt x="1491298" y="1736871"/>
                </a:lnTo>
                <a:lnTo>
                  <a:pt x="1526349" y="1709965"/>
                </a:lnTo>
                <a:lnTo>
                  <a:pt x="1560101" y="1681464"/>
                </a:lnTo>
                <a:lnTo>
                  <a:pt x="1592501" y="1651423"/>
                </a:lnTo>
                <a:lnTo>
                  <a:pt x="1623494" y="1619896"/>
                </a:lnTo>
                <a:lnTo>
                  <a:pt x="1653028" y="1586939"/>
                </a:lnTo>
                <a:lnTo>
                  <a:pt x="1681047" y="1552607"/>
                </a:lnTo>
                <a:lnTo>
                  <a:pt x="1707497" y="1516953"/>
                </a:lnTo>
                <a:lnTo>
                  <a:pt x="1732326" y="1480034"/>
                </a:lnTo>
                <a:lnTo>
                  <a:pt x="1755479" y="1441904"/>
                </a:lnTo>
                <a:lnTo>
                  <a:pt x="1776901" y="1402618"/>
                </a:lnTo>
                <a:lnTo>
                  <a:pt x="1796539" y="1362230"/>
                </a:lnTo>
                <a:lnTo>
                  <a:pt x="1814340" y="1320797"/>
                </a:lnTo>
                <a:lnTo>
                  <a:pt x="1830248" y="1278372"/>
                </a:lnTo>
                <a:lnTo>
                  <a:pt x="1844210" y="1235011"/>
                </a:lnTo>
                <a:lnTo>
                  <a:pt x="1856172" y="1190768"/>
                </a:lnTo>
                <a:lnTo>
                  <a:pt x="1866081" y="1145699"/>
                </a:lnTo>
                <a:lnTo>
                  <a:pt x="1873881" y="1099858"/>
                </a:lnTo>
                <a:lnTo>
                  <a:pt x="1879520" y="1053300"/>
                </a:lnTo>
                <a:lnTo>
                  <a:pt x="1882942" y="1006080"/>
                </a:lnTo>
                <a:lnTo>
                  <a:pt x="1884095" y="958253"/>
                </a:lnTo>
                <a:lnTo>
                  <a:pt x="1882942" y="910427"/>
                </a:lnTo>
                <a:lnTo>
                  <a:pt x="1879520" y="863208"/>
                </a:lnTo>
                <a:lnTo>
                  <a:pt x="1873881" y="816651"/>
                </a:lnTo>
                <a:lnTo>
                  <a:pt x="1866081" y="770810"/>
                </a:lnTo>
                <a:lnTo>
                  <a:pt x="1856172" y="725741"/>
                </a:lnTo>
                <a:lnTo>
                  <a:pt x="1844210" y="681499"/>
                </a:lnTo>
                <a:lnTo>
                  <a:pt x="1830248" y="638138"/>
                </a:lnTo>
                <a:lnTo>
                  <a:pt x="1814340" y="595714"/>
                </a:lnTo>
                <a:lnTo>
                  <a:pt x="1796539" y="554280"/>
                </a:lnTo>
                <a:lnTo>
                  <a:pt x="1776901" y="513893"/>
                </a:lnTo>
                <a:lnTo>
                  <a:pt x="1755479" y="474607"/>
                </a:lnTo>
                <a:lnTo>
                  <a:pt x="1732326" y="436477"/>
                </a:lnTo>
                <a:lnTo>
                  <a:pt x="1707497" y="399557"/>
                </a:lnTo>
                <a:lnTo>
                  <a:pt x="1681047" y="363904"/>
                </a:lnTo>
                <a:lnTo>
                  <a:pt x="1653028" y="329571"/>
                </a:lnTo>
                <a:lnTo>
                  <a:pt x="1623494" y="296614"/>
                </a:lnTo>
                <a:lnTo>
                  <a:pt x="1592501" y="265087"/>
                </a:lnTo>
                <a:lnTo>
                  <a:pt x="1560101" y="235045"/>
                </a:lnTo>
                <a:lnTo>
                  <a:pt x="1526349" y="206544"/>
                </a:lnTo>
                <a:lnTo>
                  <a:pt x="1491298" y="179638"/>
                </a:lnTo>
                <a:lnTo>
                  <a:pt x="1455003" y="154382"/>
                </a:lnTo>
                <a:lnTo>
                  <a:pt x="1417518" y="130831"/>
                </a:lnTo>
                <a:lnTo>
                  <a:pt x="1378896" y="109039"/>
                </a:lnTo>
                <a:lnTo>
                  <a:pt x="1339192" y="89063"/>
                </a:lnTo>
                <a:lnTo>
                  <a:pt x="1298459" y="70956"/>
                </a:lnTo>
                <a:lnTo>
                  <a:pt x="1256752" y="54774"/>
                </a:lnTo>
                <a:lnTo>
                  <a:pt x="1214124" y="40572"/>
                </a:lnTo>
                <a:lnTo>
                  <a:pt x="1170630" y="28403"/>
                </a:lnTo>
                <a:lnTo>
                  <a:pt x="1126323" y="18324"/>
                </a:lnTo>
                <a:lnTo>
                  <a:pt x="1081257" y="10390"/>
                </a:lnTo>
                <a:lnTo>
                  <a:pt x="1035486" y="4654"/>
                </a:lnTo>
                <a:lnTo>
                  <a:pt x="989065" y="1172"/>
                </a:lnTo>
                <a:lnTo>
                  <a:pt x="942047" y="0"/>
                </a:lnTo>
                <a:lnTo>
                  <a:pt x="895030" y="1172"/>
                </a:lnTo>
                <a:lnTo>
                  <a:pt x="848608" y="4654"/>
                </a:lnTo>
                <a:lnTo>
                  <a:pt x="802838" y="10390"/>
                </a:lnTo>
                <a:lnTo>
                  <a:pt x="757772" y="18324"/>
                </a:lnTo>
                <a:lnTo>
                  <a:pt x="713465" y="28403"/>
                </a:lnTo>
                <a:lnTo>
                  <a:pt x="669971" y="40572"/>
                </a:lnTo>
                <a:lnTo>
                  <a:pt x="627343" y="54774"/>
                </a:lnTo>
                <a:lnTo>
                  <a:pt x="585636" y="70956"/>
                </a:lnTo>
                <a:lnTo>
                  <a:pt x="544903" y="89063"/>
                </a:lnTo>
                <a:lnTo>
                  <a:pt x="505199" y="109039"/>
                </a:lnTo>
                <a:lnTo>
                  <a:pt x="466577" y="130831"/>
                </a:lnTo>
                <a:lnTo>
                  <a:pt x="429091" y="154382"/>
                </a:lnTo>
                <a:lnTo>
                  <a:pt x="392797" y="179638"/>
                </a:lnTo>
                <a:lnTo>
                  <a:pt x="357746" y="206544"/>
                </a:lnTo>
                <a:lnTo>
                  <a:pt x="323994" y="235045"/>
                </a:lnTo>
                <a:lnTo>
                  <a:pt x="291594" y="265087"/>
                </a:lnTo>
                <a:lnTo>
                  <a:pt x="260601" y="296614"/>
                </a:lnTo>
                <a:lnTo>
                  <a:pt x="231067" y="329571"/>
                </a:lnTo>
                <a:lnTo>
                  <a:pt x="203048" y="363904"/>
                </a:lnTo>
                <a:lnTo>
                  <a:pt x="176597" y="399557"/>
                </a:lnTo>
                <a:lnTo>
                  <a:pt x="151769" y="436477"/>
                </a:lnTo>
                <a:lnTo>
                  <a:pt x="128616" y="474607"/>
                </a:lnTo>
                <a:lnTo>
                  <a:pt x="107194" y="513893"/>
                </a:lnTo>
                <a:lnTo>
                  <a:pt x="87555" y="554280"/>
                </a:lnTo>
                <a:lnTo>
                  <a:pt x="69755" y="595714"/>
                </a:lnTo>
                <a:lnTo>
                  <a:pt x="53847" y="638138"/>
                </a:lnTo>
                <a:lnTo>
                  <a:pt x="39885" y="681499"/>
                </a:lnTo>
                <a:lnTo>
                  <a:pt x="27922" y="725741"/>
                </a:lnTo>
                <a:lnTo>
                  <a:pt x="18014" y="770810"/>
                </a:lnTo>
                <a:lnTo>
                  <a:pt x="10214" y="816651"/>
                </a:lnTo>
                <a:lnTo>
                  <a:pt x="4575" y="863208"/>
                </a:lnTo>
                <a:lnTo>
                  <a:pt x="1152" y="910427"/>
                </a:lnTo>
                <a:lnTo>
                  <a:pt x="0" y="958253"/>
                </a:lnTo>
                <a:lnTo>
                  <a:pt x="1152" y="1006080"/>
                </a:lnTo>
                <a:lnTo>
                  <a:pt x="4575" y="1053300"/>
                </a:lnTo>
                <a:lnTo>
                  <a:pt x="10214" y="1099858"/>
                </a:lnTo>
                <a:lnTo>
                  <a:pt x="18014" y="1145699"/>
                </a:lnTo>
                <a:lnTo>
                  <a:pt x="27922" y="1190768"/>
                </a:lnTo>
                <a:lnTo>
                  <a:pt x="39885" y="1235011"/>
                </a:lnTo>
                <a:lnTo>
                  <a:pt x="53847" y="1278372"/>
                </a:lnTo>
                <a:lnTo>
                  <a:pt x="69755" y="1320797"/>
                </a:lnTo>
                <a:lnTo>
                  <a:pt x="87555" y="1362230"/>
                </a:lnTo>
                <a:lnTo>
                  <a:pt x="107194" y="1402618"/>
                </a:lnTo>
                <a:lnTo>
                  <a:pt x="128616" y="1441904"/>
                </a:lnTo>
                <a:lnTo>
                  <a:pt x="151769" y="1480034"/>
                </a:lnTo>
                <a:lnTo>
                  <a:pt x="176597" y="1516953"/>
                </a:lnTo>
                <a:lnTo>
                  <a:pt x="203048" y="1552607"/>
                </a:lnTo>
                <a:lnTo>
                  <a:pt x="231067" y="1586939"/>
                </a:lnTo>
                <a:lnTo>
                  <a:pt x="260601" y="1619896"/>
                </a:lnTo>
                <a:lnTo>
                  <a:pt x="291594" y="1651423"/>
                </a:lnTo>
                <a:lnTo>
                  <a:pt x="323994" y="1681464"/>
                </a:lnTo>
                <a:lnTo>
                  <a:pt x="357746" y="1709965"/>
                </a:lnTo>
                <a:lnTo>
                  <a:pt x="392797" y="1736871"/>
                </a:lnTo>
                <a:lnTo>
                  <a:pt x="429091" y="1762127"/>
                </a:lnTo>
                <a:lnTo>
                  <a:pt x="466577" y="1785677"/>
                </a:lnTo>
                <a:lnTo>
                  <a:pt x="505199" y="1807468"/>
                </a:lnTo>
                <a:lnTo>
                  <a:pt x="544903" y="1827444"/>
                </a:lnTo>
                <a:lnTo>
                  <a:pt x="585636" y="1845551"/>
                </a:lnTo>
                <a:lnTo>
                  <a:pt x="627343" y="1861732"/>
                </a:lnTo>
                <a:lnTo>
                  <a:pt x="669971" y="1875935"/>
                </a:lnTo>
                <a:lnTo>
                  <a:pt x="713465" y="1888103"/>
                </a:lnTo>
                <a:lnTo>
                  <a:pt x="757772" y="1898181"/>
                </a:lnTo>
                <a:lnTo>
                  <a:pt x="802838" y="1906116"/>
                </a:lnTo>
                <a:lnTo>
                  <a:pt x="848608" y="1911851"/>
                </a:lnTo>
                <a:lnTo>
                  <a:pt x="895030" y="1915333"/>
                </a:lnTo>
                <a:lnTo>
                  <a:pt x="942047" y="1916506"/>
                </a:lnTo>
                <a:close/>
              </a:path>
            </a:pathLst>
          </a:custGeom>
          <a:noFill/>
          <a:ln w="63500">
            <a:solidFill>
              <a:srgbClr val="F18625"/>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ru-RU"/>
          </a:p>
        </p:txBody>
      </p:sp>
      <p:sp>
        <p:nvSpPr>
          <p:cNvPr id="22548" name="object 20"/>
          <p:cNvSpPr txBox="1">
            <a:spLocks noChangeArrowheads="1"/>
          </p:cNvSpPr>
          <p:nvPr/>
        </p:nvSpPr>
        <p:spPr bwMode="auto">
          <a:xfrm>
            <a:off x="3443288" y="2755900"/>
            <a:ext cx="78105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6510" rIns="0" bIns="0">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ts val="125"/>
              </a:spcBef>
            </a:pPr>
            <a:r>
              <a:rPr lang="ru-RU" altLang="ru-RU" sz="3600" b="1" dirty="0">
                <a:solidFill>
                  <a:srgbClr val="0067B4"/>
                </a:solidFill>
                <a:latin typeface="Arial" panose="020B0604020202020204" pitchFamily="34" charset="0"/>
                <a:cs typeface="Arial" panose="020B0604020202020204" pitchFamily="34" charset="0"/>
              </a:rPr>
              <a:t>190</a:t>
            </a:r>
            <a:endParaRPr lang="ru-RU" altLang="ru-RU" sz="3600" dirty="0">
              <a:solidFill>
                <a:srgbClr val="0067B4"/>
              </a:solidFill>
              <a:latin typeface="Arial" panose="020B0604020202020204" pitchFamily="34" charset="0"/>
              <a:cs typeface="Arial" panose="020B0604020202020204" pitchFamily="34" charset="0"/>
            </a:endParaRPr>
          </a:p>
        </p:txBody>
      </p:sp>
      <p:sp>
        <p:nvSpPr>
          <p:cNvPr id="22556" name="object 31"/>
          <p:cNvSpPr txBox="1">
            <a:spLocks noChangeArrowheads="1"/>
          </p:cNvSpPr>
          <p:nvPr/>
        </p:nvSpPr>
        <p:spPr bwMode="auto">
          <a:xfrm>
            <a:off x="5076056" y="2713037"/>
            <a:ext cx="3960440" cy="3559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47320" rIns="0" bIns="0">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1975"/>
              </a:lnSpc>
              <a:spcBef>
                <a:spcPts val="888"/>
              </a:spcBef>
            </a:pPr>
            <a:r>
              <a:rPr lang="ru-RU" altLang="ru-RU" b="1" dirty="0">
                <a:solidFill>
                  <a:srgbClr val="F18625"/>
                </a:solidFill>
                <a:latin typeface="Arial" panose="020B0604020202020204" pitchFamily="34" charset="0"/>
                <a:cs typeface="Arial" panose="020B0604020202020204" pitchFamily="34" charset="0"/>
              </a:rPr>
              <a:t>Онкологические центры,</a:t>
            </a:r>
            <a:endParaRPr lang="ru-RU" altLang="ru-RU" dirty="0">
              <a:latin typeface="Arial" panose="020B0604020202020204" pitchFamily="34" charset="0"/>
              <a:cs typeface="Arial" panose="020B0604020202020204" pitchFamily="34" charset="0"/>
            </a:endParaRPr>
          </a:p>
          <a:p>
            <a:pPr eaLnBrk="1" hangingPunct="1">
              <a:lnSpc>
                <a:spcPts val="1800"/>
              </a:lnSpc>
              <a:spcBef>
                <a:spcPts val="175"/>
              </a:spcBef>
            </a:pPr>
            <a:r>
              <a:rPr lang="ru-RU" altLang="ru-RU" b="1" dirty="0">
                <a:solidFill>
                  <a:srgbClr val="F18625"/>
                </a:solidFill>
                <a:latin typeface="Arial" panose="020B0604020202020204" pitchFamily="34" charset="0"/>
                <a:cs typeface="Arial" panose="020B0604020202020204" pitchFamily="34" charset="0"/>
              </a:rPr>
              <a:t>в которых работают выпускники  кафедры по специальности  медицинская физика:</a:t>
            </a:r>
            <a:endParaRPr lang="ru-RU" altLang="ru-RU" dirty="0">
              <a:latin typeface="Arial" panose="020B0604020202020204" pitchFamily="34" charset="0"/>
              <a:cs typeface="Arial" panose="020B0604020202020204" pitchFamily="34" charset="0"/>
            </a:endParaRPr>
          </a:p>
          <a:p>
            <a:pPr marL="298450" indent="-285750" eaLnBrk="1" hangingPunct="1">
              <a:spcBef>
                <a:spcPts val="513"/>
              </a:spcBef>
              <a:buClr>
                <a:schemeClr val="tx2">
                  <a:lumMod val="60000"/>
                  <a:lumOff val="40000"/>
                </a:schemeClr>
              </a:buClr>
              <a:buFont typeface="Wingdings" panose="05000000000000000000" pitchFamily="2" charset="2"/>
              <a:buChar char="§"/>
            </a:pPr>
            <a:r>
              <a:rPr lang="ru-RU" altLang="ru-RU" sz="1500" dirty="0">
                <a:latin typeface="Arial" panose="020B0604020202020204" pitchFamily="34" charset="0"/>
                <a:cs typeface="Arial" panose="020B0604020202020204" pitchFamily="34" charset="0"/>
              </a:rPr>
              <a:t>НМИЦ онкологии им. Н.Н. Блохина  МНИОИ имени П.А. Герцена  </a:t>
            </a:r>
          </a:p>
          <a:p>
            <a:pPr marL="298450" indent="-285750" eaLnBrk="1" hangingPunct="1">
              <a:spcBef>
                <a:spcPts val="513"/>
              </a:spcBef>
              <a:buClr>
                <a:schemeClr val="tx2">
                  <a:lumMod val="60000"/>
                  <a:lumOff val="40000"/>
                </a:schemeClr>
              </a:buClr>
              <a:buFont typeface="Wingdings" panose="05000000000000000000" pitchFamily="2" charset="2"/>
              <a:buChar char="§"/>
            </a:pPr>
            <a:r>
              <a:rPr lang="ru-RU" altLang="ru-RU" sz="1500" dirty="0">
                <a:latin typeface="Arial" panose="020B0604020202020204" pitchFamily="34" charset="0"/>
                <a:cs typeface="Arial" panose="020B0604020202020204" pitchFamily="34" charset="0"/>
              </a:rPr>
              <a:t>ИТЭФ имени А.И. Алиханова</a:t>
            </a:r>
          </a:p>
          <a:p>
            <a:pPr marL="298450" indent="-285750" eaLnBrk="1" hangingPunct="1">
              <a:buClr>
                <a:schemeClr val="tx2">
                  <a:lumMod val="60000"/>
                  <a:lumOff val="40000"/>
                </a:schemeClr>
              </a:buClr>
              <a:buFont typeface="Wingdings" panose="05000000000000000000" pitchFamily="2" charset="2"/>
              <a:buChar char="§"/>
            </a:pPr>
            <a:r>
              <a:rPr lang="ru-RU" altLang="ru-RU" sz="1500" dirty="0">
                <a:latin typeface="Arial" panose="020B0604020202020204" pitchFamily="34" charset="0"/>
                <a:cs typeface="Arial" panose="020B0604020202020204" pitchFamily="34" charset="0"/>
              </a:rPr>
              <a:t>57-ая городская больница</a:t>
            </a:r>
          </a:p>
          <a:p>
            <a:pPr marL="298450" indent="-285750" eaLnBrk="1" hangingPunct="1">
              <a:buClr>
                <a:schemeClr val="tx2">
                  <a:lumMod val="60000"/>
                  <a:lumOff val="40000"/>
                </a:schemeClr>
              </a:buClr>
              <a:buFont typeface="Wingdings" panose="05000000000000000000" pitchFamily="2" charset="2"/>
              <a:buChar char="§"/>
            </a:pPr>
            <a:r>
              <a:rPr lang="ru-RU" altLang="ru-RU" sz="1500" dirty="0">
                <a:latin typeface="Arial" panose="020B0604020202020204" pitchFamily="34" charset="0"/>
                <a:cs typeface="Arial" panose="020B0604020202020204" pitchFamily="34" charset="0"/>
              </a:rPr>
              <a:t>НИИ нейрохирургии им. Н. Бурденко  Московский областной </a:t>
            </a:r>
            <a:r>
              <a:rPr lang="ru-RU" altLang="ru-RU" sz="1500" dirty="0" err="1">
                <a:latin typeface="Arial" panose="020B0604020202020204" pitchFamily="34" charset="0"/>
                <a:cs typeface="Arial" panose="020B0604020202020204" pitchFamily="34" charset="0"/>
              </a:rPr>
              <a:t>онкодиспансер</a:t>
            </a:r>
            <a:r>
              <a:rPr lang="ru-RU" altLang="ru-RU" sz="1500" dirty="0">
                <a:latin typeface="Arial" panose="020B0604020202020204" pitchFamily="34" charset="0"/>
                <a:cs typeface="Arial" panose="020B0604020202020204" pitchFamily="34" charset="0"/>
              </a:rPr>
              <a:t>  НМИЦ ДГОИ им. </a:t>
            </a:r>
            <a:r>
              <a:rPr lang="ru-RU" altLang="ru-RU" sz="1500" dirty="0" err="1">
                <a:latin typeface="Arial" panose="020B0604020202020204" pitchFamily="34" charset="0"/>
                <a:cs typeface="Arial" panose="020B0604020202020204" pitchFamily="34" charset="0"/>
              </a:rPr>
              <a:t>Д.Рогачева</a:t>
            </a:r>
            <a:endParaRPr lang="ru-RU" altLang="ru-RU" sz="1500" dirty="0">
              <a:latin typeface="Arial" panose="020B0604020202020204" pitchFamily="34" charset="0"/>
              <a:cs typeface="Arial" panose="020B0604020202020204" pitchFamily="34" charset="0"/>
            </a:endParaRPr>
          </a:p>
          <a:p>
            <a:pPr marL="298450" indent="-285750" eaLnBrk="1" hangingPunct="1">
              <a:buClr>
                <a:schemeClr val="tx2">
                  <a:lumMod val="60000"/>
                  <a:lumOff val="40000"/>
                </a:schemeClr>
              </a:buClr>
              <a:buFont typeface="Wingdings" panose="05000000000000000000" pitchFamily="2" charset="2"/>
              <a:buChar char="§"/>
            </a:pPr>
            <a:r>
              <a:rPr lang="ru-RU" altLang="ru-RU" sz="1500" dirty="0">
                <a:latin typeface="Arial" panose="020B0604020202020204" pitchFamily="34" charset="0"/>
                <a:cs typeface="Arial" panose="020B0604020202020204" pitchFamily="34" charset="0"/>
              </a:rPr>
              <a:t>ФМБЦ имени А.И. </a:t>
            </a:r>
            <a:r>
              <a:rPr lang="ru-RU" altLang="ru-RU" sz="1500" dirty="0" err="1">
                <a:latin typeface="Arial" panose="020B0604020202020204" pitchFamily="34" charset="0"/>
                <a:cs typeface="Arial" panose="020B0604020202020204" pitchFamily="34" charset="0"/>
              </a:rPr>
              <a:t>Бурназяна</a:t>
            </a:r>
            <a:endParaRPr lang="ru-RU" altLang="ru-RU" sz="1500" dirty="0">
              <a:latin typeface="Arial" panose="020B0604020202020204" pitchFamily="34" charset="0"/>
              <a:cs typeface="Arial" panose="020B0604020202020204" pitchFamily="34" charset="0"/>
            </a:endParaRPr>
          </a:p>
        </p:txBody>
      </p:sp>
      <p:sp>
        <p:nvSpPr>
          <p:cNvPr id="22558" name="Прямоугольник 35"/>
          <p:cNvSpPr>
            <a:spLocks noChangeArrowheads="1"/>
          </p:cNvSpPr>
          <p:nvPr/>
        </p:nvSpPr>
        <p:spPr bwMode="auto">
          <a:xfrm>
            <a:off x="2908300" y="1971675"/>
            <a:ext cx="45720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102000"/>
              </a:lnSpc>
              <a:spcBef>
                <a:spcPts val="1438"/>
              </a:spcBef>
            </a:pPr>
            <a:r>
              <a:rPr lang="ru-RU" altLang="ru-RU" sz="2200" b="1" dirty="0">
                <a:solidFill>
                  <a:srgbClr val="000000"/>
                </a:solidFill>
                <a:latin typeface="Arial" panose="020B0604020202020204" pitchFamily="34" charset="0"/>
                <a:cs typeface="Arial" panose="020B0604020202020204" pitchFamily="34" charset="0"/>
              </a:rPr>
              <a:t>Выпущены кафедрой  </a:t>
            </a:r>
            <a:br>
              <a:rPr lang="ru-RU" altLang="ru-RU" sz="2200" b="1" dirty="0">
                <a:solidFill>
                  <a:srgbClr val="000000"/>
                </a:solidFill>
                <a:latin typeface="Arial" panose="020B0604020202020204" pitchFamily="34" charset="0"/>
                <a:cs typeface="Arial" panose="020B0604020202020204" pitchFamily="34" charset="0"/>
              </a:rPr>
            </a:br>
            <a:r>
              <a:rPr lang="ru-RU" altLang="ru-RU" sz="2200" b="1" dirty="0">
                <a:solidFill>
                  <a:srgbClr val="000000"/>
                </a:solidFill>
                <a:latin typeface="Arial" panose="020B0604020202020204" pitchFamily="34" charset="0"/>
                <a:cs typeface="Arial" panose="020B0604020202020204" pitchFamily="34" charset="0"/>
              </a:rPr>
              <a:t>в 2005-2019 годах</a:t>
            </a:r>
            <a:endParaRPr lang="ru-RU" altLang="ru-RU" sz="2200" b="1" dirty="0">
              <a:latin typeface="Arial" panose="020B0604020202020204" pitchFamily="34" charset="0"/>
              <a:cs typeface="Arial" panose="020B0604020202020204" pitchFamily="34" charset="0"/>
            </a:endParaRPr>
          </a:p>
        </p:txBody>
      </p:sp>
      <p:sp>
        <p:nvSpPr>
          <p:cNvPr id="22559" name="Прямоугольник 1"/>
          <p:cNvSpPr>
            <a:spLocks noChangeArrowheads="1"/>
          </p:cNvSpPr>
          <p:nvPr/>
        </p:nvSpPr>
        <p:spPr bwMode="auto">
          <a:xfrm>
            <a:off x="3435033" y="3436079"/>
            <a:ext cx="149252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ts val="1163"/>
              </a:spcBef>
            </a:pPr>
            <a:r>
              <a:rPr lang="ru-RU" altLang="ru-RU" b="1" dirty="0">
                <a:latin typeface="Arial" panose="020B0604020202020204" pitchFamily="34" charset="0"/>
                <a:cs typeface="Arial" panose="020B0604020202020204" pitchFamily="34" charset="0"/>
              </a:rPr>
              <a:t>студентов</a:t>
            </a:r>
            <a:endParaRPr lang="ru-RU" altLang="ru-RU" dirty="0">
              <a:latin typeface="Arial" panose="020B0604020202020204" pitchFamily="34" charset="0"/>
              <a:cs typeface="Arial" panose="020B0604020202020204" pitchFamily="34" charset="0"/>
            </a:endParaRPr>
          </a:p>
        </p:txBody>
      </p:sp>
      <p:sp>
        <p:nvSpPr>
          <p:cNvPr id="22560" name="Прямоугольник 1"/>
          <p:cNvSpPr>
            <a:spLocks noChangeArrowheads="1"/>
          </p:cNvSpPr>
          <p:nvPr/>
        </p:nvSpPr>
        <p:spPr bwMode="auto">
          <a:xfrm>
            <a:off x="78548" y="5659044"/>
            <a:ext cx="2772941" cy="656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2163"/>
              </a:lnSpc>
            </a:pPr>
            <a:r>
              <a:rPr lang="ru-RU" altLang="ru-RU" b="1" dirty="0">
                <a:latin typeface="Arial" panose="020B0604020202020204" pitchFamily="34" charset="0"/>
                <a:cs typeface="Arial" panose="020B0604020202020204" pitchFamily="34" charset="0"/>
              </a:rPr>
              <a:t>Остались  </a:t>
            </a:r>
            <a:br>
              <a:rPr lang="ru-RU" altLang="ru-RU" b="1" dirty="0">
                <a:latin typeface="Arial" panose="020B0604020202020204" pitchFamily="34" charset="0"/>
                <a:cs typeface="Arial" panose="020B0604020202020204" pitchFamily="34" charset="0"/>
              </a:rPr>
            </a:br>
            <a:r>
              <a:rPr lang="ru-RU" altLang="ru-RU" b="1" dirty="0">
                <a:latin typeface="Arial" panose="020B0604020202020204" pitchFamily="34" charset="0"/>
                <a:cs typeface="Arial" panose="020B0604020202020204" pitchFamily="34" charset="0"/>
              </a:rPr>
              <a:t>в специальности</a:t>
            </a:r>
            <a:endParaRPr lang="ru-RU" altLang="ru-RU" dirty="0">
              <a:latin typeface="Arial" panose="020B0604020202020204" pitchFamily="34" charset="0"/>
              <a:cs typeface="Arial" panose="020B0604020202020204" pitchFamily="34" charset="0"/>
            </a:endParaRPr>
          </a:p>
        </p:txBody>
      </p:sp>
      <p:sp>
        <p:nvSpPr>
          <p:cNvPr id="22561" name="Прямоугольник 2"/>
          <p:cNvSpPr>
            <a:spLocks noChangeArrowheads="1"/>
          </p:cNvSpPr>
          <p:nvPr/>
        </p:nvSpPr>
        <p:spPr bwMode="auto">
          <a:xfrm>
            <a:off x="1465019" y="5211763"/>
            <a:ext cx="813044" cy="656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lnSpc>
                <a:spcPts val="4350"/>
              </a:lnSpc>
              <a:spcBef>
                <a:spcPts val="125"/>
              </a:spcBef>
            </a:pPr>
            <a:r>
              <a:rPr lang="ru-RU" altLang="ru-RU" sz="4400" dirty="0">
                <a:solidFill>
                  <a:srgbClr val="F18625"/>
                </a:solidFill>
                <a:latin typeface="Arial" panose="020B0604020202020204" pitchFamily="34" charset="0"/>
                <a:cs typeface="Arial" panose="020B0604020202020204" pitchFamily="34" charset="0"/>
              </a:rPr>
              <a:t>85</a:t>
            </a:r>
            <a:endParaRPr lang="ru-RU" altLang="ru-RU" sz="4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18289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Прямоугольник 25"/>
          <p:cNvSpPr/>
          <p:nvPr/>
        </p:nvSpPr>
        <p:spPr>
          <a:xfrm>
            <a:off x="465477" y="3210963"/>
            <a:ext cx="6048672" cy="712195"/>
          </a:xfrm>
          <a:prstGeom prst="rect">
            <a:avLst/>
          </a:prstGeom>
          <a:ln>
            <a:solidFill>
              <a:schemeClr val="accent5">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fontAlgn="auto">
              <a:spcBef>
                <a:spcPts val="0"/>
              </a:spcBef>
              <a:spcAft>
                <a:spcPts val="0"/>
              </a:spcAft>
              <a:defRPr/>
            </a:pPr>
            <a:r>
              <a:rPr lang="ru-RU" b="0" dirty="0">
                <a:solidFill>
                  <a:srgbClr val="0067B4"/>
                </a:solidFill>
                <a:latin typeface="Arial" panose="020B0604020202020204" pitchFamily="34" charset="0"/>
                <a:cs typeface="Arial" panose="020B0604020202020204" pitchFamily="34" charset="0"/>
              </a:rPr>
              <a:t>Московский государственный университет имени М.В. Ломоносова — основной исполнитель</a:t>
            </a:r>
          </a:p>
        </p:txBody>
      </p:sp>
      <p:sp>
        <p:nvSpPr>
          <p:cNvPr id="27" name="Прямоугольник 26"/>
          <p:cNvSpPr/>
          <p:nvPr/>
        </p:nvSpPr>
        <p:spPr>
          <a:xfrm>
            <a:off x="465477" y="1417400"/>
            <a:ext cx="6048672" cy="814660"/>
          </a:xfrm>
          <a:prstGeom prst="rect">
            <a:avLst/>
          </a:prstGeom>
          <a:ln>
            <a:solidFill>
              <a:schemeClr val="accent5">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fontAlgn="auto">
              <a:spcBef>
                <a:spcPts val="0"/>
              </a:spcBef>
              <a:spcAft>
                <a:spcPts val="0"/>
              </a:spcAft>
              <a:defRPr/>
            </a:pPr>
            <a:r>
              <a:rPr lang="ru-RU" b="0" dirty="0">
                <a:solidFill>
                  <a:srgbClr val="0067B4"/>
                </a:solidFill>
                <a:latin typeface="Arial" panose="020B0604020202020204" pitchFamily="34" charset="0"/>
                <a:cs typeface="Arial" panose="020B0604020202020204" pitchFamily="34" charset="0"/>
              </a:rPr>
              <a:t>Фонд инфраструктурных и образовательных программ — заказчик программы </a:t>
            </a:r>
          </a:p>
        </p:txBody>
      </p:sp>
      <p:sp>
        <p:nvSpPr>
          <p:cNvPr id="40" name="Прямоугольник 39"/>
          <p:cNvSpPr/>
          <p:nvPr/>
        </p:nvSpPr>
        <p:spPr>
          <a:xfrm>
            <a:off x="465477" y="4886863"/>
            <a:ext cx="6048672" cy="792088"/>
          </a:xfrm>
          <a:prstGeom prst="rect">
            <a:avLst/>
          </a:prstGeom>
          <a:ln>
            <a:solidFill>
              <a:schemeClr val="accent5">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fontAlgn="auto">
              <a:spcBef>
                <a:spcPts val="0"/>
              </a:spcBef>
              <a:spcAft>
                <a:spcPts val="0"/>
              </a:spcAft>
              <a:defRPr/>
            </a:pPr>
            <a:r>
              <a:rPr lang="ru-RU" b="0" dirty="0">
                <a:solidFill>
                  <a:srgbClr val="0067B4"/>
                </a:solidFill>
                <a:latin typeface="Arial" panose="020B0604020202020204" pitchFamily="34" charset="0"/>
                <a:cs typeface="Arial" panose="020B0604020202020204" pitchFamily="34" charset="0"/>
              </a:rPr>
              <a:t>Федеральный медицинский биофизический центр имени А.И.</a:t>
            </a:r>
            <a:r>
              <a:rPr lang="en-US" b="0" dirty="0">
                <a:solidFill>
                  <a:srgbClr val="0067B4"/>
                </a:solidFill>
                <a:latin typeface="Arial" panose="020B0604020202020204" pitchFamily="34" charset="0"/>
                <a:cs typeface="Arial" panose="020B0604020202020204" pitchFamily="34" charset="0"/>
              </a:rPr>
              <a:t> </a:t>
            </a:r>
            <a:r>
              <a:rPr lang="ru-RU" b="0" dirty="0" err="1">
                <a:solidFill>
                  <a:srgbClr val="0067B4"/>
                </a:solidFill>
                <a:latin typeface="Arial" panose="020B0604020202020204" pitchFamily="34" charset="0"/>
                <a:cs typeface="Arial" panose="020B0604020202020204" pitchFamily="34" charset="0"/>
              </a:rPr>
              <a:t>Бурназяна</a:t>
            </a:r>
            <a:r>
              <a:rPr lang="ru-RU" b="0" dirty="0">
                <a:solidFill>
                  <a:srgbClr val="0067B4"/>
                </a:solidFill>
                <a:latin typeface="Arial" panose="020B0604020202020204" pitchFamily="34" charset="0"/>
                <a:cs typeface="Arial" panose="020B0604020202020204" pitchFamily="34" charset="0"/>
              </a:rPr>
              <a:t> ФМБА России</a:t>
            </a:r>
          </a:p>
        </p:txBody>
      </p:sp>
      <p:sp>
        <p:nvSpPr>
          <p:cNvPr id="41" name="Прямоугольник 40"/>
          <p:cNvSpPr/>
          <p:nvPr/>
        </p:nvSpPr>
        <p:spPr>
          <a:xfrm>
            <a:off x="465477" y="5824053"/>
            <a:ext cx="6048672" cy="557275"/>
          </a:xfrm>
          <a:prstGeom prst="rect">
            <a:avLst/>
          </a:prstGeom>
          <a:ln>
            <a:solidFill>
              <a:schemeClr val="accent5">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fontAlgn="auto">
              <a:spcBef>
                <a:spcPts val="0"/>
              </a:spcBef>
              <a:spcAft>
                <a:spcPts val="0"/>
              </a:spcAft>
              <a:defRPr/>
            </a:pPr>
            <a:r>
              <a:rPr lang="ru-RU" b="0" dirty="0">
                <a:solidFill>
                  <a:srgbClr val="0067B4"/>
                </a:solidFill>
                <a:latin typeface="Arial" panose="020B0604020202020204" pitchFamily="34" charset="0"/>
                <a:cs typeface="Arial" panose="020B0604020202020204" pitchFamily="34" charset="0"/>
              </a:rPr>
              <a:t>Приглашенные эксперты </a:t>
            </a:r>
          </a:p>
        </p:txBody>
      </p:sp>
      <p:sp>
        <p:nvSpPr>
          <p:cNvPr id="42" name="Прямоугольник 41"/>
          <p:cNvSpPr/>
          <p:nvPr/>
        </p:nvSpPr>
        <p:spPr>
          <a:xfrm>
            <a:off x="465477" y="2377164"/>
            <a:ext cx="6048672" cy="688695"/>
          </a:xfrm>
          <a:prstGeom prst="rect">
            <a:avLst/>
          </a:prstGeom>
          <a:ln>
            <a:solidFill>
              <a:schemeClr val="accent5">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fontAlgn="auto">
              <a:spcBef>
                <a:spcPts val="0"/>
              </a:spcBef>
              <a:spcAft>
                <a:spcPts val="0"/>
              </a:spcAft>
              <a:defRPr/>
            </a:pPr>
            <a:r>
              <a:rPr lang="ru-RU" b="0" dirty="0">
                <a:solidFill>
                  <a:srgbClr val="0067B4"/>
                </a:solidFill>
                <a:latin typeface="Arial" panose="020B0604020202020204" pitchFamily="34" charset="0"/>
                <a:cs typeface="Arial" panose="020B0604020202020204" pitchFamily="34" charset="0"/>
              </a:rPr>
              <a:t>Проектная компания РОСНАНО — </a:t>
            </a:r>
            <a:br>
              <a:rPr lang="ru-RU" b="0" dirty="0">
                <a:solidFill>
                  <a:srgbClr val="0067B4"/>
                </a:solidFill>
                <a:latin typeface="Arial" panose="020B0604020202020204" pitchFamily="34" charset="0"/>
                <a:cs typeface="Arial" panose="020B0604020202020204" pitchFamily="34" charset="0"/>
              </a:rPr>
            </a:br>
            <a:r>
              <a:rPr lang="ru-RU" b="0" dirty="0">
                <a:solidFill>
                  <a:srgbClr val="0067B4"/>
                </a:solidFill>
                <a:latin typeface="Arial" panose="020B0604020202020204" pitchFamily="34" charset="0"/>
                <a:cs typeface="Arial" panose="020B0604020202020204" pitchFamily="34" charset="0"/>
              </a:rPr>
              <a:t>ООО «ПЭТ-Технолоджи»</a:t>
            </a:r>
          </a:p>
        </p:txBody>
      </p:sp>
      <p:sp>
        <p:nvSpPr>
          <p:cNvPr id="43" name="Прямоугольник 42"/>
          <p:cNvSpPr/>
          <p:nvPr/>
        </p:nvSpPr>
        <p:spPr>
          <a:xfrm>
            <a:off x="483212" y="4068262"/>
            <a:ext cx="6048672" cy="673497"/>
          </a:xfrm>
          <a:prstGeom prst="rect">
            <a:avLst/>
          </a:prstGeom>
          <a:ln>
            <a:solidFill>
              <a:schemeClr val="accent5">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fontAlgn="auto">
              <a:spcBef>
                <a:spcPts val="0"/>
              </a:spcBef>
              <a:spcAft>
                <a:spcPts val="0"/>
              </a:spcAft>
              <a:defRPr/>
            </a:pPr>
            <a:r>
              <a:rPr lang="ru-RU" b="0" dirty="0">
                <a:solidFill>
                  <a:srgbClr val="0067B4"/>
                </a:solidFill>
                <a:latin typeface="Arial" panose="020B0604020202020204" pitchFamily="34" charset="0"/>
                <a:cs typeface="Arial" panose="020B0604020202020204" pitchFamily="34" charset="0"/>
              </a:rPr>
              <a:t>Национальный медицинский исследовательский радиологический центр Минздрава РФ</a:t>
            </a:r>
          </a:p>
        </p:txBody>
      </p:sp>
      <p:sp>
        <p:nvSpPr>
          <p:cNvPr id="2" name="TextBox 1"/>
          <p:cNvSpPr txBox="1"/>
          <p:nvPr/>
        </p:nvSpPr>
        <p:spPr>
          <a:xfrm>
            <a:off x="7236296" y="1241299"/>
            <a:ext cx="584775" cy="2027291"/>
          </a:xfrm>
          <a:prstGeom prst="rect">
            <a:avLst/>
          </a:prstGeom>
          <a:noFill/>
        </p:spPr>
        <p:txBody>
          <a:bodyPr vert="vert270" wrap="square" rtlCol="0">
            <a:spAutoFit/>
          </a:bodyPr>
          <a:lstStyle/>
          <a:p>
            <a:pPr algn="ctr"/>
            <a:r>
              <a:rPr lang="ru-RU" sz="2600" dirty="0">
                <a:solidFill>
                  <a:schemeClr val="accent5">
                    <a:lumMod val="50000"/>
                  </a:schemeClr>
                </a:solidFill>
                <a:latin typeface="Arial" panose="020B0604020202020204" pitchFamily="34" charset="0"/>
                <a:cs typeface="Arial" panose="020B0604020202020204" pitchFamily="34" charset="0"/>
              </a:rPr>
              <a:t>Заказчики</a:t>
            </a:r>
          </a:p>
        </p:txBody>
      </p:sp>
      <p:sp>
        <p:nvSpPr>
          <p:cNvPr id="11" name="TextBox 10"/>
          <p:cNvSpPr txBox="1"/>
          <p:nvPr/>
        </p:nvSpPr>
        <p:spPr>
          <a:xfrm>
            <a:off x="7236296" y="3350774"/>
            <a:ext cx="584775" cy="3008642"/>
          </a:xfrm>
          <a:prstGeom prst="rect">
            <a:avLst/>
          </a:prstGeom>
          <a:noFill/>
        </p:spPr>
        <p:txBody>
          <a:bodyPr vert="vert270" wrap="square" rtlCol="0">
            <a:spAutoFit/>
          </a:bodyPr>
          <a:lstStyle/>
          <a:p>
            <a:pPr algn="ctr"/>
            <a:r>
              <a:rPr lang="ru-RU" sz="2600" dirty="0">
                <a:solidFill>
                  <a:schemeClr val="accent5">
                    <a:lumMod val="50000"/>
                  </a:schemeClr>
                </a:solidFill>
                <a:latin typeface="Arial" panose="020B0604020202020204" pitchFamily="34" charset="0"/>
                <a:cs typeface="Arial" panose="020B0604020202020204" pitchFamily="34" charset="0"/>
              </a:rPr>
              <a:t>Исполнители</a:t>
            </a:r>
          </a:p>
        </p:txBody>
      </p:sp>
      <p:sp>
        <p:nvSpPr>
          <p:cNvPr id="6" name="Правая фигурная скобка 5"/>
          <p:cNvSpPr/>
          <p:nvPr/>
        </p:nvSpPr>
        <p:spPr>
          <a:xfrm>
            <a:off x="7020272" y="1391589"/>
            <a:ext cx="144016" cy="1719814"/>
          </a:xfrm>
          <a:prstGeom prst="rightBrace">
            <a:avLst/>
          </a:prstGeom>
          <a:noFill/>
          <a:ln w="28575">
            <a:solidFill>
              <a:schemeClr val="accent5"/>
            </a:solidFill>
          </a:ln>
          <a:effectLst>
            <a:softEdge rad="0"/>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dirty="0">
              <a:latin typeface="Arial" panose="020B0604020202020204" pitchFamily="34" charset="0"/>
              <a:cs typeface="Arial" panose="020B0604020202020204" pitchFamily="34" charset="0"/>
            </a:endParaRPr>
          </a:p>
        </p:txBody>
      </p:sp>
      <p:sp>
        <p:nvSpPr>
          <p:cNvPr id="16" name="Правая фигурная скобка 15"/>
          <p:cNvSpPr/>
          <p:nvPr/>
        </p:nvSpPr>
        <p:spPr>
          <a:xfrm>
            <a:off x="7020272" y="3193587"/>
            <a:ext cx="216024" cy="3096344"/>
          </a:xfrm>
          <a:prstGeom prst="rightBrace">
            <a:avLst/>
          </a:prstGeom>
          <a:noFill/>
          <a:ln w="28575">
            <a:solidFill>
              <a:schemeClr val="accent5"/>
            </a:solidFill>
          </a:ln>
          <a:effectLst>
            <a:softEdge rad="0"/>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dirty="0">
              <a:latin typeface="Arial" panose="020B0604020202020204" pitchFamily="34" charset="0"/>
              <a:cs typeface="Arial" panose="020B0604020202020204" pitchFamily="34" charset="0"/>
            </a:endParaRPr>
          </a:p>
        </p:txBody>
      </p:sp>
      <p:sp>
        <p:nvSpPr>
          <p:cNvPr id="14" name="object 2"/>
          <p:cNvSpPr txBox="1">
            <a:spLocks noChangeArrowheads="1"/>
          </p:cNvSpPr>
          <p:nvPr/>
        </p:nvSpPr>
        <p:spPr bwMode="auto">
          <a:xfrm>
            <a:off x="545852" y="116632"/>
            <a:ext cx="8598148" cy="75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2700" rIns="0" bIns="0">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auto">
              <a:spcBef>
                <a:spcPts val="100"/>
              </a:spcBef>
              <a:spcAft>
                <a:spcPts val="0"/>
              </a:spcAft>
            </a:pPr>
            <a:r>
              <a:rPr lang="ru-RU" sz="2400" dirty="0">
                <a:solidFill>
                  <a:srgbClr val="FFFF00"/>
                </a:solidFill>
                <a:latin typeface="Arial" pitchFamily="34" charset="0"/>
                <a:cs typeface="Arial" pitchFamily="34" charset="0"/>
              </a:rPr>
              <a:t>Участники проекта по разработке программы профессиональной переподготовки</a:t>
            </a:r>
            <a:endParaRPr lang="ru-RU" altLang="ru-RU" sz="2400" dirty="0">
              <a:solidFill>
                <a:srgbClr val="FFFF00"/>
              </a:solidFill>
              <a:latin typeface="Arial" pitchFamily="34" charset="0"/>
              <a:cs typeface="Arial" pitchFamily="34" charset="0"/>
            </a:endParaRPr>
          </a:p>
        </p:txBody>
      </p:sp>
    </p:spTree>
    <p:extLst>
      <p:ext uri="{BB962C8B-B14F-4D97-AF65-F5344CB8AC3E}">
        <p14:creationId xmlns:p14="http://schemas.microsoft.com/office/powerpoint/2010/main" val="22381052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1"/>
          <p:cNvSpPr txBox="1">
            <a:spLocks noChangeArrowheads="1"/>
          </p:cNvSpPr>
          <p:nvPr/>
        </p:nvSpPr>
        <p:spPr bwMode="auto">
          <a:xfrm>
            <a:off x="323528" y="1177451"/>
            <a:ext cx="3800301" cy="5486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22860" rIns="0" bIns="0">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ts val="600"/>
              </a:spcBef>
            </a:pPr>
            <a:r>
              <a:rPr lang="ru-RU" altLang="ru-RU" b="1" dirty="0">
                <a:solidFill>
                  <a:srgbClr val="F18625"/>
                </a:solidFill>
                <a:latin typeface="Times New Roman" panose="02020603050405020304" pitchFamily="18" charset="0"/>
                <a:cs typeface="Times New Roman" panose="02020603050405020304" pitchFamily="18" charset="0"/>
              </a:rPr>
              <a:t>Разработчик:  </a:t>
            </a:r>
            <a:r>
              <a:rPr lang="en-US" altLang="ru-RU" b="1" dirty="0">
                <a:solidFill>
                  <a:srgbClr val="F18625"/>
                </a:solidFill>
                <a:latin typeface="Times New Roman" panose="02020603050405020304" pitchFamily="18" charset="0"/>
                <a:cs typeface="Times New Roman" panose="02020603050405020304" pitchFamily="18" charset="0"/>
              </a:rPr>
              <a:t/>
            </a:r>
            <a:br>
              <a:rPr lang="en-US" altLang="ru-RU" b="1" dirty="0">
                <a:solidFill>
                  <a:srgbClr val="F18625"/>
                </a:solidFill>
                <a:latin typeface="Times New Roman" panose="02020603050405020304" pitchFamily="18" charset="0"/>
                <a:cs typeface="Times New Roman" panose="02020603050405020304" pitchFamily="18" charset="0"/>
              </a:rPr>
            </a:br>
            <a:r>
              <a:rPr lang="ru-RU" altLang="ru-RU" b="1" dirty="0">
                <a:solidFill>
                  <a:srgbClr val="0067B4"/>
                </a:solidFill>
                <a:latin typeface="Times New Roman" panose="02020603050405020304" pitchFamily="18" charset="0"/>
                <a:cs typeface="Times New Roman" panose="02020603050405020304" pitchFamily="18" charset="0"/>
              </a:rPr>
              <a:t>физический факультет</a:t>
            </a:r>
            <a:endParaRPr lang="ru-RU" altLang="ru-RU" dirty="0">
              <a:solidFill>
                <a:srgbClr val="0067B4"/>
              </a:solidFill>
              <a:latin typeface="Times New Roman" panose="02020603050405020304" pitchFamily="18" charset="0"/>
              <a:cs typeface="Times New Roman" panose="02020603050405020304" pitchFamily="18" charset="0"/>
            </a:endParaRPr>
          </a:p>
          <a:p>
            <a:pPr eaLnBrk="1" hangingPunct="1">
              <a:spcBef>
                <a:spcPts val="600"/>
              </a:spcBef>
            </a:pPr>
            <a:r>
              <a:rPr lang="ru-RU" altLang="ru-RU" b="1" dirty="0">
                <a:solidFill>
                  <a:srgbClr val="0067B4"/>
                </a:solidFill>
                <a:latin typeface="Times New Roman" panose="02020603050405020304" pitchFamily="18" charset="0"/>
                <a:cs typeface="Times New Roman" panose="02020603050405020304" pitchFamily="18" charset="0"/>
              </a:rPr>
              <a:t>МГУ имени М.В. Ломоносова</a:t>
            </a:r>
            <a:endParaRPr lang="ru-RU" altLang="ru-RU" dirty="0">
              <a:solidFill>
                <a:srgbClr val="0067B4"/>
              </a:solidFill>
              <a:latin typeface="Times New Roman" panose="02020603050405020304" pitchFamily="18" charset="0"/>
              <a:cs typeface="Times New Roman" panose="02020603050405020304" pitchFamily="18" charset="0"/>
            </a:endParaRPr>
          </a:p>
          <a:p>
            <a:pPr eaLnBrk="1" hangingPunct="1">
              <a:spcBef>
                <a:spcPts val="600"/>
              </a:spcBef>
            </a:pPr>
            <a:endParaRPr lang="ru-RU" altLang="ru-RU" sz="800" b="1" dirty="0">
              <a:solidFill>
                <a:srgbClr val="F18625"/>
              </a:solidFill>
              <a:latin typeface="Times New Roman" panose="02020603050405020304" pitchFamily="18" charset="0"/>
              <a:cs typeface="Times New Roman" panose="02020603050405020304" pitchFamily="18" charset="0"/>
            </a:endParaRPr>
          </a:p>
          <a:p>
            <a:pPr eaLnBrk="1" hangingPunct="1">
              <a:spcBef>
                <a:spcPts val="600"/>
              </a:spcBef>
            </a:pPr>
            <a:r>
              <a:rPr lang="ru-RU" altLang="ru-RU" b="1" dirty="0">
                <a:solidFill>
                  <a:srgbClr val="F18625"/>
                </a:solidFill>
                <a:latin typeface="Times New Roman" panose="02020603050405020304" pitchFamily="18" charset="0"/>
                <a:cs typeface="Times New Roman" panose="02020603050405020304" pitchFamily="18" charset="0"/>
              </a:rPr>
              <a:t>Цель:</a:t>
            </a:r>
            <a:endParaRPr lang="ru-RU" altLang="ru-RU" dirty="0">
              <a:latin typeface="Times New Roman" panose="02020603050405020304" pitchFamily="18" charset="0"/>
              <a:cs typeface="Times New Roman" panose="02020603050405020304" pitchFamily="18" charset="0"/>
            </a:endParaRPr>
          </a:p>
          <a:p>
            <a:pPr eaLnBrk="1" hangingPunct="1">
              <a:spcBef>
                <a:spcPts val="600"/>
              </a:spcBef>
            </a:pPr>
            <a:r>
              <a:rPr lang="ru-RU" altLang="ru-RU" b="0" dirty="0">
                <a:latin typeface="Times New Roman" panose="02020603050405020304" pitchFamily="18" charset="0"/>
                <a:cs typeface="Times New Roman" panose="02020603050405020304" pitchFamily="18" charset="0"/>
              </a:rPr>
              <a:t>сформировать необходимые профессиональные компетенции для  работы  в качестве специалистов  отделений лучевой терапии  и центров ядерной медицины</a:t>
            </a:r>
          </a:p>
          <a:p>
            <a:pPr eaLnBrk="1" hangingPunct="1">
              <a:spcBef>
                <a:spcPts val="600"/>
              </a:spcBef>
            </a:pPr>
            <a:r>
              <a:rPr lang="ru-RU" altLang="ru-RU" b="1" dirty="0">
                <a:solidFill>
                  <a:srgbClr val="F18625"/>
                </a:solidFill>
                <a:latin typeface="Times New Roman" panose="02020603050405020304" pitchFamily="18" charset="0"/>
                <a:cs typeface="Times New Roman" panose="02020603050405020304" pitchFamily="18" charset="0"/>
              </a:rPr>
              <a:t>Объем программы: </a:t>
            </a:r>
            <a:r>
              <a:rPr lang="ru-RU" altLang="ru-RU" b="1" dirty="0">
                <a:solidFill>
                  <a:srgbClr val="0067B4"/>
                </a:solidFill>
                <a:latin typeface="Times New Roman" panose="02020603050405020304" pitchFamily="18" charset="0"/>
                <a:cs typeface="Times New Roman" panose="02020603050405020304" pitchFamily="18" charset="0"/>
              </a:rPr>
              <a:t>530 часов  </a:t>
            </a:r>
            <a:r>
              <a:rPr lang="ru-RU" altLang="ru-RU" b="1" dirty="0">
                <a:solidFill>
                  <a:srgbClr val="F18625"/>
                </a:solidFill>
                <a:latin typeface="Times New Roman" panose="02020603050405020304" pitchFamily="18" charset="0"/>
                <a:cs typeface="Times New Roman" panose="02020603050405020304" pitchFamily="18" charset="0"/>
              </a:rPr>
              <a:t>Форма обучения: </a:t>
            </a:r>
            <a:r>
              <a:rPr lang="ru-RU" altLang="ru-RU" b="1" dirty="0">
                <a:solidFill>
                  <a:srgbClr val="0067B4"/>
                </a:solidFill>
                <a:latin typeface="Times New Roman" panose="02020603050405020304" pitchFamily="18" charset="0"/>
                <a:cs typeface="Times New Roman" panose="02020603050405020304" pitchFamily="18" charset="0"/>
              </a:rPr>
              <a:t>очная</a:t>
            </a:r>
            <a:endParaRPr lang="ru-RU" altLang="ru-RU" dirty="0">
              <a:solidFill>
                <a:srgbClr val="0067B4"/>
              </a:solidFill>
              <a:latin typeface="Times New Roman" panose="02020603050405020304" pitchFamily="18" charset="0"/>
              <a:cs typeface="Times New Roman" panose="02020603050405020304" pitchFamily="18" charset="0"/>
            </a:endParaRPr>
          </a:p>
          <a:p>
            <a:pPr eaLnBrk="1" hangingPunct="1">
              <a:spcBef>
                <a:spcPts val="600"/>
              </a:spcBef>
            </a:pPr>
            <a:r>
              <a:rPr lang="ru-RU" altLang="ru-RU" b="1" dirty="0">
                <a:solidFill>
                  <a:srgbClr val="F18625"/>
                </a:solidFill>
                <a:latin typeface="Times New Roman" panose="02020603050405020304" pitchFamily="18" charset="0"/>
                <a:cs typeface="Times New Roman" panose="02020603050405020304" pitchFamily="18" charset="0"/>
              </a:rPr>
              <a:t>Режим обучения: </a:t>
            </a:r>
            <a:br>
              <a:rPr lang="ru-RU" altLang="ru-RU" b="1" dirty="0">
                <a:solidFill>
                  <a:srgbClr val="F18625"/>
                </a:solidFill>
                <a:latin typeface="Times New Roman" panose="02020603050405020304" pitchFamily="18" charset="0"/>
                <a:cs typeface="Times New Roman" panose="02020603050405020304" pitchFamily="18" charset="0"/>
              </a:rPr>
            </a:br>
            <a:r>
              <a:rPr lang="ru-RU" altLang="ru-RU" dirty="0">
                <a:solidFill>
                  <a:srgbClr val="0067B4"/>
                </a:solidFill>
                <a:latin typeface="Times New Roman" panose="02020603050405020304" pitchFamily="18" charset="0"/>
                <a:cs typeface="Times New Roman" panose="02020603050405020304" pitchFamily="18" charset="0"/>
              </a:rPr>
              <a:t>30–36 </a:t>
            </a:r>
            <a:r>
              <a:rPr lang="ru-RU" altLang="ru-RU" b="1" dirty="0">
                <a:solidFill>
                  <a:srgbClr val="0067B4"/>
                </a:solidFill>
                <a:latin typeface="Times New Roman" panose="02020603050405020304" pitchFamily="18" charset="0"/>
                <a:cs typeface="Times New Roman" panose="02020603050405020304" pitchFamily="18" charset="0"/>
              </a:rPr>
              <a:t>часов в  неделю</a:t>
            </a:r>
            <a:endParaRPr lang="ru-RU" altLang="ru-RU" dirty="0">
              <a:solidFill>
                <a:srgbClr val="0067B4"/>
              </a:solidFill>
              <a:latin typeface="Times New Roman" panose="02020603050405020304" pitchFamily="18" charset="0"/>
              <a:cs typeface="Times New Roman" panose="02020603050405020304" pitchFamily="18" charset="0"/>
            </a:endParaRPr>
          </a:p>
          <a:p>
            <a:pPr eaLnBrk="1" hangingPunct="1">
              <a:spcBef>
                <a:spcPts val="600"/>
              </a:spcBef>
            </a:pPr>
            <a:r>
              <a:rPr lang="ru-RU" altLang="ru-RU" b="1" dirty="0">
                <a:solidFill>
                  <a:srgbClr val="F18625"/>
                </a:solidFill>
                <a:latin typeface="Times New Roman" panose="02020603050405020304" pitchFamily="18" charset="0"/>
                <a:cs typeface="Times New Roman" panose="02020603050405020304" pitchFamily="18" charset="0"/>
              </a:rPr>
              <a:t>Срок обучения: </a:t>
            </a:r>
            <a:r>
              <a:rPr lang="ru-RU" altLang="ru-RU" b="1" dirty="0">
                <a:solidFill>
                  <a:srgbClr val="0067B4"/>
                </a:solidFill>
                <a:latin typeface="Times New Roman" panose="02020603050405020304" pitchFamily="18" charset="0"/>
                <a:cs typeface="Times New Roman" panose="02020603050405020304" pitchFamily="18" charset="0"/>
              </a:rPr>
              <a:t>4–5 месяцев</a:t>
            </a:r>
            <a:endParaRPr lang="ru-RU" altLang="ru-RU" dirty="0">
              <a:solidFill>
                <a:srgbClr val="0067B4"/>
              </a:solidFill>
              <a:latin typeface="Times New Roman" panose="02020603050405020304" pitchFamily="18" charset="0"/>
              <a:cs typeface="Times New Roman" panose="02020603050405020304" pitchFamily="18" charset="0"/>
            </a:endParaRPr>
          </a:p>
        </p:txBody>
      </p:sp>
      <p:sp>
        <p:nvSpPr>
          <p:cNvPr id="13" name="object 12"/>
          <p:cNvSpPr txBox="1">
            <a:spLocks noChangeArrowheads="1"/>
          </p:cNvSpPr>
          <p:nvPr/>
        </p:nvSpPr>
        <p:spPr bwMode="auto">
          <a:xfrm>
            <a:off x="4438328" y="4805367"/>
            <a:ext cx="4598168" cy="1858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26670" rIns="0" bIns="0">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eaLnBrk="1" hangingPunct="1">
              <a:spcBef>
                <a:spcPts val="0"/>
              </a:spcBef>
            </a:pPr>
            <a:r>
              <a:rPr lang="ru-RU" altLang="ru-RU" sz="1800" dirty="0">
                <a:solidFill>
                  <a:schemeClr val="accent6"/>
                </a:solidFill>
                <a:latin typeface="Times New Roman" panose="02020603050405020304" pitchFamily="18" charset="0"/>
                <a:cs typeface="Times New Roman" panose="02020603050405020304" pitchFamily="18" charset="0"/>
              </a:rPr>
              <a:t>ОБУЧЕНИЕ ПО ПРОГРАММЕ ПРОШЛИ</a:t>
            </a:r>
            <a:r>
              <a:rPr lang="en-US" altLang="ru-RU" sz="1800" dirty="0">
                <a:solidFill>
                  <a:schemeClr val="accent6"/>
                </a:solidFill>
                <a:latin typeface="Times New Roman" panose="02020603050405020304" pitchFamily="18" charset="0"/>
                <a:cs typeface="Times New Roman" panose="02020603050405020304" pitchFamily="18" charset="0"/>
              </a:rPr>
              <a:t>:</a:t>
            </a:r>
            <a:endParaRPr lang="ru-RU" altLang="ru-RU" sz="1800" dirty="0">
              <a:solidFill>
                <a:schemeClr val="accent6"/>
              </a:solidFill>
              <a:latin typeface="Times New Roman" panose="02020603050405020304" pitchFamily="18" charset="0"/>
              <a:cs typeface="Times New Roman" panose="02020603050405020304" pitchFamily="18" charset="0"/>
            </a:endParaRPr>
          </a:p>
          <a:p>
            <a:pPr marL="0" eaLnBrk="1" hangingPunct="1">
              <a:spcBef>
                <a:spcPts val="0"/>
              </a:spcBef>
            </a:pPr>
            <a:r>
              <a:rPr lang="ru-RU" altLang="ru-RU" sz="1800" dirty="0">
                <a:latin typeface="Times New Roman" panose="02020603050405020304" pitchFamily="18" charset="0"/>
                <a:cs typeface="Times New Roman" panose="02020603050405020304" pitchFamily="18" charset="0"/>
              </a:rPr>
              <a:t>в </a:t>
            </a:r>
            <a:r>
              <a:rPr lang="ru-RU" altLang="ru-RU" sz="1800" dirty="0">
                <a:solidFill>
                  <a:srgbClr val="0067B4"/>
                </a:solidFill>
                <a:latin typeface="Times New Roman" panose="02020603050405020304" pitchFamily="18" charset="0"/>
                <a:cs typeface="Times New Roman" panose="02020603050405020304" pitchFamily="18" charset="0"/>
              </a:rPr>
              <a:t>2017 г. </a:t>
            </a:r>
            <a:r>
              <a:rPr lang="ru-RU" altLang="ru-RU" sz="1800" dirty="0">
                <a:latin typeface="Times New Roman" panose="02020603050405020304" pitchFamily="18" charset="0"/>
                <a:cs typeface="Times New Roman" panose="02020603050405020304" pitchFamily="18" charset="0"/>
              </a:rPr>
              <a:t>— 18 физиков из Москвы,  московской области и Санкт-Петербурга</a:t>
            </a:r>
          </a:p>
          <a:p>
            <a:pPr marL="0">
              <a:spcBef>
                <a:spcPts val="600"/>
              </a:spcBef>
            </a:pPr>
            <a:r>
              <a:rPr lang="ru-RU" altLang="ru-RU" sz="1800" dirty="0">
                <a:latin typeface="Times New Roman" panose="02020603050405020304" pitchFamily="18" charset="0"/>
                <a:cs typeface="Times New Roman" panose="02020603050405020304" pitchFamily="18" charset="0"/>
              </a:rPr>
              <a:t>в </a:t>
            </a:r>
            <a:r>
              <a:rPr lang="ru-RU" altLang="ru-RU" sz="1800" dirty="0">
                <a:solidFill>
                  <a:srgbClr val="0067B4"/>
                </a:solidFill>
                <a:latin typeface="Times New Roman" panose="02020603050405020304" pitchFamily="18" charset="0"/>
                <a:cs typeface="Times New Roman" panose="02020603050405020304" pitchFamily="18" charset="0"/>
              </a:rPr>
              <a:t>2019 г. </a:t>
            </a:r>
            <a:r>
              <a:rPr lang="ru-RU" altLang="ru-RU" sz="1800" dirty="0">
                <a:latin typeface="Times New Roman" panose="02020603050405020304" pitchFamily="18" charset="0"/>
                <a:cs typeface="Times New Roman" panose="02020603050405020304" pitchFamily="18" charset="0"/>
              </a:rPr>
              <a:t>— 4 физика из Москвы, Кирова и Рязани, </a:t>
            </a:r>
            <a:r>
              <a:rPr lang="ru-RU" altLang="ru-RU" sz="1800" dirty="0">
                <a:solidFill>
                  <a:srgbClr val="0067B4"/>
                </a:solidFill>
                <a:latin typeface="Times New Roman" panose="02020603050405020304" pitchFamily="18" charset="0"/>
                <a:cs typeface="Times New Roman" panose="02020603050405020304" pitchFamily="18" charset="0"/>
              </a:rPr>
              <a:t>10 физиков из Узбекистана</a:t>
            </a:r>
          </a:p>
          <a:p>
            <a:pPr marL="0">
              <a:spcBef>
                <a:spcPts val="0"/>
              </a:spcBef>
            </a:pPr>
            <a:r>
              <a:rPr lang="ru-RU" altLang="ru-RU" sz="2400" dirty="0">
                <a:latin typeface="Times New Roman" panose="02020603050405020304" pitchFamily="18" charset="0"/>
                <a:cs typeface="Times New Roman" panose="02020603050405020304" pitchFamily="18" charset="0"/>
              </a:rPr>
              <a:t> </a:t>
            </a:r>
          </a:p>
        </p:txBody>
      </p:sp>
      <p:sp>
        <p:nvSpPr>
          <p:cNvPr id="7" name="object 2"/>
          <p:cNvSpPr txBox="1">
            <a:spLocks noChangeArrowheads="1"/>
          </p:cNvSpPr>
          <p:nvPr/>
        </p:nvSpPr>
        <p:spPr bwMode="auto">
          <a:xfrm>
            <a:off x="545852" y="116632"/>
            <a:ext cx="8598148" cy="75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2700" rIns="0" bIns="0">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auto">
              <a:spcBef>
                <a:spcPts val="100"/>
              </a:spcBef>
              <a:spcAft>
                <a:spcPts val="0"/>
              </a:spcAft>
            </a:pPr>
            <a:r>
              <a:rPr lang="ru-RU" altLang="ru-RU" sz="2400" dirty="0">
                <a:solidFill>
                  <a:srgbClr val="FFFF00"/>
                </a:solidFill>
                <a:latin typeface="Arial" pitchFamily="34" charset="0"/>
                <a:cs typeface="Arial" pitchFamily="34" charset="0"/>
              </a:rPr>
              <a:t>Профессиональная переподготовка </a:t>
            </a:r>
            <a:r>
              <a:rPr lang="en-US" altLang="ru-RU" sz="2400" dirty="0">
                <a:solidFill>
                  <a:srgbClr val="FFFF00"/>
                </a:solidFill>
                <a:latin typeface="Arial" pitchFamily="34" charset="0"/>
                <a:cs typeface="Arial" pitchFamily="34" charset="0"/>
              </a:rPr>
              <a:t/>
            </a:r>
            <a:br>
              <a:rPr lang="en-US" altLang="ru-RU" sz="2400" dirty="0">
                <a:solidFill>
                  <a:srgbClr val="FFFF00"/>
                </a:solidFill>
                <a:latin typeface="Arial" pitchFamily="34" charset="0"/>
                <a:cs typeface="Arial" pitchFamily="34" charset="0"/>
              </a:rPr>
            </a:br>
            <a:r>
              <a:rPr lang="ru-RU" altLang="ru-RU" sz="2400" dirty="0" err="1">
                <a:solidFill>
                  <a:srgbClr val="FFFF00"/>
                </a:solidFill>
                <a:latin typeface="Arial" pitchFamily="34" charset="0"/>
                <a:cs typeface="Arial" pitchFamily="34" charset="0"/>
              </a:rPr>
              <a:t>медфизиков</a:t>
            </a:r>
            <a:r>
              <a:rPr lang="ru-RU" altLang="ru-RU" sz="2400" dirty="0">
                <a:solidFill>
                  <a:srgbClr val="FFFF00"/>
                </a:solidFill>
                <a:latin typeface="Arial" pitchFamily="34" charset="0"/>
                <a:cs typeface="Arial" pitchFamily="34" charset="0"/>
              </a:rPr>
              <a:t> для отделений лучевой терапии</a:t>
            </a:r>
          </a:p>
        </p:txBody>
      </p:sp>
      <p:sp>
        <p:nvSpPr>
          <p:cNvPr id="8" name="object 13"/>
          <p:cNvSpPr>
            <a:spLocks noChangeArrowheads="1"/>
          </p:cNvSpPr>
          <p:nvPr/>
        </p:nvSpPr>
        <p:spPr bwMode="auto">
          <a:xfrm>
            <a:off x="4438328" y="1424074"/>
            <a:ext cx="4281487" cy="3373438"/>
          </a:xfrm>
          <a:prstGeom prst="rect">
            <a:avLst/>
          </a:prstGeom>
          <a:blipFill dpi="0" rotWithShape="1">
            <a:blip r:embed="rId2" cstate="print"/>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ru-RU" altLang="ru-RU"/>
          </a:p>
        </p:txBody>
      </p:sp>
    </p:spTree>
    <p:extLst>
      <p:ext uri="{BB962C8B-B14F-4D97-AF65-F5344CB8AC3E}">
        <p14:creationId xmlns:p14="http://schemas.microsoft.com/office/powerpoint/2010/main" val="35437454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0"/>
          <p:cNvSpPr>
            <a:spLocks noChangeArrowheads="1"/>
          </p:cNvSpPr>
          <p:nvPr/>
        </p:nvSpPr>
        <p:spPr bwMode="auto">
          <a:xfrm>
            <a:off x="517188" y="1268760"/>
            <a:ext cx="8218488" cy="5140325"/>
          </a:xfrm>
          <a:prstGeom prst="rect">
            <a:avLst/>
          </a:prstGeom>
          <a:blipFill dpi="0" rotWithShape="1">
            <a:blip r:embed="rId2" cstate="print"/>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ru-RU" altLang="ru-RU"/>
          </a:p>
        </p:txBody>
      </p:sp>
      <p:sp>
        <p:nvSpPr>
          <p:cNvPr id="5" name="object 2"/>
          <p:cNvSpPr txBox="1">
            <a:spLocks noChangeArrowheads="1"/>
          </p:cNvSpPr>
          <p:nvPr/>
        </p:nvSpPr>
        <p:spPr bwMode="auto">
          <a:xfrm>
            <a:off x="545852" y="332656"/>
            <a:ext cx="7914580" cy="382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2700" rIns="0" bIns="0">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ts val="100"/>
              </a:spcBef>
            </a:pPr>
            <a:r>
              <a:rPr lang="ru-RU" sz="2400" dirty="0">
                <a:solidFill>
                  <a:srgbClr val="FFFF00"/>
                </a:solidFill>
                <a:latin typeface="Arial" pitchFamily="34" charset="0"/>
                <a:cs typeface="Arial" pitchFamily="34" charset="0"/>
              </a:rPr>
              <a:t>Первый выпуск участников программы</a:t>
            </a:r>
            <a:endParaRPr lang="ru-RU" altLang="ru-RU" sz="2400" dirty="0">
              <a:solidFill>
                <a:srgbClr val="FFFF00"/>
              </a:solidFill>
              <a:latin typeface="Arial" pitchFamily="34" charset="0"/>
              <a:cs typeface="Arial" pitchFamily="34" charset="0"/>
            </a:endParaRPr>
          </a:p>
        </p:txBody>
      </p:sp>
    </p:spTree>
    <p:extLst>
      <p:ext uri="{BB962C8B-B14F-4D97-AF65-F5344CB8AC3E}">
        <p14:creationId xmlns:p14="http://schemas.microsoft.com/office/powerpoint/2010/main" val="28816202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IMG-20190925-WA0006.jpg"/>
          <p:cNvPicPr>
            <a:picLocks noChangeAspect="1"/>
          </p:cNvPicPr>
          <p:nvPr/>
        </p:nvPicPr>
        <p:blipFill>
          <a:blip r:embed="rId2" cstate="print"/>
          <a:srcRect t="16125"/>
          <a:stretch>
            <a:fillRect/>
          </a:stretch>
        </p:blipFill>
        <p:spPr>
          <a:xfrm>
            <a:off x="539552" y="1268760"/>
            <a:ext cx="7740352" cy="4869160"/>
          </a:xfrm>
          <a:prstGeom prst="rect">
            <a:avLst/>
          </a:prstGeom>
        </p:spPr>
      </p:pic>
      <p:sp>
        <p:nvSpPr>
          <p:cNvPr id="6" name="object 2"/>
          <p:cNvSpPr txBox="1">
            <a:spLocks noChangeArrowheads="1"/>
          </p:cNvSpPr>
          <p:nvPr/>
        </p:nvSpPr>
        <p:spPr bwMode="auto">
          <a:xfrm>
            <a:off x="545852" y="116632"/>
            <a:ext cx="8598148" cy="75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2700" rIns="0" bIns="0">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ts val="100"/>
              </a:spcBef>
            </a:pPr>
            <a:r>
              <a:rPr lang="ru-RU" sz="2400" dirty="0">
                <a:solidFill>
                  <a:srgbClr val="FFFF00"/>
                </a:solidFill>
                <a:latin typeface="Arial" pitchFamily="34" charset="0"/>
                <a:cs typeface="Arial" pitchFamily="34" charset="0"/>
              </a:rPr>
              <a:t>Участники программы второго выпуска</a:t>
            </a:r>
            <a:br>
              <a:rPr lang="ru-RU" sz="2400" dirty="0">
                <a:solidFill>
                  <a:srgbClr val="FFFF00"/>
                </a:solidFill>
                <a:latin typeface="Arial" pitchFamily="34" charset="0"/>
                <a:cs typeface="Arial" pitchFamily="34" charset="0"/>
              </a:rPr>
            </a:br>
            <a:r>
              <a:rPr lang="ru-RU" sz="2400" dirty="0">
                <a:solidFill>
                  <a:srgbClr val="FFFF00"/>
                </a:solidFill>
                <a:latin typeface="Arial" pitchFamily="34" charset="0"/>
                <a:cs typeface="Arial" pitchFamily="34" charset="0"/>
              </a:rPr>
              <a:t>на лекционных занятиях</a:t>
            </a:r>
            <a:endParaRPr lang="ru-RU" altLang="ru-RU" sz="2400" dirty="0">
              <a:solidFill>
                <a:srgbClr val="FFFF00"/>
              </a:solidFill>
              <a:latin typeface="Arial" pitchFamily="34" charset="0"/>
              <a:cs typeface="Arial" pitchFamily="34" charset="0"/>
            </a:endParaRPr>
          </a:p>
        </p:txBody>
      </p:sp>
    </p:spTree>
    <p:extLst>
      <p:ext uri="{BB962C8B-B14F-4D97-AF65-F5344CB8AC3E}">
        <p14:creationId xmlns:p14="http://schemas.microsoft.com/office/powerpoint/2010/main" val="17953689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5"/>
          <p:cNvSpPr txBox="1">
            <a:spLocks/>
          </p:cNvSpPr>
          <p:nvPr/>
        </p:nvSpPr>
        <p:spPr>
          <a:xfrm>
            <a:off x="395536" y="1268760"/>
            <a:ext cx="8352928" cy="5472608"/>
          </a:xfrm>
          <a:prstGeom prst="rect">
            <a:avLst/>
          </a:prstGeom>
          <a:ln>
            <a:solidFill>
              <a:schemeClr val="accent1"/>
            </a:solidFill>
          </a:ln>
        </p:spPr>
        <p:txBody>
          <a:bodyPr vert="horz" wrap="square" lIns="91440" tIns="45720" rIns="91440" bIns="4572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sz="2400" dirty="0">
                <a:latin typeface="Times New Roman" panose="02020603050405020304" pitchFamily="18" charset="0"/>
                <a:cs typeface="Times New Roman" panose="02020603050405020304" pitchFamily="18" charset="0"/>
              </a:rPr>
              <a:t>Программа профессиональной переподготовки включает в себя три этапа:</a:t>
            </a:r>
          </a:p>
          <a:p>
            <a:pPr algn="l"/>
            <a:r>
              <a:rPr lang="en-US" sz="2400" dirty="0">
                <a:solidFill>
                  <a:schemeClr val="accent6"/>
                </a:solidFill>
                <a:latin typeface="Times New Roman" panose="02020603050405020304" pitchFamily="18" charset="0"/>
                <a:cs typeface="Times New Roman" panose="02020603050405020304" pitchFamily="18" charset="0"/>
              </a:rPr>
              <a:t>I </a:t>
            </a:r>
            <a:r>
              <a:rPr lang="ru-RU" sz="2400" dirty="0">
                <a:solidFill>
                  <a:schemeClr val="accent6"/>
                </a:solidFill>
                <a:latin typeface="Times New Roman" panose="02020603050405020304" pitchFamily="18" charset="0"/>
                <a:cs typeface="Times New Roman" panose="02020603050405020304" pitchFamily="18" charset="0"/>
              </a:rPr>
              <a:t>этап</a:t>
            </a:r>
            <a:endParaRPr lang="ru-RU" sz="2400" dirty="0">
              <a:solidFill>
                <a:srgbClr val="0067B4"/>
              </a:solidFill>
              <a:latin typeface="Times New Roman" panose="02020603050405020304" pitchFamily="18" charset="0"/>
              <a:cs typeface="Times New Roman" panose="02020603050405020304" pitchFamily="18" charset="0"/>
            </a:endParaRPr>
          </a:p>
          <a:p>
            <a:pPr marL="342900" indent="-342900" algn="l" fontAlgn="auto">
              <a:spcBef>
                <a:spcPts val="0"/>
              </a:spcBef>
              <a:spcAft>
                <a:spcPts val="0"/>
              </a:spcAft>
              <a:buClr>
                <a:schemeClr val="accent5">
                  <a:lumMod val="75000"/>
                </a:schemeClr>
              </a:buClr>
              <a:buFont typeface="Wingdings" charset="2"/>
              <a:buChar char="§"/>
              <a:defRPr/>
            </a:pPr>
            <a:r>
              <a:rPr lang="ru-RU" sz="2400" dirty="0">
                <a:solidFill>
                  <a:srgbClr val="0067B4"/>
                </a:solidFill>
                <a:latin typeface="Times New Roman" panose="02020603050405020304" pitchFamily="18" charset="0"/>
                <a:cs typeface="Times New Roman" panose="02020603050405020304" pitchFamily="18" charset="0"/>
              </a:rPr>
              <a:t>Дистанционная часть				70</a:t>
            </a:r>
            <a:r>
              <a:rPr lang="ru-RU" sz="2400" b="0" dirty="0">
                <a:solidFill>
                  <a:srgbClr val="0067B4"/>
                </a:solidFill>
                <a:latin typeface="Times New Roman" panose="02020603050405020304" pitchFamily="18" charset="0"/>
                <a:cs typeface="Times New Roman" panose="02020603050405020304" pitchFamily="18" charset="0"/>
              </a:rPr>
              <a:t> </a:t>
            </a:r>
            <a:r>
              <a:rPr lang="ru-RU" sz="2400" b="0" dirty="0">
                <a:latin typeface="Times New Roman" panose="02020603050405020304" pitchFamily="18" charset="0"/>
                <a:cs typeface="Times New Roman" panose="02020603050405020304" pitchFamily="18" charset="0"/>
              </a:rPr>
              <a:t>часов</a:t>
            </a:r>
          </a:p>
          <a:p>
            <a:pPr algn="l" fontAlgn="auto">
              <a:spcBef>
                <a:spcPts val="0"/>
              </a:spcBef>
              <a:spcAft>
                <a:spcPts val="0"/>
              </a:spcAft>
              <a:buClr>
                <a:schemeClr val="accent5">
                  <a:lumMod val="75000"/>
                </a:schemeClr>
              </a:buClr>
              <a:defRPr/>
            </a:pPr>
            <a:r>
              <a:rPr lang="en-US" sz="2400" dirty="0">
                <a:solidFill>
                  <a:schemeClr val="accent6"/>
                </a:solidFill>
                <a:latin typeface="Times New Roman" panose="02020603050405020304" pitchFamily="18" charset="0"/>
                <a:cs typeface="Times New Roman" panose="02020603050405020304" pitchFamily="18" charset="0"/>
              </a:rPr>
              <a:t>II </a:t>
            </a:r>
            <a:r>
              <a:rPr lang="ru-RU" sz="2400" dirty="0">
                <a:solidFill>
                  <a:schemeClr val="accent6"/>
                </a:solidFill>
                <a:latin typeface="Times New Roman" panose="02020603050405020304" pitchFamily="18" charset="0"/>
                <a:cs typeface="Times New Roman" panose="02020603050405020304" pitchFamily="18" charset="0"/>
              </a:rPr>
              <a:t>этап</a:t>
            </a:r>
            <a:r>
              <a:rPr lang="ru-RU" sz="2400" b="0" dirty="0">
                <a:solidFill>
                  <a:schemeClr val="accent6"/>
                </a:solidFill>
                <a:latin typeface="Times New Roman" panose="02020603050405020304" pitchFamily="18" charset="0"/>
                <a:cs typeface="Times New Roman" panose="02020603050405020304" pitchFamily="18" charset="0"/>
              </a:rPr>
              <a:t> </a:t>
            </a:r>
            <a:endParaRPr lang="ru-RU" sz="2400" dirty="0">
              <a:solidFill>
                <a:schemeClr val="accent6"/>
              </a:solidFill>
              <a:latin typeface="Times New Roman" panose="02020603050405020304" pitchFamily="18" charset="0"/>
              <a:cs typeface="Times New Roman" panose="02020603050405020304" pitchFamily="18" charset="0"/>
            </a:endParaRPr>
          </a:p>
          <a:p>
            <a:pPr marL="342900" indent="-342900" algn="l" fontAlgn="auto">
              <a:spcBef>
                <a:spcPts val="0"/>
              </a:spcBef>
              <a:spcAft>
                <a:spcPts val="0"/>
              </a:spcAft>
              <a:buClr>
                <a:schemeClr val="accent5">
                  <a:lumMod val="75000"/>
                </a:schemeClr>
              </a:buClr>
              <a:buFont typeface="Wingdings" charset="2"/>
              <a:buChar char="§"/>
              <a:defRPr/>
            </a:pPr>
            <a:r>
              <a:rPr lang="ru-RU" sz="2400" dirty="0">
                <a:solidFill>
                  <a:srgbClr val="0067B4"/>
                </a:solidFill>
                <a:latin typeface="Times New Roman" panose="02020603050405020304" pitchFamily="18" charset="0"/>
                <a:cs typeface="Times New Roman" panose="02020603050405020304" pitchFamily="18" charset="0"/>
              </a:rPr>
              <a:t>Очная часть: </a:t>
            </a:r>
            <a:r>
              <a:rPr lang="ru-RU" sz="2400" b="0" dirty="0">
                <a:solidFill>
                  <a:srgbClr val="0067B4"/>
                </a:solidFill>
                <a:latin typeface="Times New Roman" panose="02020603050405020304" pitchFamily="18" charset="0"/>
                <a:cs typeface="Times New Roman" panose="02020603050405020304" pitchFamily="18" charset="0"/>
              </a:rPr>
              <a:t> </a:t>
            </a:r>
            <a:r>
              <a:rPr lang="ru-RU" sz="2400" b="0" dirty="0">
                <a:latin typeface="Times New Roman" panose="02020603050405020304" pitchFamily="18" charset="0"/>
                <a:cs typeface="Times New Roman" panose="02020603050405020304" pitchFamily="18" charset="0"/>
              </a:rPr>
              <a:t>лекции, семинары, практикум	</a:t>
            </a:r>
            <a:r>
              <a:rPr lang="ru-RU" sz="2400" dirty="0">
                <a:solidFill>
                  <a:srgbClr val="0067B4"/>
                </a:solidFill>
                <a:latin typeface="Times New Roman" panose="02020603050405020304" pitchFamily="18" charset="0"/>
                <a:cs typeface="Times New Roman" panose="02020603050405020304" pitchFamily="18" charset="0"/>
              </a:rPr>
              <a:t>180</a:t>
            </a:r>
            <a:r>
              <a:rPr lang="ru-RU" sz="2400" b="0" dirty="0">
                <a:latin typeface="Times New Roman" panose="02020603050405020304" pitchFamily="18" charset="0"/>
                <a:cs typeface="Times New Roman" panose="02020603050405020304" pitchFamily="18" charset="0"/>
              </a:rPr>
              <a:t> часов</a:t>
            </a:r>
          </a:p>
          <a:p>
            <a:pPr algn="l" fontAlgn="auto">
              <a:spcBef>
                <a:spcPts val="0"/>
              </a:spcBef>
              <a:spcAft>
                <a:spcPts val="0"/>
              </a:spcAft>
              <a:buClr>
                <a:schemeClr val="accent5">
                  <a:lumMod val="75000"/>
                </a:schemeClr>
              </a:buClr>
              <a:defRPr/>
            </a:pPr>
            <a:r>
              <a:rPr lang="ru-RU" sz="2400" b="0" dirty="0">
                <a:latin typeface="Times New Roman" panose="02020603050405020304" pitchFamily="18" charset="0"/>
                <a:cs typeface="Times New Roman" panose="02020603050405020304" pitchFamily="18" charset="0"/>
              </a:rPr>
              <a:t>     самостоятельная работа				</a:t>
            </a:r>
            <a:r>
              <a:rPr lang="ru-RU" sz="2400" dirty="0">
                <a:solidFill>
                  <a:srgbClr val="0067B4"/>
                </a:solidFill>
                <a:latin typeface="Times New Roman" panose="02020603050405020304" pitchFamily="18" charset="0"/>
                <a:cs typeface="Times New Roman" panose="02020603050405020304" pitchFamily="18" charset="0"/>
              </a:rPr>
              <a:t>180</a:t>
            </a:r>
            <a:r>
              <a:rPr lang="ru-RU" sz="2400" b="0" dirty="0">
                <a:latin typeface="Times New Roman" panose="02020603050405020304" pitchFamily="18" charset="0"/>
                <a:cs typeface="Times New Roman" panose="02020603050405020304" pitchFamily="18" charset="0"/>
              </a:rPr>
              <a:t> часов</a:t>
            </a:r>
          </a:p>
          <a:p>
            <a:pPr algn="l" fontAlgn="auto">
              <a:spcBef>
                <a:spcPts val="0"/>
              </a:spcBef>
              <a:spcAft>
                <a:spcPts val="0"/>
              </a:spcAft>
              <a:buClr>
                <a:schemeClr val="accent5">
                  <a:lumMod val="75000"/>
                </a:schemeClr>
              </a:buClr>
              <a:defRPr/>
            </a:pPr>
            <a:r>
              <a:rPr lang="en-US" sz="2400" dirty="0">
                <a:solidFill>
                  <a:schemeClr val="accent6"/>
                </a:solidFill>
                <a:latin typeface="Times New Roman" panose="02020603050405020304" pitchFamily="18" charset="0"/>
                <a:cs typeface="Times New Roman" panose="02020603050405020304" pitchFamily="18" charset="0"/>
              </a:rPr>
              <a:t>III </a:t>
            </a:r>
            <a:r>
              <a:rPr lang="ru-RU" sz="2400" dirty="0">
                <a:solidFill>
                  <a:schemeClr val="accent6"/>
                </a:solidFill>
                <a:latin typeface="Times New Roman" panose="02020603050405020304" pitchFamily="18" charset="0"/>
                <a:cs typeface="Times New Roman" panose="02020603050405020304" pitchFamily="18" charset="0"/>
              </a:rPr>
              <a:t>этап</a:t>
            </a:r>
          </a:p>
          <a:p>
            <a:pPr marL="342900" indent="-342900" algn="l" fontAlgn="auto">
              <a:spcBef>
                <a:spcPts val="0"/>
              </a:spcBef>
              <a:spcAft>
                <a:spcPts val="0"/>
              </a:spcAft>
              <a:buClr>
                <a:schemeClr val="accent5">
                  <a:lumMod val="75000"/>
                </a:schemeClr>
              </a:buClr>
              <a:buFont typeface="Wingdings" charset="2"/>
              <a:buChar char="§"/>
              <a:defRPr/>
            </a:pPr>
            <a:r>
              <a:rPr lang="ru-RU" sz="2400" dirty="0">
                <a:solidFill>
                  <a:srgbClr val="0067B4"/>
                </a:solidFill>
                <a:latin typeface="Times New Roman" panose="02020603050405020304" pitchFamily="18" charset="0"/>
                <a:cs typeface="Times New Roman" panose="02020603050405020304" pitchFamily="18" charset="0"/>
              </a:rPr>
              <a:t>Клиническая практика:  </a:t>
            </a:r>
            <a:br>
              <a:rPr lang="ru-RU" sz="2400" dirty="0">
                <a:solidFill>
                  <a:srgbClr val="0067B4"/>
                </a:solidFill>
                <a:latin typeface="Times New Roman" panose="02020603050405020304" pitchFamily="18" charset="0"/>
                <a:cs typeface="Times New Roman" panose="02020603050405020304" pitchFamily="18" charset="0"/>
              </a:rPr>
            </a:br>
            <a:r>
              <a:rPr lang="ru-RU" sz="2400" b="0" dirty="0">
                <a:latin typeface="Times New Roman" panose="02020603050405020304" pitchFamily="18" charset="0"/>
                <a:cs typeface="Times New Roman" panose="02020603050405020304" pitchFamily="18" charset="0"/>
              </a:rPr>
              <a:t>онкологические                   			</a:t>
            </a:r>
            <a:r>
              <a:rPr lang="ru-RU" sz="2400" dirty="0">
                <a:solidFill>
                  <a:srgbClr val="0067B4"/>
                </a:solidFill>
                <a:latin typeface="Times New Roman" panose="02020603050405020304" pitchFamily="18" charset="0"/>
                <a:cs typeface="Times New Roman" panose="02020603050405020304" pitchFamily="18" charset="0"/>
              </a:rPr>
              <a:t>100 </a:t>
            </a:r>
            <a:r>
              <a:rPr lang="ru-RU" sz="2400" b="0" dirty="0">
                <a:latin typeface="Times New Roman" panose="02020603050405020304" pitchFamily="18" charset="0"/>
                <a:cs typeface="Times New Roman" panose="02020603050405020304" pitchFamily="18" charset="0"/>
              </a:rPr>
              <a:t>часов</a:t>
            </a:r>
          </a:p>
          <a:p>
            <a:pPr algn="l" fontAlgn="auto">
              <a:spcBef>
                <a:spcPts val="0"/>
              </a:spcBef>
              <a:spcAft>
                <a:spcPts val="0"/>
              </a:spcAft>
              <a:buClr>
                <a:schemeClr val="accent5">
                  <a:lumMod val="75000"/>
                </a:schemeClr>
              </a:buClr>
              <a:defRPr/>
            </a:pPr>
            <a:r>
              <a:rPr lang="ru-RU" sz="2400" b="0" dirty="0">
                <a:latin typeface="Times New Roman" panose="02020603050405020304" pitchFamily="18" charset="0"/>
                <a:cs typeface="Times New Roman" panose="02020603050405020304" pitchFamily="18" charset="0"/>
              </a:rPr>
              <a:t>     центры и больницы</a:t>
            </a:r>
          </a:p>
          <a:p>
            <a:endParaRPr lang="ru-RU" sz="2400" b="0" dirty="0">
              <a:latin typeface="Times New Roman" panose="02020603050405020304" pitchFamily="18" charset="0"/>
              <a:cs typeface="Times New Roman" panose="02020603050405020304" pitchFamily="18" charset="0"/>
            </a:endParaRPr>
          </a:p>
          <a:p>
            <a:pPr algn="l"/>
            <a:r>
              <a:rPr lang="ru-RU" sz="2400" dirty="0">
                <a:solidFill>
                  <a:schemeClr val="accent6"/>
                </a:solidFill>
                <a:latin typeface="Times New Roman" panose="02020603050405020304" pitchFamily="18" charset="0"/>
                <a:cs typeface="Times New Roman" panose="02020603050405020304" pitchFamily="18" charset="0"/>
              </a:rPr>
              <a:t>ВСЕГО</a:t>
            </a:r>
            <a:r>
              <a:rPr lang="ru-RU" sz="2400" dirty="0">
                <a:solidFill>
                  <a:schemeClr val="tx2">
                    <a:lumMod val="75000"/>
                  </a:schemeClr>
                </a:solidFill>
                <a:latin typeface="Times New Roman" panose="02020603050405020304" pitchFamily="18" charset="0"/>
                <a:cs typeface="Times New Roman" panose="02020603050405020304" pitchFamily="18" charset="0"/>
              </a:rPr>
              <a:t>                           				</a:t>
            </a:r>
            <a:r>
              <a:rPr lang="ru-RU" sz="2400" dirty="0">
                <a:solidFill>
                  <a:srgbClr val="0067B4"/>
                </a:solidFill>
                <a:latin typeface="Times New Roman" panose="02020603050405020304" pitchFamily="18" charset="0"/>
                <a:cs typeface="Times New Roman" panose="02020603050405020304" pitchFamily="18" charset="0"/>
              </a:rPr>
              <a:t>530 часов</a:t>
            </a:r>
          </a:p>
        </p:txBody>
      </p:sp>
      <p:sp>
        <p:nvSpPr>
          <p:cNvPr id="8" name="object 2"/>
          <p:cNvSpPr txBox="1">
            <a:spLocks noChangeArrowheads="1"/>
          </p:cNvSpPr>
          <p:nvPr/>
        </p:nvSpPr>
        <p:spPr bwMode="auto">
          <a:xfrm>
            <a:off x="179512" y="332656"/>
            <a:ext cx="7914580" cy="443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2700" rIns="0" bIns="0">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spcBef>
                <a:spcPts val="100"/>
              </a:spcBef>
            </a:pPr>
            <a:r>
              <a:rPr lang="ru-RU" sz="2400" dirty="0">
                <a:solidFill>
                  <a:srgbClr val="FFFF00"/>
                </a:solidFill>
                <a:latin typeface="Arial" pitchFamily="34" charset="0"/>
                <a:cs typeface="Arial" pitchFamily="34" charset="0"/>
              </a:rPr>
              <a:t>Структура </a:t>
            </a:r>
            <a:r>
              <a:rPr lang="ru-RU" sz="2800" dirty="0">
                <a:solidFill>
                  <a:srgbClr val="FFFF00"/>
                </a:solidFill>
                <a:latin typeface="Arial" pitchFamily="34" charset="0"/>
                <a:cs typeface="Arial" pitchFamily="34" charset="0"/>
              </a:rPr>
              <a:t>программы</a:t>
            </a:r>
            <a:endParaRPr lang="ru-RU" altLang="ru-RU" sz="2800" dirty="0">
              <a:solidFill>
                <a:srgbClr val="FFFF00"/>
              </a:solidFill>
              <a:latin typeface="Arial" pitchFamily="34" charset="0"/>
              <a:cs typeface="Arial" pitchFamily="34" charset="0"/>
            </a:endParaRPr>
          </a:p>
        </p:txBody>
      </p:sp>
    </p:spTree>
    <p:extLst>
      <p:ext uri="{BB962C8B-B14F-4D97-AF65-F5344CB8AC3E}">
        <p14:creationId xmlns:p14="http://schemas.microsoft.com/office/powerpoint/2010/main" val="18488813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ject 15"/>
          <p:cNvSpPr txBox="1">
            <a:spLocks noChangeArrowheads="1"/>
          </p:cNvSpPr>
          <p:nvPr/>
        </p:nvSpPr>
        <p:spPr bwMode="auto">
          <a:xfrm>
            <a:off x="395536" y="1196752"/>
            <a:ext cx="3404369" cy="5501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2700" rIns="0" bIns="0">
            <a:spAutoFit/>
          </a:bodyPr>
          <a:lstStyle>
            <a:lvl1pPr marL="19050" indent="-63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298450" indent="-285750" eaLnBrk="1" hangingPunct="1">
              <a:spcBef>
                <a:spcPts val="100"/>
              </a:spcBef>
              <a:buClr>
                <a:schemeClr val="accent5">
                  <a:lumMod val="75000"/>
                </a:schemeClr>
              </a:buClr>
              <a:buFont typeface="Wingdings" charset="2"/>
              <a:buChar char="§"/>
            </a:pPr>
            <a:r>
              <a:rPr lang="ru-RU" altLang="ru-RU" b="0" dirty="0">
                <a:latin typeface="Times New Roman" panose="02020603050405020304" pitchFamily="18" charset="0"/>
                <a:cs typeface="Times New Roman" panose="02020603050405020304" pitchFamily="18" charset="0"/>
              </a:rPr>
              <a:t>Медицинские физики  для отделений  дистанционной лучевой  терапии</a:t>
            </a:r>
            <a:r>
              <a:rPr lang="en-US" altLang="ru-RU" b="0" dirty="0">
                <a:latin typeface="Times New Roman" panose="02020603050405020304" pitchFamily="18" charset="0"/>
                <a:cs typeface="Times New Roman" panose="02020603050405020304" pitchFamily="18" charset="0"/>
              </a:rPr>
              <a:t/>
            </a:r>
            <a:br>
              <a:rPr lang="en-US" altLang="ru-RU" b="0" dirty="0">
                <a:latin typeface="Times New Roman" panose="02020603050405020304" pitchFamily="18" charset="0"/>
                <a:cs typeface="Times New Roman" panose="02020603050405020304" pitchFamily="18" charset="0"/>
              </a:rPr>
            </a:br>
            <a:r>
              <a:rPr lang="ru-RU" altLang="ru-RU" b="0" dirty="0">
                <a:latin typeface="Times New Roman" panose="02020603050405020304" pitchFamily="18" charset="0"/>
                <a:cs typeface="Times New Roman" panose="02020603050405020304" pitchFamily="18" charset="0"/>
              </a:rPr>
              <a:t>(фотоны и электроны)</a:t>
            </a:r>
          </a:p>
          <a:p>
            <a:pPr marL="298450" indent="-285750" eaLnBrk="1" hangingPunct="1">
              <a:spcBef>
                <a:spcPts val="1125"/>
              </a:spcBef>
              <a:buClr>
                <a:schemeClr val="accent5">
                  <a:lumMod val="75000"/>
                </a:schemeClr>
              </a:buClr>
              <a:buFont typeface="Wingdings" charset="2"/>
              <a:buChar char="§"/>
            </a:pPr>
            <a:r>
              <a:rPr lang="ru-RU" altLang="ru-RU" b="0" dirty="0">
                <a:latin typeface="Times New Roman" panose="02020603050405020304" pitchFamily="18" charset="0"/>
                <a:cs typeface="Times New Roman" panose="02020603050405020304" pitchFamily="18" charset="0"/>
              </a:rPr>
              <a:t>Медицинские физики</a:t>
            </a:r>
            <a:r>
              <a:rPr lang="en-US" altLang="ru-RU" b="0" dirty="0">
                <a:latin typeface="Times New Roman" panose="02020603050405020304" pitchFamily="18" charset="0"/>
                <a:cs typeface="Times New Roman" panose="02020603050405020304" pitchFamily="18" charset="0"/>
              </a:rPr>
              <a:t/>
            </a:r>
            <a:br>
              <a:rPr lang="en-US" altLang="ru-RU" b="0" dirty="0">
                <a:latin typeface="Times New Roman" panose="02020603050405020304" pitchFamily="18" charset="0"/>
                <a:cs typeface="Times New Roman" panose="02020603050405020304" pitchFamily="18" charset="0"/>
              </a:rPr>
            </a:br>
            <a:r>
              <a:rPr lang="ru-RU" altLang="ru-RU" b="0" dirty="0">
                <a:latin typeface="Times New Roman" panose="02020603050405020304" pitchFamily="18" charset="0"/>
                <a:cs typeface="Times New Roman" panose="02020603050405020304" pitchFamily="18" charset="0"/>
              </a:rPr>
              <a:t>для отделений контактной  лучевой терапии</a:t>
            </a:r>
          </a:p>
          <a:p>
            <a:pPr marL="298450" indent="-285750" eaLnBrk="1" hangingPunct="1">
              <a:spcBef>
                <a:spcPts val="1138"/>
              </a:spcBef>
              <a:buClr>
                <a:schemeClr val="accent5">
                  <a:lumMod val="75000"/>
                </a:schemeClr>
              </a:buClr>
              <a:buFont typeface="Wingdings" charset="2"/>
              <a:buChar char="§"/>
            </a:pPr>
            <a:r>
              <a:rPr lang="ru-RU" altLang="ru-RU" b="0" dirty="0">
                <a:latin typeface="Times New Roman" panose="02020603050405020304" pitchFamily="18" charset="0"/>
                <a:cs typeface="Times New Roman" panose="02020603050405020304" pitchFamily="18" charset="0"/>
              </a:rPr>
              <a:t>Медицинские физики</a:t>
            </a:r>
            <a:r>
              <a:rPr lang="en-US" altLang="ru-RU" b="0" dirty="0">
                <a:latin typeface="Times New Roman" panose="02020603050405020304" pitchFamily="18" charset="0"/>
                <a:cs typeface="Times New Roman" panose="02020603050405020304" pitchFamily="18" charset="0"/>
              </a:rPr>
              <a:t/>
            </a:r>
            <a:br>
              <a:rPr lang="en-US" altLang="ru-RU" b="0" dirty="0">
                <a:latin typeface="Times New Roman" panose="02020603050405020304" pitchFamily="18" charset="0"/>
                <a:cs typeface="Times New Roman" panose="02020603050405020304" pitchFamily="18" charset="0"/>
              </a:rPr>
            </a:br>
            <a:r>
              <a:rPr lang="ru-RU" altLang="ru-RU" b="0" dirty="0">
                <a:latin typeface="Times New Roman" panose="02020603050405020304" pitchFamily="18" charset="0"/>
                <a:cs typeface="Times New Roman" panose="02020603050405020304" pitchFamily="18" charset="0"/>
              </a:rPr>
              <a:t>для отделений протонной  лучевой терапии</a:t>
            </a:r>
          </a:p>
          <a:p>
            <a:pPr marL="298450" indent="-285750">
              <a:spcBef>
                <a:spcPts val="1138"/>
              </a:spcBef>
              <a:buClr>
                <a:schemeClr val="accent5">
                  <a:lumMod val="75000"/>
                </a:schemeClr>
              </a:buClr>
              <a:buFont typeface="Wingdings" charset="2"/>
              <a:buChar char="§"/>
            </a:pPr>
            <a:r>
              <a:rPr lang="ru-RU" altLang="ru-RU" b="0" dirty="0">
                <a:latin typeface="Times New Roman" panose="02020603050405020304" pitchFamily="18" charset="0"/>
                <a:cs typeface="Times New Roman" panose="02020603050405020304" pitchFamily="18" charset="0"/>
              </a:rPr>
              <a:t>Инженеры по эксплуатации  медицинских ускорителей  электронов</a:t>
            </a:r>
          </a:p>
          <a:p>
            <a:pPr marL="298450" indent="-285750" eaLnBrk="1" hangingPunct="1">
              <a:spcBef>
                <a:spcPts val="1138"/>
              </a:spcBef>
              <a:buClr>
                <a:schemeClr val="accent5">
                  <a:lumMod val="75000"/>
                </a:schemeClr>
              </a:buClr>
              <a:buFont typeface="Wingdings" charset="2"/>
              <a:buChar char="§"/>
            </a:pPr>
            <a:r>
              <a:rPr lang="ru-RU" altLang="ru-RU" b="0" dirty="0">
                <a:latin typeface="Times New Roman" panose="02020603050405020304" pitchFamily="18" charset="0"/>
                <a:cs typeface="Times New Roman" panose="02020603050405020304" pitchFamily="18" charset="0"/>
              </a:rPr>
              <a:t>Инженеры по эксплуатации  медицинских ускорителей  протонов</a:t>
            </a:r>
          </a:p>
        </p:txBody>
      </p:sp>
      <p:sp>
        <p:nvSpPr>
          <p:cNvPr id="17" name="object 16"/>
          <p:cNvSpPr>
            <a:spLocks noChangeArrowheads="1"/>
          </p:cNvSpPr>
          <p:nvPr/>
        </p:nvSpPr>
        <p:spPr bwMode="auto">
          <a:xfrm>
            <a:off x="4067944" y="1413445"/>
            <a:ext cx="4752528" cy="4313431"/>
          </a:xfrm>
          <a:prstGeom prst="rect">
            <a:avLst/>
          </a:prstGeom>
          <a:blipFill dpi="0" rotWithShape="1">
            <a:blip r:embed="rId2" cstate="print"/>
            <a:srcRect/>
            <a:stretch>
              <a:fillRect r="-27178"/>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ru-RU" altLang="ru-RU"/>
          </a:p>
        </p:txBody>
      </p:sp>
      <p:sp>
        <p:nvSpPr>
          <p:cNvPr id="6" name="object 2"/>
          <p:cNvSpPr txBox="1">
            <a:spLocks noChangeArrowheads="1"/>
          </p:cNvSpPr>
          <p:nvPr/>
        </p:nvSpPr>
        <p:spPr bwMode="auto">
          <a:xfrm>
            <a:off x="545852" y="332656"/>
            <a:ext cx="7914580" cy="382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2700" rIns="0" bIns="0">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spcBef>
                <a:spcPts val="100"/>
              </a:spcBef>
            </a:pPr>
            <a:r>
              <a:rPr lang="ru-RU" altLang="ru-RU" sz="2400" dirty="0">
                <a:solidFill>
                  <a:srgbClr val="FFFF00"/>
                </a:solidFill>
                <a:latin typeface="Arial" pitchFamily="34" charset="0"/>
                <a:cs typeface="Arial" pitchFamily="34" charset="0"/>
              </a:rPr>
              <a:t>Целевые группы для подготовки</a:t>
            </a:r>
          </a:p>
        </p:txBody>
      </p:sp>
    </p:spTree>
    <p:extLst>
      <p:ext uri="{BB962C8B-B14F-4D97-AF65-F5344CB8AC3E}">
        <p14:creationId xmlns:p14="http://schemas.microsoft.com/office/powerpoint/2010/main" val="28656204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5"/>
          <p:cNvSpPr txBox="1">
            <a:spLocks/>
          </p:cNvSpPr>
          <p:nvPr/>
        </p:nvSpPr>
        <p:spPr>
          <a:xfrm>
            <a:off x="395536" y="1268760"/>
            <a:ext cx="8568952" cy="5328592"/>
          </a:xfrm>
          <a:prstGeom prst="rect">
            <a:avLst/>
          </a:prstGeom>
        </p:spPr>
        <p:txBody>
          <a:bodyPr vert="horz" wrap="square" lIns="91440" tIns="45720" rIns="91440" bIns="4572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sz="2200" dirty="0">
                <a:solidFill>
                  <a:srgbClr val="0067B4"/>
                </a:solidFill>
                <a:latin typeface="Times New Roman" panose="02020603050405020304" pitchFamily="18" charset="0"/>
                <a:cs typeface="Times New Roman" panose="02020603050405020304" pitchFamily="18" charset="0"/>
              </a:rPr>
              <a:t>Клиническая практика проводится для групп из 4-6 человек </a:t>
            </a:r>
            <a:br>
              <a:rPr lang="ru-RU" sz="2200" dirty="0">
                <a:solidFill>
                  <a:srgbClr val="0067B4"/>
                </a:solidFill>
                <a:latin typeface="Times New Roman" panose="02020603050405020304" pitchFamily="18" charset="0"/>
                <a:cs typeface="Times New Roman" panose="02020603050405020304" pitchFamily="18" charset="0"/>
              </a:rPr>
            </a:br>
            <a:r>
              <a:rPr lang="ru-RU" sz="2200" dirty="0">
                <a:solidFill>
                  <a:srgbClr val="0067B4"/>
                </a:solidFill>
                <a:latin typeface="Times New Roman" panose="02020603050405020304" pitchFamily="18" charset="0"/>
                <a:cs typeface="Times New Roman" panose="02020603050405020304" pitchFamily="18" charset="0"/>
              </a:rPr>
              <a:t>в отделениях лучевой терапии ЛПУ, принимающих участие </a:t>
            </a:r>
            <a:br>
              <a:rPr lang="ru-RU" sz="2200" dirty="0">
                <a:solidFill>
                  <a:srgbClr val="0067B4"/>
                </a:solidFill>
                <a:latin typeface="Times New Roman" panose="02020603050405020304" pitchFamily="18" charset="0"/>
                <a:cs typeface="Times New Roman" panose="02020603050405020304" pitchFamily="18" charset="0"/>
              </a:rPr>
            </a:br>
            <a:r>
              <a:rPr lang="ru-RU" sz="2200" dirty="0">
                <a:solidFill>
                  <a:srgbClr val="0067B4"/>
                </a:solidFill>
                <a:latin typeface="Times New Roman" panose="02020603050405020304" pitchFamily="18" charset="0"/>
                <a:cs typeface="Times New Roman" panose="02020603050405020304" pitchFamily="18" charset="0"/>
              </a:rPr>
              <a:t>в разработке и реализации образовательной программы:</a:t>
            </a:r>
            <a:endParaRPr lang="en-US" sz="2200" dirty="0">
              <a:solidFill>
                <a:srgbClr val="0067B4"/>
              </a:solidFill>
              <a:latin typeface="Times New Roman" panose="02020603050405020304" pitchFamily="18" charset="0"/>
              <a:cs typeface="Times New Roman" panose="02020603050405020304" pitchFamily="18" charset="0"/>
            </a:endParaRPr>
          </a:p>
          <a:p>
            <a:pPr algn="l"/>
            <a:endParaRPr lang="ru-RU" sz="2200" b="0" dirty="0">
              <a:solidFill>
                <a:schemeClr val="tx2">
                  <a:lumMod val="75000"/>
                </a:schemeClr>
              </a:solidFill>
              <a:latin typeface="Times New Roman" panose="02020603050405020304" pitchFamily="18" charset="0"/>
              <a:cs typeface="Times New Roman" panose="02020603050405020304" pitchFamily="18" charset="0"/>
            </a:endParaRPr>
          </a:p>
          <a:p>
            <a:pPr marL="342900" indent="-342900" algn="l" fontAlgn="auto">
              <a:spcBef>
                <a:spcPts val="600"/>
              </a:spcBef>
              <a:spcAft>
                <a:spcPts val="0"/>
              </a:spcAft>
              <a:buClr>
                <a:schemeClr val="accent5">
                  <a:lumMod val="75000"/>
                </a:schemeClr>
              </a:buClr>
              <a:buFont typeface="Wingdings" charset="2"/>
              <a:buChar char="§"/>
              <a:defRPr/>
            </a:pPr>
            <a:r>
              <a:rPr lang="ru-RU" sz="2200" b="0" dirty="0">
                <a:latin typeface="Times New Roman" panose="02020603050405020304" pitchFamily="18" charset="0"/>
                <a:cs typeface="Times New Roman" panose="02020603050405020304" pitchFamily="18" charset="0"/>
              </a:rPr>
              <a:t>Национальный медицинский исследовательский радиологический центр Минздрава РФ </a:t>
            </a:r>
            <a:br>
              <a:rPr lang="ru-RU" sz="2200" b="0" dirty="0">
                <a:latin typeface="Times New Roman" panose="02020603050405020304" pitchFamily="18" charset="0"/>
                <a:cs typeface="Times New Roman" panose="02020603050405020304" pitchFamily="18" charset="0"/>
              </a:rPr>
            </a:br>
            <a:r>
              <a:rPr lang="ru-RU" sz="2200" b="0" dirty="0">
                <a:latin typeface="Times New Roman" panose="02020603050405020304" pitchFamily="18" charset="0"/>
                <a:cs typeface="Times New Roman" panose="02020603050405020304" pitchFamily="18" charset="0"/>
              </a:rPr>
              <a:t>(МНИОИ имени П.А.</a:t>
            </a:r>
            <a:r>
              <a:rPr lang="en-US" sz="2200" b="0" dirty="0">
                <a:latin typeface="Times New Roman" panose="02020603050405020304" pitchFamily="18" charset="0"/>
                <a:cs typeface="Times New Roman" panose="02020603050405020304" pitchFamily="18" charset="0"/>
              </a:rPr>
              <a:t> </a:t>
            </a:r>
            <a:r>
              <a:rPr lang="ru-RU" sz="2200" b="0" dirty="0">
                <a:latin typeface="Times New Roman" panose="02020603050405020304" pitchFamily="18" charset="0"/>
                <a:cs typeface="Times New Roman" panose="02020603050405020304" pitchFamily="18" charset="0"/>
              </a:rPr>
              <a:t>Герцена и МРНЦ)</a:t>
            </a:r>
          </a:p>
          <a:p>
            <a:pPr marL="342900" indent="-342900" algn="l" fontAlgn="auto">
              <a:spcBef>
                <a:spcPts val="600"/>
              </a:spcBef>
              <a:spcAft>
                <a:spcPts val="0"/>
              </a:spcAft>
              <a:buClr>
                <a:schemeClr val="accent5">
                  <a:lumMod val="75000"/>
                </a:schemeClr>
              </a:buClr>
              <a:buFont typeface="Wingdings" charset="2"/>
              <a:buChar char="§"/>
              <a:defRPr/>
            </a:pPr>
            <a:r>
              <a:rPr lang="ru-RU" sz="2200" b="0" dirty="0">
                <a:latin typeface="Times New Roman" panose="02020603050405020304" pitchFamily="18" charset="0"/>
                <a:cs typeface="Times New Roman" panose="02020603050405020304" pitchFamily="18" charset="0"/>
              </a:rPr>
              <a:t>Федеральный медицинский биофизический центр </a:t>
            </a:r>
            <a:br>
              <a:rPr lang="ru-RU" sz="2200" b="0" dirty="0">
                <a:latin typeface="Times New Roman" panose="02020603050405020304" pitchFamily="18" charset="0"/>
                <a:cs typeface="Times New Roman" panose="02020603050405020304" pitchFamily="18" charset="0"/>
              </a:rPr>
            </a:br>
            <a:r>
              <a:rPr lang="ru-RU" sz="2200" b="0" dirty="0">
                <a:latin typeface="Times New Roman" panose="02020603050405020304" pitchFamily="18" charset="0"/>
                <a:cs typeface="Times New Roman" panose="02020603050405020304" pitchFamily="18" charset="0"/>
              </a:rPr>
              <a:t>имени А.И.</a:t>
            </a:r>
            <a:r>
              <a:rPr lang="en-US" sz="2200" b="0" dirty="0">
                <a:latin typeface="Times New Roman" panose="02020603050405020304" pitchFamily="18" charset="0"/>
                <a:cs typeface="Times New Roman" panose="02020603050405020304" pitchFamily="18" charset="0"/>
              </a:rPr>
              <a:t> </a:t>
            </a:r>
            <a:r>
              <a:rPr lang="ru-RU" sz="2200" b="0" dirty="0" err="1">
                <a:latin typeface="Times New Roman" panose="02020603050405020304" pitchFamily="18" charset="0"/>
                <a:cs typeface="Times New Roman" panose="02020603050405020304" pitchFamily="18" charset="0"/>
              </a:rPr>
              <a:t>Бурназяна</a:t>
            </a:r>
            <a:r>
              <a:rPr lang="ru-RU" sz="2200" b="0" dirty="0">
                <a:latin typeface="Times New Roman" panose="02020603050405020304" pitchFamily="18" charset="0"/>
                <a:cs typeface="Times New Roman" panose="02020603050405020304" pitchFamily="18" charset="0"/>
              </a:rPr>
              <a:t> ФМБА России</a:t>
            </a:r>
          </a:p>
          <a:p>
            <a:pPr marL="342900" indent="-342900" algn="l" fontAlgn="auto">
              <a:spcBef>
                <a:spcPts val="600"/>
              </a:spcBef>
              <a:spcAft>
                <a:spcPts val="0"/>
              </a:spcAft>
              <a:buClr>
                <a:schemeClr val="accent5">
                  <a:lumMod val="75000"/>
                </a:schemeClr>
              </a:buClr>
              <a:buFont typeface="Wingdings" charset="2"/>
              <a:buChar char="§"/>
              <a:defRPr/>
            </a:pPr>
            <a:r>
              <a:rPr lang="ru-RU" sz="2200" b="0" dirty="0">
                <a:latin typeface="Times New Roman" panose="02020603050405020304" pitchFamily="18" charset="0"/>
                <a:cs typeface="Times New Roman" panose="02020603050405020304" pitchFamily="18" charset="0"/>
              </a:rPr>
              <a:t>Онкологический Центр им. </a:t>
            </a:r>
            <a:r>
              <a:rPr lang="ru-RU" sz="2200" b="0" dirty="0" err="1">
                <a:latin typeface="Times New Roman" panose="02020603050405020304" pitchFamily="18" charset="0"/>
                <a:cs typeface="Times New Roman" panose="02020603050405020304" pitchFamily="18" charset="0"/>
              </a:rPr>
              <a:t>Н.Н.Блохина</a:t>
            </a:r>
            <a:endParaRPr lang="ru-RU" sz="2200" b="0" dirty="0">
              <a:latin typeface="Times New Roman" panose="02020603050405020304" pitchFamily="18" charset="0"/>
              <a:cs typeface="Times New Roman" panose="02020603050405020304" pitchFamily="18" charset="0"/>
            </a:endParaRPr>
          </a:p>
          <a:p>
            <a:pPr marL="342900" indent="-342900" algn="l" fontAlgn="auto">
              <a:spcBef>
                <a:spcPts val="600"/>
              </a:spcBef>
              <a:spcAft>
                <a:spcPts val="0"/>
              </a:spcAft>
              <a:buClr>
                <a:schemeClr val="accent5">
                  <a:lumMod val="75000"/>
                </a:schemeClr>
              </a:buClr>
              <a:buFont typeface="Wingdings" charset="2"/>
              <a:buChar char="§"/>
              <a:defRPr/>
            </a:pPr>
            <a:r>
              <a:rPr lang="ru-RU" sz="2200" b="0" dirty="0">
                <a:latin typeface="Times New Roman" panose="02020603050405020304" pitchFamily="18" charset="0"/>
                <a:cs typeface="Times New Roman" panose="02020603050405020304" pitchFamily="18" charset="0"/>
              </a:rPr>
              <a:t>57-я клиническая больница</a:t>
            </a:r>
          </a:p>
          <a:p>
            <a:pPr marL="342900" indent="-342900" algn="l" fontAlgn="auto">
              <a:spcBef>
                <a:spcPts val="600"/>
              </a:spcBef>
              <a:spcAft>
                <a:spcPts val="0"/>
              </a:spcAft>
              <a:buClr>
                <a:schemeClr val="accent5">
                  <a:lumMod val="75000"/>
                </a:schemeClr>
              </a:buClr>
              <a:buFont typeface="Wingdings" charset="2"/>
              <a:buChar char="§"/>
              <a:defRPr/>
            </a:pPr>
            <a:r>
              <a:rPr lang="ru-RU" sz="2200" b="0" dirty="0">
                <a:latin typeface="Times New Roman" panose="02020603050405020304" pitchFamily="18" charset="0"/>
                <a:cs typeface="Times New Roman" panose="02020603050405020304" pitchFamily="18" charset="0"/>
              </a:rPr>
              <a:t>Клиника РЖД</a:t>
            </a:r>
          </a:p>
          <a:p>
            <a:pPr marL="342900" indent="-342900" algn="l" fontAlgn="auto">
              <a:spcBef>
                <a:spcPts val="600"/>
              </a:spcBef>
              <a:spcAft>
                <a:spcPts val="0"/>
              </a:spcAft>
              <a:buClr>
                <a:schemeClr val="accent5">
                  <a:lumMod val="75000"/>
                </a:schemeClr>
              </a:buClr>
              <a:buFont typeface="Wingdings" charset="2"/>
              <a:buChar char="§"/>
              <a:defRPr/>
            </a:pPr>
            <a:r>
              <a:rPr lang="ru-RU" sz="2200" b="0" dirty="0">
                <a:latin typeface="Times New Roman" panose="02020603050405020304" pitchFamily="18" charset="0"/>
                <a:cs typeface="Times New Roman" panose="02020603050405020304" pitchFamily="18" charset="0"/>
              </a:rPr>
              <a:t>Национальный научно-практический центр детской гематологии, онкологии и иммунологии имени Дмитрия Рогачева</a:t>
            </a:r>
          </a:p>
          <a:p>
            <a:endParaRPr lang="ru-RU" sz="2000" dirty="0">
              <a:solidFill>
                <a:schemeClr val="tx2">
                  <a:lumMod val="75000"/>
                </a:schemeClr>
              </a:solidFill>
              <a:latin typeface="Arial" panose="020B0604020202020204" pitchFamily="34" charset="0"/>
              <a:cs typeface="Arial" panose="020B0604020202020204" pitchFamily="34" charset="0"/>
            </a:endParaRPr>
          </a:p>
        </p:txBody>
      </p:sp>
      <p:sp>
        <p:nvSpPr>
          <p:cNvPr id="6" name="object 2"/>
          <p:cNvSpPr txBox="1">
            <a:spLocks noChangeArrowheads="1"/>
          </p:cNvSpPr>
          <p:nvPr/>
        </p:nvSpPr>
        <p:spPr bwMode="auto">
          <a:xfrm>
            <a:off x="545852" y="332656"/>
            <a:ext cx="7914580" cy="443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2700" rIns="0" bIns="0">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spcBef>
                <a:spcPts val="100"/>
              </a:spcBef>
            </a:pPr>
            <a:r>
              <a:rPr lang="ru-RU" sz="2800" dirty="0">
                <a:solidFill>
                  <a:srgbClr val="FFFF00"/>
                </a:solidFill>
                <a:latin typeface="Arial" pitchFamily="34" charset="0"/>
                <a:cs typeface="Arial" pitchFamily="34" charset="0"/>
              </a:rPr>
              <a:t>Клиническая</a:t>
            </a:r>
            <a:r>
              <a:rPr lang="ru-RU" sz="2400" dirty="0">
                <a:solidFill>
                  <a:srgbClr val="FFFF00"/>
                </a:solidFill>
                <a:latin typeface="Arial" pitchFamily="34" charset="0"/>
                <a:cs typeface="Arial" pitchFamily="34" charset="0"/>
              </a:rPr>
              <a:t> практика</a:t>
            </a:r>
            <a:endParaRPr lang="ru-RU" altLang="ru-RU" sz="2400" dirty="0">
              <a:solidFill>
                <a:srgbClr val="FFFF00"/>
              </a:solidFill>
              <a:latin typeface="Arial" pitchFamily="34" charset="0"/>
              <a:cs typeface="Arial" pitchFamily="34" charset="0"/>
            </a:endParaRPr>
          </a:p>
        </p:txBody>
      </p:sp>
    </p:spTree>
    <p:extLst>
      <p:ext uri="{BB962C8B-B14F-4D97-AF65-F5344CB8AC3E}">
        <p14:creationId xmlns:p14="http://schemas.microsoft.com/office/powerpoint/2010/main" val="19799556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bject 15"/>
          <p:cNvSpPr txBox="1">
            <a:spLocks noChangeArrowheads="1"/>
          </p:cNvSpPr>
          <p:nvPr/>
        </p:nvSpPr>
        <p:spPr bwMode="auto">
          <a:xfrm>
            <a:off x="251520" y="1196752"/>
            <a:ext cx="6048671" cy="5214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2700" rIns="0" bIns="0">
            <a:spAutoFit/>
          </a:bodyPr>
          <a:lstStyle>
            <a:lvl1pPr marL="12700" indent="63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298450" indent="-285750" eaLnBrk="1" hangingPunct="1">
              <a:spcBef>
                <a:spcPts val="100"/>
              </a:spcBef>
              <a:buClr>
                <a:schemeClr val="accent5">
                  <a:lumMod val="75000"/>
                </a:schemeClr>
              </a:buClr>
              <a:buFont typeface="Wingdings" charset="2"/>
              <a:buChar char="§"/>
            </a:pPr>
            <a:r>
              <a:rPr lang="ru-RU" altLang="ru-RU" sz="1700" b="0" dirty="0">
                <a:latin typeface="Times New Roman" panose="02020603050405020304" pitchFamily="18" charset="0"/>
                <a:cs typeface="Times New Roman" panose="02020603050405020304" pitchFamily="18" charset="0"/>
              </a:rPr>
              <a:t>Итоговая аттестация осуществляется аттестационной комиссией,  в состав которой входят преподаватели основных учебных курсов  общепрофессионального и специальных модулей, представители организации-работодателя и учреждений, на базе которых проводились  практические занятия и профессиональные стажировки.</a:t>
            </a:r>
          </a:p>
          <a:p>
            <a:pPr marL="298450" indent="-285750" eaLnBrk="1" hangingPunct="1">
              <a:spcBef>
                <a:spcPts val="563"/>
              </a:spcBef>
              <a:buClr>
                <a:schemeClr val="accent5">
                  <a:lumMod val="75000"/>
                </a:schemeClr>
              </a:buClr>
              <a:buFont typeface="Wingdings" charset="2"/>
              <a:buChar char="§"/>
            </a:pPr>
            <a:r>
              <a:rPr lang="ru-RU" altLang="ru-RU" sz="1700" b="0" dirty="0">
                <a:latin typeface="Times New Roman" panose="02020603050405020304" pitchFamily="18" charset="0"/>
                <a:cs typeface="Times New Roman" panose="02020603050405020304" pitchFamily="18" charset="0"/>
              </a:rPr>
              <a:t>На рассмотрение комиссии должны быть представлены материалы  и результаты промежуточных оценочных испытаний обучающихся по  соответствующим целевым группам, отчет о прохождении практики  (стажировки), а также зачетный лист обучающегося.</a:t>
            </a:r>
          </a:p>
          <a:p>
            <a:pPr marL="298450" indent="-285750" eaLnBrk="1" hangingPunct="1">
              <a:spcBef>
                <a:spcPts val="563"/>
              </a:spcBef>
              <a:buClr>
                <a:schemeClr val="accent5">
                  <a:lumMod val="75000"/>
                </a:schemeClr>
              </a:buClr>
              <a:buFont typeface="Wingdings" charset="2"/>
              <a:buChar char="§"/>
            </a:pPr>
            <a:r>
              <a:rPr lang="ru-RU" altLang="ru-RU" sz="1700" b="0" dirty="0">
                <a:latin typeface="Times New Roman" panose="02020603050405020304" pitchFamily="18" charset="0"/>
                <a:cs typeface="Times New Roman" panose="02020603050405020304" pitchFamily="18" charset="0"/>
              </a:rPr>
              <a:t>На основании решения аттестационной комиссии обучающемуся выдается  диплом об успешном прохождении полного цикла обучения по программе  профессиональной переподготовки в области эксплуатации и применения  высокотехнологичных систем для лучевой терапии.</a:t>
            </a:r>
          </a:p>
          <a:p>
            <a:pPr marL="298450" indent="-285750" eaLnBrk="1" hangingPunct="1">
              <a:spcBef>
                <a:spcPts val="575"/>
              </a:spcBef>
              <a:buClr>
                <a:schemeClr val="accent5">
                  <a:lumMod val="75000"/>
                </a:schemeClr>
              </a:buClr>
              <a:buFont typeface="Wingdings" charset="2"/>
              <a:buChar char="§"/>
            </a:pPr>
            <a:r>
              <a:rPr lang="ru-RU" altLang="ru-RU" sz="1700" b="0" dirty="0">
                <a:latin typeface="Times New Roman" panose="02020603050405020304" pitchFamily="18" charset="0"/>
                <a:cs typeface="Times New Roman" panose="02020603050405020304" pitchFamily="18" charset="0"/>
              </a:rPr>
              <a:t>Лицам, прошедшим соответствующее обучение по программе  профессиональной переподготовки в полном объеме и аттестацию  выдаются документы установленного образца.</a:t>
            </a:r>
          </a:p>
        </p:txBody>
      </p:sp>
      <p:pic>
        <p:nvPicPr>
          <p:cNvPr id="5" name="Изображение 6"/>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3644" b="87289" l="7933" r="39267">
                        <a14:foregroundMark x1="11200" y1="34311" x2="11333" y2="29333"/>
                        <a14:foregroundMark x1="11200" y1="30756" x2="11067" y2="29067"/>
                        <a14:foregroundMark x1="24267" y1="27022" x2="26400" y2="27022"/>
                        <a14:foregroundMark x1="25667" y1="26400" x2="32933" y2="25333"/>
                        <a14:foregroundMark x1="33733" y1="25778" x2="38067" y2="26578"/>
                        <a14:foregroundMark x1="8400" y1="26578" x2="23467" y2="26222"/>
                      </a14:backgroundRemoval>
                    </a14:imgEffect>
                  </a14:imgLayer>
                </a14:imgProps>
              </a:ext>
              <a:ext uri="{28A0092B-C50C-407E-A947-70E740481C1C}">
                <a14:useLocalDpi xmlns:a14="http://schemas.microsoft.com/office/drawing/2010/main" val="0"/>
              </a:ext>
            </a:extLst>
          </a:blip>
          <a:srcRect l="5313" t="20699" r="61353" b="8594"/>
          <a:stretch/>
        </p:blipFill>
        <p:spPr>
          <a:xfrm>
            <a:off x="6584714" y="1063517"/>
            <a:ext cx="1803710" cy="2869539"/>
          </a:xfrm>
          <a:prstGeom prst="rect">
            <a:avLst/>
          </a:prstGeom>
        </p:spPr>
      </p:pic>
      <p:pic>
        <p:nvPicPr>
          <p:cNvPr id="6" name="Изображение 6"/>
          <p:cNvPicPr>
            <a:picLocks noChangeAspect="1"/>
          </p:cNvPicPr>
          <p:nvPr/>
        </p:nvPicPr>
        <p:blipFill rotWithShape="1">
          <a:blip r:embed="rId4" cstate="print">
            <a:extLst>
              <a:ext uri="{28A0092B-C50C-407E-A947-70E740481C1C}">
                <a14:useLocalDpi xmlns:a14="http://schemas.microsoft.com/office/drawing/2010/main" val="0"/>
              </a:ext>
            </a:extLst>
          </a:blip>
          <a:srcRect l="41953" t="22754" r="1575" b="23462"/>
          <a:stretch/>
        </p:blipFill>
        <p:spPr>
          <a:xfrm>
            <a:off x="6300192" y="3812214"/>
            <a:ext cx="2520280" cy="1800200"/>
          </a:xfrm>
          <a:prstGeom prst="rect">
            <a:avLst/>
          </a:prstGeom>
        </p:spPr>
      </p:pic>
      <p:sp>
        <p:nvSpPr>
          <p:cNvPr id="4" name="TextBox 3"/>
          <p:cNvSpPr txBox="1"/>
          <p:nvPr/>
        </p:nvSpPr>
        <p:spPr>
          <a:xfrm>
            <a:off x="6444208" y="5805264"/>
            <a:ext cx="2448272" cy="400110"/>
          </a:xfrm>
          <a:prstGeom prst="rect">
            <a:avLst/>
          </a:prstGeom>
          <a:noFill/>
        </p:spPr>
        <p:txBody>
          <a:bodyPr wrap="square" rtlCol="0">
            <a:spAutoFit/>
          </a:bodyPr>
          <a:lstStyle/>
          <a:p>
            <a:pPr algn="ctr"/>
            <a:r>
              <a:rPr lang="ru-RU" dirty="0">
                <a:solidFill>
                  <a:schemeClr val="accent6"/>
                </a:solidFill>
                <a:latin typeface="Arial" pitchFamily="34" charset="0"/>
                <a:cs typeface="Arial" pitchFamily="34" charset="0"/>
              </a:rPr>
              <a:t>Образец диплома</a:t>
            </a:r>
          </a:p>
        </p:txBody>
      </p:sp>
      <p:sp>
        <p:nvSpPr>
          <p:cNvPr id="8" name="object 2"/>
          <p:cNvSpPr txBox="1">
            <a:spLocks noChangeArrowheads="1"/>
          </p:cNvSpPr>
          <p:nvPr/>
        </p:nvSpPr>
        <p:spPr bwMode="auto">
          <a:xfrm>
            <a:off x="545852" y="332656"/>
            <a:ext cx="7914580" cy="443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2700" rIns="0" bIns="0">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spcBef>
                <a:spcPts val="100"/>
              </a:spcBef>
            </a:pPr>
            <a:r>
              <a:rPr lang="ru-RU" altLang="ru-RU" sz="2800" dirty="0">
                <a:solidFill>
                  <a:srgbClr val="FFFF00"/>
                </a:solidFill>
                <a:latin typeface="Arial" pitchFamily="34" charset="0"/>
                <a:cs typeface="Arial" pitchFamily="34" charset="0"/>
              </a:rPr>
              <a:t>Итоговая аттестация</a:t>
            </a:r>
          </a:p>
        </p:txBody>
      </p:sp>
    </p:spTree>
    <p:extLst>
      <p:ext uri="{BB962C8B-B14F-4D97-AF65-F5344CB8AC3E}">
        <p14:creationId xmlns:p14="http://schemas.microsoft.com/office/powerpoint/2010/main" val="1712898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73" name="object 9"/>
          <p:cNvSpPr>
            <a:spLocks noChangeArrowheads="1"/>
          </p:cNvSpPr>
          <p:nvPr/>
        </p:nvSpPr>
        <p:spPr bwMode="auto">
          <a:xfrm>
            <a:off x="3175" y="1071563"/>
            <a:ext cx="2574925" cy="2835275"/>
          </a:xfrm>
          <a:prstGeom prst="rect">
            <a:avLst/>
          </a:prstGeom>
          <a:blipFill dpi="0" rotWithShape="1">
            <a:blip r:embed="rId2" cstate="print"/>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ru-RU" altLang="ru-RU"/>
          </a:p>
        </p:txBody>
      </p:sp>
      <p:sp>
        <p:nvSpPr>
          <p:cNvPr id="36875" name="object 11"/>
          <p:cNvSpPr>
            <a:spLocks noChangeArrowheads="1"/>
          </p:cNvSpPr>
          <p:nvPr/>
        </p:nvSpPr>
        <p:spPr bwMode="auto">
          <a:xfrm>
            <a:off x="1722438" y="1089025"/>
            <a:ext cx="2574925" cy="2835275"/>
          </a:xfrm>
          <a:prstGeom prst="rect">
            <a:avLst/>
          </a:prstGeom>
          <a:blipFill dpi="0" rotWithShape="1">
            <a:blip r:embed="rId3" cstate="print"/>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ru-RU" altLang="ru-RU"/>
          </a:p>
        </p:txBody>
      </p:sp>
      <p:sp>
        <p:nvSpPr>
          <p:cNvPr id="36876" name="object 12"/>
          <p:cNvSpPr>
            <a:spLocks noChangeArrowheads="1"/>
          </p:cNvSpPr>
          <p:nvPr/>
        </p:nvSpPr>
        <p:spPr bwMode="auto">
          <a:xfrm>
            <a:off x="3392488" y="1071563"/>
            <a:ext cx="2574925" cy="2835275"/>
          </a:xfrm>
          <a:prstGeom prst="rect">
            <a:avLst/>
          </a:prstGeom>
          <a:blipFill dpi="0" rotWithShape="1">
            <a:blip r:embed="rId4" cstate="print"/>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ru-RU" altLang="ru-RU"/>
          </a:p>
        </p:txBody>
      </p:sp>
      <p:sp>
        <p:nvSpPr>
          <p:cNvPr id="36877" name="object 13"/>
          <p:cNvSpPr>
            <a:spLocks noChangeArrowheads="1"/>
          </p:cNvSpPr>
          <p:nvPr/>
        </p:nvSpPr>
        <p:spPr bwMode="auto">
          <a:xfrm>
            <a:off x="5038725" y="1071563"/>
            <a:ext cx="2574925" cy="2835275"/>
          </a:xfrm>
          <a:prstGeom prst="rect">
            <a:avLst/>
          </a:prstGeom>
          <a:blipFill dpi="0" rotWithShape="1">
            <a:blip r:embed="rId5" cstate="print"/>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ru-RU" altLang="ru-RU"/>
          </a:p>
        </p:txBody>
      </p:sp>
      <p:sp>
        <p:nvSpPr>
          <p:cNvPr id="36878" name="object 14"/>
          <p:cNvSpPr>
            <a:spLocks noChangeArrowheads="1"/>
          </p:cNvSpPr>
          <p:nvPr/>
        </p:nvSpPr>
        <p:spPr bwMode="auto">
          <a:xfrm>
            <a:off x="6761163" y="1012825"/>
            <a:ext cx="2382837" cy="2981325"/>
          </a:xfrm>
          <a:prstGeom prst="rect">
            <a:avLst/>
          </a:prstGeom>
          <a:blipFill dpi="0" rotWithShape="1">
            <a:blip r:embed="rId6" cstate="print"/>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ru-RU" altLang="ru-RU"/>
          </a:p>
        </p:txBody>
      </p:sp>
      <p:sp>
        <p:nvSpPr>
          <p:cNvPr id="36879" name="object 17"/>
          <p:cNvSpPr>
            <a:spLocks noChangeArrowheads="1"/>
          </p:cNvSpPr>
          <p:nvPr/>
        </p:nvSpPr>
        <p:spPr bwMode="auto">
          <a:xfrm>
            <a:off x="5813425" y="3816350"/>
            <a:ext cx="2574925" cy="2835275"/>
          </a:xfrm>
          <a:prstGeom prst="rect">
            <a:avLst/>
          </a:prstGeom>
          <a:blipFill dpi="0" rotWithShape="1">
            <a:blip r:embed="rId7" cstate="print"/>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ru-RU" altLang="ru-RU"/>
          </a:p>
        </p:txBody>
      </p:sp>
      <p:pic>
        <p:nvPicPr>
          <p:cNvPr id="36881" name="Рисунок 1"/>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05200" y="3886200"/>
            <a:ext cx="2514600" cy="277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2" name="Рисунок 2"/>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66800" y="3810000"/>
            <a:ext cx="25908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object 2"/>
          <p:cNvSpPr txBox="1">
            <a:spLocks noChangeArrowheads="1"/>
          </p:cNvSpPr>
          <p:nvPr/>
        </p:nvSpPr>
        <p:spPr bwMode="auto">
          <a:xfrm>
            <a:off x="545852" y="332656"/>
            <a:ext cx="7914580" cy="443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2700" rIns="0" bIns="0">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spcBef>
                <a:spcPts val="100"/>
              </a:spcBef>
            </a:pPr>
            <a:r>
              <a:rPr lang="ru-RU" altLang="ru-RU" sz="2800" dirty="0">
                <a:solidFill>
                  <a:srgbClr val="FFFF00"/>
                </a:solidFill>
                <a:latin typeface="Arial" pitchFamily="34" charset="0"/>
                <a:cs typeface="Arial" pitchFamily="34" charset="0"/>
              </a:rPr>
              <a:t>Учебная литература</a:t>
            </a:r>
          </a:p>
        </p:txBody>
      </p:sp>
    </p:spTree>
    <p:extLst>
      <p:ext uri="{BB962C8B-B14F-4D97-AF65-F5344CB8AC3E}">
        <p14:creationId xmlns:p14="http://schemas.microsoft.com/office/powerpoint/2010/main" val="39182802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b="1" dirty="0">
                <a:solidFill>
                  <a:srgbClr val="FFFF00"/>
                </a:solidFill>
              </a:rPr>
              <a:t>История развития лучевой терапии</a:t>
            </a:r>
            <a:endParaRPr lang="ru-RU" dirty="0">
              <a:solidFill>
                <a:srgbClr val="FFFF00"/>
              </a:solidFill>
            </a:endParaRPr>
          </a:p>
        </p:txBody>
      </p:sp>
      <p:sp>
        <p:nvSpPr>
          <p:cNvPr id="3" name="Объект 2"/>
          <p:cNvSpPr>
            <a:spLocks noGrp="1"/>
          </p:cNvSpPr>
          <p:nvPr>
            <p:ph sz="quarter" idx="1"/>
          </p:nvPr>
        </p:nvSpPr>
        <p:spPr>
          <a:xfrm>
            <a:off x="432938" y="1593174"/>
            <a:ext cx="5472608" cy="3349352"/>
          </a:xfrm>
        </p:spPr>
        <p:txBody>
          <a:bodyPr>
            <a:normAutofit/>
          </a:bodyPr>
          <a:lstStyle/>
          <a:p>
            <a:r>
              <a:rPr lang="ru-RU" b="1" i="1" dirty="0">
                <a:latin typeface="Times New Roman" panose="02020603050405020304" pitchFamily="18" charset="0"/>
                <a:cs typeface="Times New Roman" panose="02020603050405020304" pitchFamily="18" charset="0"/>
              </a:rPr>
              <a:t>В.К. Рентген </a:t>
            </a:r>
            <a:r>
              <a:rPr lang="ru-RU" dirty="0">
                <a:latin typeface="Times New Roman" panose="02020603050405020304" pitchFamily="18" charset="0"/>
                <a:cs typeface="Times New Roman" panose="02020603050405020304" pitchFamily="18" charset="0"/>
              </a:rPr>
              <a:t>в ноябре </a:t>
            </a:r>
            <a:r>
              <a:rPr lang="ru-RU" b="1" dirty="0">
                <a:solidFill>
                  <a:srgbClr val="0070C0"/>
                </a:solidFill>
                <a:latin typeface="Times New Roman" pitchFamily="18" charset="0"/>
              </a:rPr>
              <a:t>1895 </a:t>
            </a:r>
            <a:r>
              <a:rPr lang="ru-RU" dirty="0">
                <a:latin typeface="Times New Roman" panose="02020603050405020304" pitchFamily="18" charset="0"/>
                <a:cs typeface="Times New Roman" panose="02020603050405020304" pitchFamily="18" charset="0"/>
              </a:rPr>
              <a:t>г. обнаружил </a:t>
            </a:r>
            <a:r>
              <a:rPr lang="ru-RU" b="1" dirty="0">
                <a:solidFill>
                  <a:srgbClr val="0070C0"/>
                </a:solidFill>
                <a:latin typeface="Times New Roman" pitchFamily="18" charset="0"/>
              </a:rPr>
              <a:t>новые лучи</a:t>
            </a:r>
            <a:r>
              <a:rPr lang="ru-RU" dirty="0">
                <a:latin typeface="Times New Roman" panose="02020603050405020304" pitchFamily="18" charset="0"/>
                <a:cs typeface="Times New Roman" panose="02020603050405020304" pitchFamily="18" charset="0"/>
              </a:rPr>
              <a:t>, названные им </a:t>
            </a:r>
            <a:r>
              <a:rPr lang="ru-RU" b="1" dirty="0">
                <a:solidFill>
                  <a:srgbClr val="0070C0"/>
                </a:solidFill>
                <a:latin typeface="Times New Roman" pitchFamily="18" charset="0"/>
              </a:rPr>
              <a:t>Х</a:t>
            </a:r>
            <a:r>
              <a:rPr lang="ru-RU" dirty="0">
                <a:latin typeface="Times New Roman" panose="02020603050405020304" pitchFamily="18" charset="0"/>
                <a:cs typeface="Times New Roman" panose="02020603050405020304" pitchFamily="18" charset="0"/>
              </a:rPr>
              <a:t>-лучами.</a:t>
            </a:r>
            <a:r>
              <a:rPr lang="ru-RU" dirty="0"/>
              <a:t> </a:t>
            </a:r>
          </a:p>
          <a:p>
            <a:endParaRPr lang="ru-RU" dirty="0"/>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0152" y="1417638"/>
            <a:ext cx="2602632" cy="3700425"/>
          </a:xfrm>
          <a:prstGeom prst="rect">
            <a:avLst/>
          </a:prstGeom>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552" y="3356992"/>
            <a:ext cx="2016224" cy="3338119"/>
          </a:xfrm>
          <a:prstGeom prst="rect">
            <a:avLst/>
          </a:prstGeom>
        </p:spPr>
      </p:pic>
    </p:spTree>
    <p:extLst>
      <p:ext uri="{BB962C8B-B14F-4D97-AF65-F5344CB8AC3E}">
        <p14:creationId xmlns:p14="http://schemas.microsoft.com/office/powerpoint/2010/main" val="126248039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395536" y="1056655"/>
            <a:ext cx="8255000" cy="1292225"/>
          </a:xfrm>
          <a:prstGeom prst="rect">
            <a:avLst/>
          </a:prstGeom>
        </p:spPr>
        <p:txBody>
          <a:bodyPr vert="horz" lIns="91440" tIns="45720" rIns="91440" bIns="45720" rtlCol="0" anchor="ctr">
            <a:normAutofit fontScale="90000"/>
          </a:bodyPr>
          <a:lstStyle>
            <a:lvl1pPr algn="l" defTabSz="914400" rtl="0" eaLnBrk="1" latinLnBrk="0" hangingPunct="1">
              <a:lnSpc>
                <a:spcPts val="3200"/>
              </a:lnSpc>
              <a:spcBef>
                <a:spcPct val="0"/>
              </a:spcBef>
              <a:buNone/>
              <a:defRPr sz="2800" b="1" i="0" kern="1200" spc="-50" baseline="0">
                <a:solidFill>
                  <a:srgbClr val="0081C9"/>
                </a:solidFill>
                <a:effectLst/>
                <a:latin typeface="Arial"/>
                <a:ea typeface="Cambria" charset="0"/>
                <a:cs typeface="Arial"/>
              </a:defRPr>
            </a:lvl1pPr>
          </a:lstStyle>
          <a:p>
            <a:pPr fontAlgn="auto">
              <a:spcAft>
                <a:spcPts val="0"/>
              </a:spcAft>
            </a:pPr>
            <a:r>
              <a:rPr lang="ru-RU" altLang="ru-RU" dirty="0">
                <a:solidFill>
                  <a:srgbClr val="0067B4"/>
                </a:solidFill>
                <a:latin typeface="Arial" panose="020B0604020202020204" pitchFamily="34" charset="0"/>
                <a:cs typeface="Arial" panose="020B0604020202020204" pitchFamily="34" charset="0"/>
              </a:rPr>
              <a:t>Профессиональная переподготовка медицинских физиков для отделений лучевой терапии</a:t>
            </a:r>
          </a:p>
        </p:txBody>
      </p:sp>
      <p:pic>
        <p:nvPicPr>
          <p:cNvPr id="6" name="Рисунок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2133600"/>
            <a:ext cx="8763000" cy="423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bject 2"/>
          <p:cNvSpPr txBox="1">
            <a:spLocks noChangeArrowheads="1"/>
          </p:cNvSpPr>
          <p:nvPr/>
        </p:nvSpPr>
        <p:spPr bwMode="auto">
          <a:xfrm>
            <a:off x="545852" y="116632"/>
            <a:ext cx="8598148" cy="75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2700" rIns="0" bIns="0">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ts val="100"/>
              </a:spcBef>
            </a:pPr>
            <a:r>
              <a:rPr lang="ru-RU" altLang="ru-RU" sz="2400" dirty="0">
                <a:solidFill>
                  <a:srgbClr val="FFFF00"/>
                </a:solidFill>
                <a:latin typeface="Arial" panose="020B0604020202020204" pitchFamily="34" charset="0"/>
                <a:cs typeface="Arial" panose="020B0604020202020204" pitchFamily="34" charset="0"/>
              </a:rPr>
              <a:t>Профессиональная переподготовка </a:t>
            </a:r>
            <a:br>
              <a:rPr lang="ru-RU" altLang="ru-RU" sz="2400" dirty="0">
                <a:solidFill>
                  <a:srgbClr val="FFFF00"/>
                </a:solidFill>
                <a:latin typeface="Arial" panose="020B0604020202020204" pitchFamily="34" charset="0"/>
                <a:cs typeface="Arial" panose="020B0604020202020204" pitchFamily="34" charset="0"/>
              </a:rPr>
            </a:br>
            <a:r>
              <a:rPr lang="ru-RU" altLang="ru-RU" sz="2400" dirty="0">
                <a:solidFill>
                  <a:srgbClr val="FFFF00"/>
                </a:solidFill>
                <a:latin typeface="Arial" panose="020B0604020202020204" pitchFamily="34" charset="0"/>
                <a:cs typeface="Arial" panose="020B0604020202020204" pitchFamily="34" charset="0"/>
              </a:rPr>
              <a:t>медицинских физиков</a:t>
            </a:r>
          </a:p>
        </p:txBody>
      </p:sp>
    </p:spTree>
    <p:extLst>
      <p:ext uri="{BB962C8B-B14F-4D97-AF65-F5344CB8AC3E}">
        <p14:creationId xmlns:p14="http://schemas.microsoft.com/office/powerpoint/2010/main" val="27988137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Объект 2">
            <a:extLst>
              <a:ext uri="{FF2B5EF4-FFF2-40B4-BE49-F238E27FC236}">
                <a16:creationId xmlns:a16="http://schemas.microsoft.com/office/drawing/2014/main" id="{A2A311BF-3500-4FAD-9561-C146703A48C5}"/>
              </a:ext>
            </a:extLst>
          </p:cNvPr>
          <p:cNvSpPr txBox="1">
            <a:spLocks/>
          </p:cNvSpPr>
          <p:nvPr/>
        </p:nvSpPr>
        <p:spPr>
          <a:xfrm>
            <a:off x="457200" y="1577975"/>
            <a:ext cx="8001000" cy="3379788"/>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fontAlgn="auto">
              <a:spcAft>
                <a:spcPts val="0"/>
              </a:spcAft>
              <a:buNone/>
              <a:defRPr/>
            </a:pPr>
            <a:r>
              <a:rPr lang="ru-RU" altLang="ru-RU" sz="2000" dirty="0">
                <a:solidFill>
                  <a:schemeClr val="accent6">
                    <a:lumMod val="75000"/>
                  </a:schemeClr>
                </a:solidFill>
                <a:latin typeface="Arial" panose="020B0604020202020204" pitchFamily="34" charset="0"/>
                <a:cs typeface="Arial" panose="020B0604020202020204" pitchFamily="34" charset="0"/>
              </a:rPr>
              <a:t>В ЯДЕРНОЙ МЕДИЦИНЕ:</a:t>
            </a:r>
          </a:p>
          <a:p>
            <a:pPr marL="0" indent="0" fontAlgn="auto">
              <a:spcAft>
                <a:spcPts val="0"/>
              </a:spcAft>
              <a:buNone/>
              <a:defRPr/>
            </a:pPr>
            <a:endParaRPr lang="ru-RU" altLang="ru-RU" sz="2000" b="0" dirty="0">
              <a:latin typeface="Arial" panose="020B0604020202020204" pitchFamily="34" charset="0"/>
              <a:cs typeface="Arial" panose="020B0604020202020204" pitchFamily="34" charset="0"/>
            </a:endParaRPr>
          </a:p>
          <a:p>
            <a:pPr marL="285750" indent="-285750" fontAlgn="auto">
              <a:spcAft>
                <a:spcPts val="0"/>
              </a:spcAft>
              <a:buClr>
                <a:schemeClr val="accent1"/>
              </a:buClr>
              <a:buFont typeface="Wingdings" panose="05000000000000000000" pitchFamily="2" charset="2"/>
              <a:buChar char="§"/>
              <a:defRPr/>
            </a:pPr>
            <a:r>
              <a:rPr lang="ru-RU" altLang="ru-RU" sz="2000" b="0" dirty="0">
                <a:latin typeface="Arial" panose="020B0604020202020204" pitchFamily="34" charset="0"/>
                <a:cs typeface="Arial" panose="020B0604020202020204" pitchFamily="34" charset="0"/>
              </a:rPr>
              <a:t>увеличение количества отделений, в которых осуществляются процедуры с открытыми радиоактивными источниками;</a:t>
            </a:r>
          </a:p>
          <a:p>
            <a:pPr marL="285750" indent="-285750" fontAlgn="auto">
              <a:spcAft>
                <a:spcPts val="0"/>
              </a:spcAft>
              <a:buClr>
                <a:schemeClr val="accent1"/>
              </a:buClr>
              <a:buFont typeface="Wingdings" panose="05000000000000000000" pitchFamily="2" charset="2"/>
              <a:buChar char="§"/>
              <a:defRPr/>
            </a:pPr>
            <a:r>
              <a:rPr lang="ru-RU" altLang="ru-RU" sz="2000" b="0" dirty="0">
                <a:latin typeface="Arial" panose="020B0604020202020204" pitchFamily="34" charset="0"/>
                <a:cs typeface="Arial" panose="020B0604020202020204" pitchFamily="34" charset="0"/>
              </a:rPr>
              <a:t>создание полного цикла производства радиоактивных изотопов для медицинского применения;</a:t>
            </a:r>
          </a:p>
          <a:p>
            <a:pPr marL="285750" indent="-285750" fontAlgn="auto">
              <a:spcAft>
                <a:spcPts val="0"/>
              </a:spcAft>
              <a:buClr>
                <a:schemeClr val="accent1"/>
              </a:buClr>
              <a:buFont typeface="Wingdings" panose="05000000000000000000" pitchFamily="2" charset="2"/>
              <a:buChar char="§"/>
              <a:defRPr/>
            </a:pPr>
            <a:r>
              <a:rPr lang="ru-RU" altLang="ru-RU" sz="2000" b="0" dirty="0">
                <a:latin typeface="Arial" panose="020B0604020202020204" pitchFamily="34" charset="0"/>
                <a:cs typeface="Arial" panose="020B0604020202020204" pitchFamily="34" charset="0"/>
              </a:rPr>
              <a:t>разнообразить количество радиоактивных изотопов медицинского назначения;</a:t>
            </a:r>
          </a:p>
          <a:p>
            <a:pPr marL="285750" indent="-285750" fontAlgn="auto">
              <a:spcAft>
                <a:spcPts val="0"/>
              </a:spcAft>
              <a:buClr>
                <a:schemeClr val="accent1"/>
              </a:buClr>
              <a:buFont typeface="Wingdings" panose="05000000000000000000" pitchFamily="2" charset="2"/>
              <a:buChar char="§"/>
              <a:defRPr/>
            </a:pPr>
            <a:r>
              <a:rPr lang="ru-RU" altLang="ru-RU" sz="2000" b="0" dirty="0">
                <a:latin typeface="Arial" panose="020B0604020202020204" pitchFamily="34" charset="0"/>
                <a:cs typeface="Arial" panose="020B0604020202020204" pitchFamily="34" charset="0"/>
              </a:rPr>
              <a:t>существенно увеличить мощности производства </a:t>
            </a:r>
            <a:r>
              <a:rPr lang="ru-RU" altLang="ru-RU" sz="2000" b="0" dirty="0" err="1">
                <a:latin typeface="Arial" panose="020B0604020202020204" pitchFamily="34" charset="0"/>
                <a:cs typeface="Arial" panose="020B0604020202020204" pitchFamily="34" charset="0"/>
              </a:rPr>
              <a:t>радиофармпрепаратов</a:t>
            </a:r>
            <a:r>
              <a:rPr lang="ru-RU" altLang="ru-RU" sz="2000" b="0" dirty="0">
                <a:latin typeface="Arial" panose="020B0604020202020204" pitchFamily="34" charset="0"/>
                <a:cs typeface="Arial" panose="020B0604020202020204" pitchFamily="34" charset="0"/>
              </a:rPr>
              <a:t> в нашей стране.</a:t>
            </a:r>
          </a:p>
          <a:p>
            <a:pPr marL="285750" indent="-285750" fontAlgn="auto">
              <a:spcAft>
                <a:spcPts val="0"/>
              </a:spcAft>
              <a:buClr>
                <a:schemeClr val="accent1"/>
              </a:buClr>
              <a:buFont typeface="Wingdings" panose="05000000000000000000" pitchFamily="2" charset="2"/>
              <a:buChar char="§"/>
              <a:defRPr/>
            </a:pPr>
            <a:endParaRPr lang="ru-RU" altLang="ru-RU" sz="2000" b="0" dirty="0">
              <a:latin typeface="Arial" panose="020B0604020202020204" pitchFamily="34" charset="0"/>
              <a:cs typeface="Arial" panose="020B0604020202020204" pitchFamily="34" charset="0"/>
            </a:endParaRPr>
          </a:p>
          <a:p>
            <a:pPr fontAlgn="auto">
              <a:spcAft>
                <a:spcPts val="0"/>
              </a:spcAft>
              <a:defRPr/>
            </a:pPr>
            <a:endParaRPr lang="ru-RU" altLang="ru-RU" sz="2000" b="0" dirty="0">
              <a:latin typeface="Arial" panose="020B0604020202020204" pitchFamily="34" charset="0"/>
              <a:cs typeface="Arial" panose="020B0604020202020204" pitchFamily="34" charset="0"/>
            </a:endParaRPr>
          </a:p>
        </p:txBody>
      </p:sp>
      <p:sp>
        <p:nvSpPr>
          <p:cNvPr id="7" name="object 2"/>
          <p:cNvSpPr txBox="1">
            <a:spLocks noChangeArrowheads="1"/>
          </p:cNvSpPr>
          <p:nvPr/>
        </p:nvSpPr>
        <p:spPr bwMode="auto">
          <a:xfrm>
            <a:off x="545852" y="332656"/>
            <a:ext cx="7914580" cy="382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2700" rIns="0" bIns="0">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auto">
              <a:spcAft>
                <a:spcPts val="0"/>
              </a:spcAft>
            </a:pPr>
            <a:r>
              <a:rPr lang="ru-RU" altLang="ru-RU" sz="2400" dirty="0">
                <a:solidFill>
                  <a:srgbClr val="FFFF00"/>
                </a:solidFill>
                <a:latin typeface="Arial" panose="020B0604020202020204" pitchFamily="34" charset="0"/>
                <a:cs typeface="Arial" panose="020B0604020202020204" pitchFamily="34" charset="0"/>
              </a:rPr>
              <a:t>Основные тенденции (в РФ)</a:t>
            </a:r>
          </a:p>
        </p:txBody>
      </p:sp>
    </p:spTree>
    <p:extLst>
      <p:ext uri="{BB962C8B-B14F-4D97-AF65-F5344CB8AC3E}">
        <p14:creationId xmlns:p14="http://schemas.microsoft.com/office/powerpoint/2010/main" val="2588896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noAutofit/>
          </a:bodyPr>
          <a:lstStyle/>
          <a:p>
            <a:pPr marL="0" indent="0">
              <a:spcBef>
                <a:spcPts val="550"/>
              </a:spcBef>
              <a:buNone/>
            </a:pPr>
            <a:r>
              <a:rPr lang="ru-RU" altLang="ru-RU" sz="1600" dirty="0">
                <a:latin typeface="Times New Roman" pitchFamily="18" charset="0"/>
                <a:cs typeface="Times New Roman" pitchFamily="18" charset="0"/>
              </a:rPr>
              <a:t>Проведено 3 Евразийских конгресса по медицинской физике и инженерии:</a:t>
            </a:r>
          </a:p>
          <a:p>
            <a:pPr>
              <a:spcBef>
                <a:spcPts val="450"/>
              </a:spcBef>
            </a:pPr>
            <a:r>
              <a:rPr lang="ru-RU" altLang="ru-RU" sz="1600" dirty="0">
                <a:latin typeface="Times New Roman" pitchFamily="18" charset="0"/>
                <a:cs typeface="Times New Roman" pitchFamily="18" charset="0"/>
              </a:rPr>
              <a:t> в 2001 г. участников было около 500 человек,</a:t>
            </a:r>
          </a:p>
          <a:p>
            <a:pPr>
              <a:spcBef>
                <a:spcPts val="450"/>
              </a:spcBef>
            </a:pPr>
            <a:r>
              <a:rPr lang="ru-RU" altLang="ru-RU" sz="1600" dirty="0">
                <a:latin typeface="Times New Roman" pitchFamily="18" charset="0"/>
                <a:cs typeface="Times New Roman" pitchFamily="18" charset="0"/>
              </a:rPr>
              <a:t>в 2005 г. — 800 человек и в 2010 году — более 1300 человек.</a:t>
            </a:r>
          </a:p>
          <a:p>
            <a:pPr algn="just">
              <a:lnSpc>
                <a:spcPts val="1800"/>
              </a:lnSpc>
              <a:spcBef>
                <a:spcPts val="600"/>
              </a:spcBef>
            </a:pPr>
            <a:r>
              <a:rPr lang="ru-RU" altLang="ru-RU" sz="1600" dirty="0">
                <a:latin typeface="Times New Roman" pitchFamily="18" charset="0"/>
                <a:cs typeface="Times New Roman" pitchFamily="18" charset="0"/>
              </a:rPr>
              <a:t>С 24 по 26 июня 2013 года в МГУ имени М. В. Ломоносова на базе Медицинского  центра проходил первый научно-практический семинар «Ускорители для буду-  </a:t>
            </a:r>
            <a:r>
              <a:rPr lang="ru-RU" altLang="ru-RU" sz="1600" dirty="0" err="1">
                <a:latin typeface="Times New Roman" pitchFamily="18" charset="0"/>
                <a:cs typeface="Times New Roman" pitchFamily="18" charset="0"/>
              </a:rPr>
              <a:t>щего</a:t>
            </a:r>
            <a:r>
              <a:rPr lang="ru-RU" altLang="ru-RU" sz="1600" dirty="0">
                <a:latin typeface="Times New Roman" pitchFamily="18" charset="0"/>
                <a:cs typeface="Times New Roman" pitchFamily="18" charset="0"/>
              </a:rPr>
              <a:t> России», организованный кафедрой физики ускорителей и радиационной  медицины</a:t>
            </a:r>
          </a:p>
          <a:p>
            <a:pPr>
              <a:spcBef>
                <a:spcPts val="400"/>
              </a:spcBef>
            </a:pPr>
            <a:r>
              <a:rPr lang="ru-RU" altLang="ru-RU" sz="1600" dirty="0">
                <a:latin typeface="Times New Roman" pitchFamily="18" charset="0"/>
                <a:cs typeface="Times New Roman" pitchFamily="18" charset="0"/>
              </a:rPr>
              <a:t>В 2010–2015 годах кафедра организовала 3 школы по медицинской физике</a:t>
            </a:r>
          </a:p>
          <a:p>
            <a:pPr>
              <a:lnSpc>
                <a:spcPts val="1800"/>
              </a:lnSpc>
              <a:spcBef>
                <a:spcPts val="613"/>
              </a:spcBef>
            </a:pPr>
            <a:r>
              <a:rPr lang="ru-RU" altLang="ru-RU" sz="1600" dirty="0">
                <a:latin typeface="Times New Roman" pitchFamily="18" charset="0"/>
                <a:cs typeface="Times New Roman" pitchFamily="18" charset="0"/>
              </a:rPr>
              <a:t>Школа-конференция молодых ученых по медицинской физике в рамках III Евразий-  </a:t>
            </a:r>
            <a:r>
              <a:rPr lang="ru-RU" altLang="ru-RU" sz="1600" dirty="0" err="1">
                <a:latin typeface="Times New Roman" pitchFamily="18" charset="0"/>
                <a:cs typeface="Times New Roman" pitchFamily="18" charset="0"/>
              </a:rPr>
              <a:t>ского</a:t>
            </a:r>
            <a:r>
              <a:rPr lang="ru-RU" altLang="ru-RU" sz="1600" dirty="0">
                <a:latin typeface="Times New Roman" pitchFamily="18" charset="0"/>
                <a:cs typeface="Times New Roman" pitchFamily="18" charset="0"/>
              </a:rPr>
              <a:t> конгресса по медицинской физике и инженерии — с 21.06 по 25.06.2010, 35  участников;</a:t>
            </a:r>
          </a:p>
          <a:p>
            <a:pPr>
              <a:lnSpc>
                <a:spcPts val="1800"/>
              </a:lnSpc>
              <a:spcBef>
                <a:spcPts val="613"/>
              </a:spcBef>
            </a:pPr>
            <a:r>
              <a:rPr lang="ru-RU" altLang="ru-RU" sz="1600" dirty="0">
                <a:latin typeface="Times New Roman" pitchFamily="18" charset="0"/>
                <a:cs typeface="Times New Roman" pitchFamily="18" charset="0"/>
              </a:rPr>
              <a:t>1-я Школа по физике </a:t>
            </a:r>
            <a:r>
              <a:rPr lang="ru-RU" altLang="ru-RU" sz="1600" dirty="0" err="1">
                <a:latin typeface="Times New Roman" pitchFamily="18" charset="0"/>
                <a:cs typeface="Times New Roman" pitchFamily="18" charset="0"/>
              </a:rPr>
              <a:t>кибер</a:t>
            </a:r>
            <a:r>
              <a:rPr lang="ru-RU" altLang="ru-RU" sz="1600" dirty="0">
                <a:latin typeface="Times New Roman" pitchFamily="18" charset="0"/>
                <a:cs typeface="Times New Roman" pitchFamily="18" charset="0"/>
              </a:rPr>
              <a:t>- ножа и </a:t>
            </a:r>
            <a:r>
              <a:rPr lang="ru-RU" altLang="ru-RU" sz="1600" dirty="0" err="1">
                <a:latin typeface="Times New Roman" pitchFamily="18" charset="0"/>
                <a:cs typeface="Times New Roman" pitchFamily="18" charset="0"/>
              </a:rPr>
              <a:t>томотерапии</a:t>
            </a:r>
            <a:r>
              <a:rPr lang="ru-RU" altLang="ru-RU" sz="1600" dirty="0">
                <a:latin typeface="Times New Roman" pitchFamily="18" charset="0"/>
                <a:cs typeface="Times New Roman" pitchFamily="18" charset="0"/>
              </a:rPr>
              <a:t> — с 29.10 по 01.11.2014, </a:t>
            </a:r>
            <a:br>
              <a:rPr lang="ru-RU" altLang="ru-RU" sz="1600" dirty="0">
                <a:latin typeface="Times New Roman" pitchFamily="18" charset="0"/>
                <a:cs typeface="Times New Roman" pitchFamily="18" charset="0"/>
              </a:rPr>
            </a:br>
            <a:r>
              <a:rPr lang="ru-RU" altLang="ru-RU" sz="1600" dirty="0">
                <a:latin typeface="Times New Roman" pitchFamily="18" charset="0"/>
                <a:cs typeface="Times New Roman" pitchFamily="18" charset="0"/>
              </a:rPr>
              <a:t>18  участников;</a:t>
            </a:r>
          </a:p>
          <a:p>
            <a:pPr>
              <a:lnSpc>
                <a:spcPts val="1800"/>
              </a:lnSpc>
              <a:spcBef>
                <a:spcPts val="613"/>
              </a:spcBef>
            </a:pPr>
            <a:r>
              <a:rPr lang="ru-RU" altLang="ru-RU" sz="1600" dirty="0">
                <a:latin typeface="Times New Roman" pitchFamily="18" charset="0"/>
                <a:cs typeface="Times New Roman" pitchFamily="18" charset="0"/>
              </a:rPr>
              <a:t>1-я Школа по физике </a:t>
            </a:r>
            <a:r>
              <a:rPr lang="ru-RU" altLang="ru-RU" sz="1600" dirty="0" err="1">
                <a:latin typeface="Times New Roman" pitchFamily="18" charset="0"/>
                <a:cs typeface="Times New Roman" pitchFamily="18" charset="0"/>
              </a:rPr>
              <a:t>кибер</a:t>
            </a:r>
            <a:r>
              <a:rPr lang="ru-RU" altLang="ru-RU" sz="1600" dirty="0">
                <a:latin typeface="Times New Roman" pitchFamily="18" charset="0"/>
                <a:cs typeface="Times New Roman" pitchFamily="18" charset="0"/>
              </a:rPr>
              <a:t>- ножа и </a:t>
            </a:r>
            <a:r>
              <a:rPr lang="ru-RU" altLang="ru-RU" sz="1600" dirty="0" err="1">
                <a:latin typeface="Times New Roman" pitchFamily="18" charset="0"/>
                <a:cs typeface="Times New Roman" pitchFamily="18" charset="0"/>
              </a:rPr>
              <a:t>томотерапии</a:t>
            </a:r>
            <a:r>
              <a:rPr lang="ru-RU" altLang="ru-RU" sz="1600" dirty="0">
                <a:latin typeface="Times New Roman" pitchFamily="18" charset="0"/>
                <a:cs typeface="Times New Roman" pitchFamily="18" charset="0"/>
              </a:rPr>
              <a:t> — с 01.02 по 04.02.2016, </a:t>
            </a:r>
            <a:br>
              <a:rPr lang="ru-RU" altLang="ru-RU" sz="1600" dirty="0">
                <a:latin typeface="Times New Roman" pitchFamily="18" charset="0"/>
                <a:cs typeface="Times New Roman" pitchFamily="18" charset="0"/>
              </a:rPr>
            </a:br>
            <a:r>
              <a:rPr lang="ru-RU" altLang="ru-RU" sz="1600" dirty="0">
                <a:latin typeface="Times New Roman" pitchFamily="18" charset="0"/>
                <a:cs typeface="Times New Roman" pitchFamily="18" charset="0"/>
              </a:rPr>
              <a:t>15  участников.</a:t>
            </a:r>
          </a:p>
          <a:p>
            <a:pPr algn="just">
              <a:spcBef>
                <a:spcPts val="400"/>
              </a:spcBef>
            </a:pPr>
            <a:r>
              <a:rPr lang="ru-RU" altLang="ru-RU" sz="1600" dirty="0">
                <a:latin typeface="Times New Roman" pitchFamily="18" charset="0"/>
                <a:cs typeface="Times New Roman" pitchFamily="18" charset="0"/>
              </a:rPr>
              <a:t>Конференция «Ядерно-физические методы в медицине» (2004)</a:t>
            </a:r>
          </a:p>
          <a:p>
            <a:pPr algn="just">
              <a:spcBef>
                <a:spcPts val="400"/>
              </a:spcBef>
            </a:pPr>
            <a:r>
              <a:rPr lang="ru-RU" altLang="ru-RU" sz="1600" dirty="0">
                <a:latin typeface="Times New Roman" pitchFamily="18" charset="0"/>
                <a:cs typeface="Times New Roman" pitchFamily="18" charset="0"/>
              </a:rPr>
              <a:t>Научно-практический семинар с РОСНАНО (2014г.)</a:t>
            </a:r>
          </a:p>
          <a:p>
            <a:pPr algn="just">
              <a:spcBef>
                <a:spcPts val="400"/>
              </a:spcBef>
            </a:pPr>
            <a:r>
              <a:rPr lang="ru-RU" altLang="ru-RU" sz="1600" dirty="0">
                <a:latin typeface="Times New Roman" pitchFamily="18" charset="0"/>
                <a:cs typeface="Times New Roman" pitchFamily="18" charset="0"/>
              </a:rPr>
              <a:t>Научно-практический семинар с РАО (2018г.)</a:t>
            </a:r>
          </a:p>
          <a:p>
            <a:pPr algn="just">
              <a:spcBef>
                <a:spcPts val="400"/>
              </a:spcBef>
            </a:pPr>
            <a:endParaRPr lang="ru-RU" altLang="ru-RU" sz="1600" dirty="0">
              <a:latin typeface="Times New Roman" pitchFamily="18" charset="0"/>
              <a:cs typeface="Times New Roman" pitchFamily="18" charset="0"/>
            </a:endParaRPr>
          </a:p>
          <a:p>
            <a:endParaRPr lang="ru-RU" sz="1600" dirty="0">
              <a:latin typeface="Times New Roman" pitchFamily="18" charset="0"/>
              <a:cs typeface="Times New Roman" pitchFamily="18" charset="0"/>
            </a:endParaRPr>
          </a:p>
        </p:txBody>
      </p:sp>
      <p:sp>
        <p:nvSpPr>
          <p:cNvPr id="3" name="Заголовок 2"/>
          <p:cNvSpPr>
            <a:spLocks noGrp="1"/>
          </p:cNvSpPr>
          <p:nvPr>
            <p:ph type="title"/>
          </p:nvPr>
        </p:nvSpPr>
        <p:spPr/>
        <p:txBody>
          <a:bodyPr/>
          <a:lstStyle/>
          <a:p>
            <a:endParaRPr lang="ru-RU"/>
          </a:p>
        </p:txBody>
      </p:sp>
    </p:spTree>
    <p:extLst>
      <p:ext uri="{BB962C8B-B14F-4D97-AF65-F5344CB8AC3E}">
        <p14:creationId xmlns:p14="http://schemas.microsoft.com/office/powerpoint/2010/main" val="22465266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Объект 2">
            <a:extLst>
              <a:ext uri="{FF2B5EF4-FFF2-40B4-BE49-F238E27FC236}">
                <a16:creationId xmlns:a16="http://schemas.microsoft.com/office/drawing/2014/main" id="{A2A311BF-3500-4FAD-9561-C146703A48C5}"/>
              </a:ext>
            </a:extLst>
          </p:cNvPr>
          <p:cNvSpPr txBox="1">
            <a:spLocks/>
          </p:cNvSpPr>
          <p:nvPr/>
        </p:nvSpPr>
        <p:spPr>
          <a:xfrm>
            <a:off x="457200" y="1268760"/>
            <a:ext cx="8435280" cy="46355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5750" indent="-285750" fontAlgn="auto">
              <a:spcAft>
                <a:spcPts val="0"/>
              </a:spcAft>
              <a:buClr>
                <a:schemeClr val="accent1"/>
              </a:buClr>
              <a:buNone/>
              <a:defRPr/>
            </a:pPr>
            <a:endParaRPr lang="ru-RU" altLang="ru-RU" sz="2000" dirty="0">
              <a:solidFill>
                <a:srgbClr val="0070C0"/>
              </a:solidFill>
              <a:latin typeface="Arial" panose="020B0604020202020204" pitchFamily="34" charset="0"/>
              <a:cs typeface="Arial" panose="020B0604020202020204" pitchFamily="34" charset="0"/>
            </a:endParaRPr>
          </a:p>
        </p:txBody>
      </p:sp>
      <p:sp>
        <p:nvSpPr>
          <p:cNvPr id="7" name="object 2"/>
          <p:cNvSpPr txBox="1">
            <a:spLocks noChangeArrowheads="1"/>
          </p:cNvSpPr>
          <p:nvPr/>
        </p:nvSpPr>
        <p:spPr bwMode="auto">
          <a:xfrm>
            <a:off x="614710" y="389124"/>
            <a:ext cx="7914580" cy="76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2700" rIns="0" bIns="0">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lvl="0">
              <a:spcBef>
                <a:spcPts val="100"/>
              </a:spcBef>
            </a:pPr>
            <a:r>
              <a:rPr lang="ru-RU" altLang="ru-RU" sz="2400" dirty="0">
                <a:solidFill>
                  <a:srgbClr val="FFFF00"/>
                </a:solidFill>
                <a:latin typeface="Arial" panose="020B0604020202020204" pitchFamily="34" charset="0"/>
                <a:cs typeface="Arial" panose="020B0604020202020204" pitchFamily="34" charset="0"/>
              </a:rPr>
              <a:t>МЕДИЦИНСКАЯ РАДИОЛОГИЯ</a:t>
            </a:r>
            <a:endParaRPr lang="ru-RU" altLang="ru-RU" sz="800" b="0" dirty="0"/>
          </a:p>
          <a:p>
            <a:pPr eaLnBrk="1" hangingPunct="1">
              <a:spcBef>
                <a:spcPts val="100"/>
              </a:spcBef>
            </a:pPr>
            <a:endParaRPr lang="ru-RU" altLang="ru-RU" sz="2400" dirty="0">
              <a:solidFill>
                <a:srgbClr val="FFFF00"/>
              </a:solidFill>
              <a:latin typeface="Arial" panose="020B0604020202020204" pitchFamily="34" charset="0"/>
              <a:cs typeface="Arial" panose="020B0604020202020204" pitchFamily="34" charset="0"/>
            </a:endParaRPr>
          </a:p>
        </p:txBody>
      </p:sp>
      <p:sp>
        <p:nvSpPr>
          <p:cNvPr id="2" name="Rectangle 10"/>
          <p:cNvSpPr>
            <a:spLocks noChangeArrowheads="1"/>
          </p:cNvSpPr>
          <p:nvPr/>
        </p:nvSpPr>
        <p:spPr bwMode="auto">
          <a:xfrm>
            <a:off x="3236977" y="1670034"/>
            <a:ext cx="1876425" cy="734046"/>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252413" algn="ctr" defTabSz="914400" rtl="0" eaLnBrk="0" fontAlgn="base" latinLnBrk="0" hangingPunct="0">
              <a:lnSpc>
                <a:spcPct val="100000"/>
              </a:lnSpc>
              <a:spcBef>
                <a:spcPct val="0"/>
              </a:spcBef>
              <a:spcAft>
                <a:spcPct val="0"/>
              </a:spcAft>
              <a:buClrTx/>
              <a:buSzTx/>
              <a:buFontTx/>
              <a:buNone/>
              <a:tabLst/>
            </a:pPr>
            <a:r>
              <a:rPr kumimoji="0" lang="ru-RU" altLang="ru-RU"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Медицинская радиология</a:t>
            </a:r>
            <a:endParaRPr kumimoji="0" lang="ru-RU" altLang="ru-RU" sz="1800" b="0" i="0" u="none" strike="noStrike" cap="none" normalizeH="0" baseline="0" dirty="0">
              <a:ln>
                <a:noFill/>
              </a:ln>
              <a:solidFill>
                <a:schemeClr val="tx1"/>
              </a:solidFill>
              <a:effectLst/>
              <a:latin typeface="Arial" panose="020B0604020202020204" pitchFamily="34" charset="0"/>
            </a:endParaRPr>
          </a:p>
        </p:txBody>
      </p:sp>
      <p:sp>
        <p:nvSpPr>
          <p:cNvPr id="3" name="Rectangle 27"/>
          <p:cNvSpPr>
            <a:spLocks noChangeArrowheads="1"/>
          </p:cNvSpPr>
          <p:nvPr/>
        </p:nvSpPr>
        <p:spPr bwMode="auto">
          <a:xfrm>
            <a:off x="1331641" y="2984484"/>
            <a:ext cx="1519354" cy="46550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lvl1pPr indent="252413"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252413" algn="ctr" defTabSz="914400" rtl="0" eaLnBrk="0" fontAlgn="base" latinLnBrk="0" hangingPunct="0">
              <a:lnSpc>
                <a:spcPct val="100000"/>
              </a:lnSpc>
              <a:spcBef>
                <a:spcPct val="0"/>
              </a:spcBef>
              <a:spcAft>
                <a:spcPct val="0"/>
              </a:spcAft>
              <a:buClrTx/>
              <a:buSzTx/>
              <a:buFontTx/>
              <a:buNone/>
              <a:tabLst/>
            </a:pPr>
            <a:r>
              <a:rPr kumimoji="0" lang="ru-RU" altLang="ru-RU"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Лучевая</a:t>
            </a:r>
            <a:endParaRPr kumimoji="0" lang="ru-RU" altLang="ru-RU" sz="600" b="0" i="0" u="none" strike="noStrike" cap="none" normalizeH="0" baseline="0" dirty="0">
              <a:ln>
                <a:noFill/>
              </a:ln>
              <a:solidFill>
                <a:schemeClr val="tx1"/>
              </a:solidFill>
              <a:effectLst/>
            </a:endParaRPr>
          </a:p>
          <a:p>
            <a:pPr marL="0" marR="0" lvl="0" indent="252413" algn="ctr" defTabSz="914400" rtl="0" eaLnBrk="0" fontAlgn="base" latinLnBrk="0" hangingPunct="0">
              <a:lnSpc>
                <a:spcPct val="100000"/>
              </a:lnSpc>
              <a:spcBef>
                <a:spcPct val="0"/>
              </a:spcBef>
              <a:spcAft>
                <a:spcPct val="0"/>
              </a:spcAft>
              <a:buClrTx/>
              <a:buSzTx/>
              <a:buFontTx/>
              <a:buNone/>
              <a:tabLst/>
            </a:pPr>
            <a:r>
              <a:rPr kumimoji="0" lang="ru-RU" altLang="ru-RU"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терапия</a:t>
            </a:r>
            <a:endParaRPr kumimoji="0" lang="ru-RU" altLang="ru-RU" sz="1800" b="0" i="0" u="none" strike="noStrike" cap="none" normalizeH="0" baseline="0" dirty="0">
              <a:ln>
                <a:noFill/>
              </a:ln>
              <a:solidFill>
                <a:schemeClr val="tx1"/>
              </a:solidFill>
              <a:effectLst/>
              <a:latin typeface="Arial" panose="020B0604020202020204" pitchFamily="34" charset="0"/>
            </a:endParaRPr>
          </a:p>
        </p:txBody>
      </p:sp>
      <p:sp>
        <p:nvSpPr>
          <p:cNvPr id="4" name="Rectangle 26"/>
          <p:cNvSpPr>
            <a:spLocks noChangeArrowheads="1"/>
          </p:cNvSpPr>
          <p:nvPr/>
        </p:nvSpPr>
        <p:spPr bwMode="auto">
          <a:xfrm>
            <a:off x="3725436" y="3030884"/>
            <a:ext cx="1010077" cy="81784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lvl1pPr indent="252413"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252413" algn="ctr" defTabSz="914400" rtl="0" eaLnBrk="0" fontAlgn="base" latinLnBrk="0" hangingPunct="0">
              <a:lnSpc>
                <a:spcPct val="100000"/>
              </a:lnSpc>
              <a:spcBef>
                <a:spcPct val="0"/>
              </a:spcBef>
              <a:spcAft>
                <a:spcPct val="0"/>
              </a:spcAft>
              <a:buClrTx/>
              <a:buSzTx/>
              <a:buFontTx/>
              <a:buNone/>
              <a:tabLst/>
            </a:pPr>
            <a:r>
              <a:rPr kumimoji="0" lang="ru-RU" altLang="ru-RU"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Лучевая</a:t>
            </a:r>
            <a:endParaRPr kumimoji="0" lang="ru-RU" altLang="ru-RU" sz="600" b="0" i="0" u="none" strike="noStrike" cap="none" normalizeH="0" baseline="0" dirty="0">
              <a:ln>
                <a:noFill/>
              </a:ln>
              <a:solidFill>
                <a:schemeClr val="tx1"/>
              </a:solidFill>
              <a:effectLst/>
            </a:endParaRPr>
          </a:p>
          <a:p>
            <a:pPr marL="0" marR="0" lvl="0" indent="252413" algn="ctr" defTabSz="914400" rtl="0" eaLnBrk="0" fontAlgn="base" latinLnBrk="0" hangingPunct="0">
              <a:lnSpc>
                <a:spcPct val="100000"/>
              </a:lnSpc>
              <a:spcBef>
                <a:spcPct val="0"/>
              </a:spcBef>
              <a:spcAft>
                <a:spcPct val="0"/>
              </a:spcAft>
              <a:buClrTx/>
              <a:buSzTx/>
              <a:buFontTx/>
              <a:buNone/>
              <a:tabLst/>
            </a:pPr>
            <a:r>
              <a:rPr kumimoji="0" lang="ru-RU" altLang="ru-RU"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диагностика</a:t>
            </a:r>
            <a:endParaRPr kumimoji="0" lang="ru-RU" altLang="ru-RU" sz="1800" b="0" i="0" u="none" strike="noStrike" cap="none" normalizeH="0" baseline="0" dirty="0">
              <a:ln>
                <a:noFill/>
              </a:ln>
              <a:solidFill>
                <a:schemeClr val="tx1"/>
              </a:solidFill>
              <a:effectLst/>
              <a:latin typeface="Arial" panose="020B0604020202020204" pitchFamily="34" charset="0"/>
            </a:endParaRPr>
          </a:p>
        </p:txBody>
      </p:sp>
      <p:sp>
        <p:nvSpPr>
          <p:cNvPr id="5" name="Rectangle 25"/>
          <p:cNvSpPr>
            <a:spLocks noChangeArrowheads="1"/>
          </p:cNvSpPr>
          <p:nvPr/>
        </p:nvSpPr>
        <p:spPr bwMode="auto">
          <a:xfrm>
            <a:off x="5481003" y="3066269"/>
            <a:ext cx="1827301" cy="478384"/>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252413" algn="ctr" defTabSz="914400" rtl="0" eaLnBrk="0" fontAlgn="base" latinLnBrk="0" hangingPunct="0">
              <a:lnSpc>
                <a:spcPct val="100000"/>
              </a:lnSpc>
              <a:spcBef>
                <a:spcPct val="0"/>
              </a:spcBef>
              <a:spcAft>
                <a:spcPct val="0"/>
              </a:spcAft>
              <a:buClrTx/>
              <a:buSzTx/>
              <a:buFontTx/>
              <a:buNone/>
              <a:tabLst/>
            </a:pPr>
            <a:r>
              <a:rPr kumimoji="0" lang="ru-RU" altLang="ru-RU" sz="12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Ядерная медицина</a:t>
            </a:r>
            <a:endParaRPr kumimoji="0" lang="ru-RU" altLang="ru-RU" sz="1800" b="0" i="0" u="none" strike="noStrike" cap="none" normalizeH="0" baseline="0">
              <a:ln>
                <a:noFill/>
              </a:ln>
              <a:solidFill>
                <a:schemeClr val="tx1"/>
              </a:solidFill>
              <a:effectLst/>
              <a:latin typeface="Arial" panose="020B0604020202020204" pitchFamily="34" charset="0"/>
            </a:endParaRPr>
          </a:p>
        </p:txBody>
      </p:sp>
      <p:sp>
        <p:nvSpPr>
          <p:cNvPr id="8" name="Rectangle 24"/>
          <p:cNvSpPr>
            <a:spLocks noChangeArrowheads="1"/>
          </p:cNvSpPr>
          <p:nvPr/>
        </p:nvSpPr>
        <p:spPr bwMode="auto">
          <a:xfrm>
            <a:off x="1639094" y="4405331"/>
            <a:ext cx="2096294" cy="449561"/>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lvl1pPr indent="252413"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252413" algn="ctr" defTabSz="914400" rtl="0" eaLnBrk="0" fontAlgn="base" latinLnBrk="0" hangingPunct="0">
              <a:lnSpc>
                <a:spcPct val="100000"/>
              </a:lnSpc>
              <a:spcBef>
                <a:spcPct val="0"/>
              </a:spcBef>
              <a:spcAft>
                <a:spcPct val="0"/>
              </a:spcAft>
              <a:buClrTx/>
              <a:buSzTx/>
              <a:buFontTx/>
              <a:buNone/>
              <a:tabLst/>
            </a:pPr>
            <a:r>
              <a:rPr kumimoji="0" lang="ru-RU" altLang="ru-RU"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Интервенционная</a:t>
            </a:r>
            <a:endParaRPr kumimoji="0" lang="ru-RU" altLang="ru-RU" sz="600" b="0" i="0" u="none" strike="noStrike" cap="none" normalizeH="0" baseline="0" dirty="0">
              <a:ln>
                <a:noFill/>
              </a:ln>
              <a:solidFill>
                <a:schemeClr val="tx1"/>
              </a:solidFill>
              <a:effectLst/>
            </a:endParaRPr>
          </a:p>
          <a:p>
            <a:pPr marL="0" marR="0" lvl="0" indent="252413" algn="ctr" defTabSz="914400" rtl="0" eaLnBrk="0" fontAlgn="base" latinLnBrk="0" hangingPunct="0">
              <a:lnSpc>
                <a:spcPct val="100000"/>
              </a:lnSpc>
              <a:spcBef>
                <a:spcPct val="0"/>
              </a:spcBef>
              <a:spcAft>
                <a:spcPct val="0"/>
              </a:spcAft>
              <a:buClrTx/>
              <a:buSzTx/>
              <a:buFontTx/>
              <a:buNone/>
              <a:tabLst/>
            </a:pPr>
            <a:r>
              <a:rPr kumimoji="0" lang="ru-RU" altLang="ru-RU"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радиология</a:t>
            </a:r>
            <a:endParaRPr kumimoji="0" lang="ru-RU" altLang="ru-RU" sz="1800" b="0" i="0" u="none" strike="noStrike" cap="none" normalizeH="0" baseline="0" dirty="0">
              <a:ln>
                <a:noFill/>
              </a:ln>
              <a:solidFill>
                <a:schemeClr val="tx1"/>
              </a:solidFill>
              <a:effectLst/>
              <a:latin typeface="Arial" panose="020B0604020202020204" pitchFamily="34" charset="0"/>
            </a:endParaRPr>
          </a:p>
        </p:txBody>
      </p:sp>
      <p:cxnSp>
        <p:nvCxnSpPr>
          <p:cNvPr id="10" name="Line 22"/>
          <p:cNvCxnSpPr>
            <a:cxnSpLocks noChangeShapeType="1"/>
          </p:cNvCxnSpPr>
          <p:nvPr/>
        </p:nvCxnSpPr>
        <p:spPr bwMode="auto">
          <a:xfrm>
            <a:off x="6477000" y="4606290"/>
            <a:ext cx="0" cy="3429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1" name="Line 9"/>
          <p:cNvCxnSpPr>
            <a:cxnSpLocks noChangeShapeType="1"/>
          </p:cNvCxnSpPr>
          <p:nvPr/>
        </p:nvCxnSpPr>
        <p:spPr bwMode="auto">
          <a:xfrm>
            <a:off x="3612515" y="8121650"/>
            <a:ext cx="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13" name="Прямоугольник 112"/>
          <p:cNvSpPr>
            <a:spLocks noChangeArrowheads="1"/>
          </p:cNvSpPr>
          <p:nvPr/>
        </p:nvSpPr>
        <p:spPr bwMode="auto">
          <a:xfrm>
            <a:off x="5621338" y="4389119"/>
            <a:ext cx="1798092" cy="465773"/>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lvl1pPr indent="252413"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252413" algn="just" defTabSz="914400" rtl="0" eaLnBrk="0" fontAlgn="base" latinLnBrk="0" hangingPunct="0">
              <a:lnSpc>
                <a:spcPct val="100000"/>
              </a:lnSpc>
              <a:spcBef>
                <a:spcPct val="0"/>
              </a:spcBef>
              <a:spcAft>
                <a:spcPct val="0"/>
              </a:spcAft>
              <a:buClrTx/>
              <a:buSzTx/>
              <a:buFontTx/>
              <a:buNone/>
              <a:tabLst/>
            </a:pPr>
            <a:r>
              <a:rPr kumimoji="0" lang="ru-RU" altLang="ru-RU" sz="12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Радиационная</a:t>
            </a:r>
            <a:endParaRPr kumimoji="0" lang="ru-RU" altLang="ru-RU" sz="600" b="0" i="0" u="none" strike="noStrike" cap="none" normalizeH="0" baseline="0">
              <a:ln>
                <a:noFill/>
              </a:ln>
              <a:solidFill>
                <a:schemeClr val="tx1"/>
              </a:solidFill>
              <a:effectLst/>
            </a:endParaRPr>
          </a:p>
          <a:p>
            <a:pPr marL="0" marR="0" lvl="0" indent="252413" algn="ctr" defTabSz="914400" rtl="0" eaLnBrk="0" fontAlgn="base" latinLnBrk="0" hangingPunct="0">
              <a:lnSpc>
                <a:spcPct val="100000"/>
              </a:lnSpc>
              <a:spcBef>
                <a:spcPct val="0"/>
              </a:spcBef>
              <a:spcAft>
                <a:spcPct val="0"/>
              </a:spcAft>
              <a:buClrTx/>
              <a:buSzTx/>
              <a:buFontTx/>
              <a:buNone/>
              <a:tabLst/>
            </a:pPr>
            <a:r>
              <a:rPr kumimoji="0" lang="ru-RU" altLang="ru-RU" sz="12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медицина</a:t>
            </a:r>
            <a:endParaRPr kumimoji="0" lang="ru-RU" altLang="ru-RU" sz="1800" b="0" i="0" u="none" strike="noStrike" cap="none" normalizeH="0" baseline="0">
              <a:ln>
                <a:noFill/>
              </a:ln>
              <a:solidFill>
                <a:schemeClr val="tx1"/>
              </a:solidFill>
              <a:effectLst/>
              <a:latin typeface="Arial" panose="020B0604020202020204" pitchFamily="34" charset="0"/>
            </a:endParaRPr>
          </a:p>
        </p:txBody>
      </p:sp>
      <p:cxnSp>
        <p:nvCxnSpPr>
          <p:cNvPr id="14" name="Прямая со стрелкой 13"/>
          <p:cNvCxnSpPr/>
          <p:nvPr/>
        </p:nvCxnSpPr>
        <p:spPr>
          <a:xfrm flipH="1">
            <a:off x="2238502" y="2481594"/>
            <a:ext cx="1996950" cy="19300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 name="Прямая со стрелкой 14"/>
          <p:cNvCxnSpPr/>
          <p:nvPr/>
        </p:nvCxnSpPr>
        <p:spPr>
          <a:xfrm>
            <a:off x="4232846" y="2474277"/>
            <a:ext cx="2015491" cy="191484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 name="Прямая со стрелкой 15"/>
          <p:cNvCxnSpPr/>
          <p:nvPr/>
        </p:nvCxnSpPr>
        <p:spPr>
          <a:xfrm>
            <a:off x="4225576" y="2497945"/>
            <a:ext cx="0" cy="49276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 name="Прямая со стрелкой 16"/>
          <p:cNvCxnSpPr/>
          <p:nvPr/>
        </p:nvCxnSpPr>
        <p:spPr>
          <a:xfrm flipH="1">
            <a:off x="2709514" y="2474277"/>
            <a:ext cx="1508125" cy="48641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 name="Прямая со стрелкой 17"/>
          <p:cNvCxnSpPr/>
          <p:nvPr/>
        </p:nvCxnSpPr>
        <p:spPr>
          <a:xfrm>
            <a:off x="4218306" y="2457797"/>
            <a:ext cx="1403032" cy="53290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9" name="Rectangle 16"/>
          <p:cNvSpPr>
            <a:spLocks noChangeArrowheads="1"/>
          </p:cNvSpPr>
          <p:nvPr/>
        </p:nvSpPr>
        <p:spPr bwMode="auto">
          <a:xfrm>
            <a:off x="614710" y="-1073562"/>
            <a:ext cx="4932040" cy="369332"/>
          </a:xfrm>
          <a:prstGeom prst="rect">
            <a:avLst/>
          </a:prstGeom>
          <a:solidFill>
            <a:srgbClr val="00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52413"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252413"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3181508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Объект 2">
            <a:extLst>
              <a:ext uri="{FF2B5EF4-FFF2-40B4-BE49-F238E27FC236}">
                <a16:creationId xmlns:a16="http://schemas.microsoft.com/office/drawing/2014/main" id="{A2A311BF-3500-4FAD-9561-C146703A48C5}"/>
              </a:ext>
            </a:extLst>
          </p:cNvPr>
          <p:cNvSpPr txBox="1">
            <a:spLocks/>
          </p:cNvSpPr>
          <p:nvPr/>
        </p:nvSpPr>
        <p:spPr>
          <a:xfrm>
            <a:off x="457200" y="1268760"/>
            <a:ext cx="8435280" cy="5472608"/>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5750" indent="-285750" fontAlgn="auto">
              <a:spcAft>
                <a:spcPts val="0"/>
              </a:spcAft>
              <a:buClr>
                <a:schemeClr val="accent1"/>
              </a:buClr>
              <a:buNone/>
              <a:defRPr/>
            </a:pPr>
            <a:endParaRPr lang="ru-RU" altLang="ru-RU" sz="2000" dirty="0">
              <a:solidFill>
                <a:srgbClr val="0070C0"/>
              </a:solidFill>
              <a:latin typeface="Arial" panose="020B0604020202020204" pitchFamily="34" charset="0"/>
              <a:cs typeface="Arial" panose="020B0604020202020204" pitchFamily="34" charset="0"/>
            </a:endParaRPr>
          </a:p>
        </p:txBody>
      </p:sp>
      <p:sp>
        <p:nvSpPr>
          <p:cNvPr id="7" name="object 2"/>
          <p:cNvSpPr txBox="1">
            <a:spLocks noChangeArrowheads="1"/>
          </p:cNvSpPr>
          <p:nvPr/>
        </p:nvSpPr>
        <p:spPr bwMode="auto">
          <a:xfrm>
            <a:off x="545852" y="332656"/>
            <a:ext cx="7914580" cy="382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2700" rIns="0" bIns="0">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ts val="100"/>
              </a:spcBef>
            </a:pPr>
            <a:r>
              <a:rPr lang="ru-RU" altLang="ru-RU" sz="2400" dirty="0">
                <a:solidFill>
                  <a:srgbClr val="FFFF00"/>
                </a:solidFill>
                <a:latin typeface="Arial" panose="020B0604020202020204" pitchFamily="34" charset="0"/>
                <a:cs typeface="Arial" panose="020B0604020202020204" pitchFamily="34" charset="0"/>
              </a:rPr>
              <a:t>Лучевая терапия</a:t>
            </a:r>
          </a:p>
        </p:txBody>
      </p:sp>
      <p:grpSp>
        <p:nvGrpSpPr>
          <p:cNvPr id="4" name="Полотно 28"/>
          <p:cNvGrpSpPr/>
          <p:nvPr/>
        </p:nvGrpSpPr>
        <p:grpSpPr>
          <a:xfrm>
            <a:off x="457200" y="1975484"/>
            <a:ext cx="8435280" cy="4405843"/>
            <a:chOff x="0" y="0"/>
            <a:chExt cx="6038850" cy="2907030"/>
          </a:xfrm>
        </p:grpSpPr>
        <p:sp>
          <p:nvSpPr>
            <p:cNvPr id="5" name="Прямоугольник 4"/>
            <p:cNvSpPr/>
            <p:nvPr/>
          </p:nvSpPr>
          <p:spPr>
            <a:xfrm>
              <a:off x="0" y="0"/>
              <a:ext cx="6038850" cy="2907030"/>
            </a:xfrm>
            <a:prstGeom prst="rect">
              <a:avLst/>
            </a:prstGeom>
            <a:noFill/>
          </p:spPr>
        </p:sp>
        <p:sp>
          <p:nvSpPr>
            <p:cNvPr id="8" name="Text Box 30"/>
            <p:cNvSpPr txBox="1">
              <a:spLocks noChangeArrowheads="1"/>
            </p:cNvSpPr>
            <p:nvPr/>
          </p:nvSpPr>
          <p:spPr bwMode="auto">
            <a:xfrm>
              <a:off x="1897811" y="0"/>
              <a:ext cx="905774" cy="422694"/>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indent="252095" algn="ctr">
                <a:lnSpc>
                  <a:spcPct val="90000"/>
                </a:lnSpc>
                <a:spcAft>
                  <a:spcPts val="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Лучевая</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p>
              <a:pPr indent="252095" algn="ctr">
                <a:lnSpc>
                  <a:spcPct val="90000"/>
                </a:lnSpc>
                <a:spcAft>
                  <a:spcPts val="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терапия</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 Box 32"/>
            <p:cNvSpPr txBox="1">
              <a:spLocks noChangeArrowheads="1"/>
            </p:cNvSpPr>
            <p:nvPr/>
          </p:nvSpPr>
          <p:spPr bwMode="auto">
            <a:xfrm>
              <a:off x="250166" y="1054279"/>
              <a:ext cx="1242204" cy="45760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indent="252095" algn="ctr">
                <a:lnSpc>
                  <a:spcPct val="90000"/>
                </a:lnSpc>
                <a:spcAft>
                  <a:spcPts val="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Дистанционное</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p>
              <a:pPr indent="252095" algn="ctr">
                <a:lnSpc>
                  <a:spcPct val="90000"/>
                </a:lnSpc>
                <a:spcAft>
                  <a:spcPts val="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облучение</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 Box 33"/>
            <p:cNvSpPr txBox="1">
              <a:spLocks noChangeArrowheads="1"/>
            </p:cNvSpPr>
            <p:nvPr/>
          </p:nvSpPr>
          <p:spPr bwMode="auto">
            <a:xfrm>
              <a:off x="2803585" y="707301"/>
              <a:ext cx="1026544" cy="431386"/>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indent="252095" algn="ctr">
                <a:lnSpc>
                  <a:spcPct val="90000"/>
                </a:lnSpc>
                <a:spcAft>
                  <a:spcPts val="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Контактное</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p>
              <a:pPr indent="252095" algn="ctr">
                <a:lnSpc>
                  <a:spcPct val="90000"/>
                </a:lnSpc>
                <a:spcAft>
                  <a:spcPts val="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облучение</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 Box 34"/>
            <p:cNvSpPr txBox="1">
              <a:spLocks noChangeArrowheads="1"/>
            </p:cNvSpPr>
            <p:nvPr/>
          </p:nvSpPr>
          <p:spPr bwMode="auto">
            <a:xfrm>
              <a:off x="1570007" y="1578402"/>
              <a:ext cx="906604" cy="431494"/>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indent="252095" algn="ctr">
                <a:lnSpc>
                  <a:spcPct val="90000"/>
                </a:lnSpc>
                <a:spcAft>
                  <a:spcPts val="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Фотонная</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p>
              <a:pPr indent="252095" algn="ctr">
                <a:lnSpc>
                  <a:spcPct val="90000"/>
                </a:lnSpc>
                <a:spcAft>
                  <a:spcPts val="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терапия</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 Box 35"/>
            <p:cNvSpPr txBox="1">
              <a:spLocks noChangeArrowheads="1"/>
            </p:cNvSpPr>
            <p:nvPr/>
          </p:nvSpPr>
          <p:spPr bwMode="auto">
            <a:xfrm>
              <a:off x="1597541" y="2324594"/>
              <a:ext cx="904950" cy="437767"/>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indent="252095" algn="ctr">
                <a:lnSpc>
                  <a:spcPct val="90000"/>
                </a:lnSpc>
                <a:spcAft>
                  <a:spcPts val="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Адронная</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p>
              <a:pPr indent="252095" algn="ctr">
                <a:lnSpc>
                  <a:spcPct val="90000"/>
                </a:lnSpc>
                <a:spcAft>
                  <a:spcPts val="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терапия</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 Box 42"/>
            <p:cNvSpPr txBox="1">
              <a:spLocks noChangeArrowheads="1"/>
            </p:cNvSpPr>
            <p:nvPr/>
          </p:nvSpPr>
          <p:spPr bwMode="auto">
            <a:xfrm>
              <a:off x="17253" y="448921"/>
              <a:ext cx="1431985" cy="445917"/>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indent="252095" algn="ctr">
                <a:lnSpc>
                  <a:spcPct val="90000"/>
                </a:lnSpc>
                <a:spcAft>
                  <a:spcPts val="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Стереотаксическая</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p>
              <a:pPr indent="252095" algn="ctr">
                <a:lnSpc>
                  <a:spcPct val="90000"/>
                </a:lnSpc>
                <a:spcAft>
                  <a:spcPts val="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радиохирургия</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 Box 46"/>
            <p:cNvSpPr txBox="1">
              <a:spLocks noChangeArrowheads="1"/>
            </p:cNvSpPr>
            <p:nvPr/>
          </p:nvSpPr>
          <p:spPr bwMode="auto">
            <a:xfrm>
              <a:off x="0" y="2052993"/>
              <a:ext cx="1416909" cy="724713"/>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indent="252095" algn="ctr">
                <a:lnSpc>
                  <a:spcPct val="90000"/>
                </a:lnSpc>
                <a:spcAft>
                  <a:spcPts val="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Ускорители</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p>
              <a:pPr indent="252095" algn="ctr">
                <a:lnSpc>
                  <a:spcPct val="90000"/>
                </a:lnSpc>
                <a:spcAft>
                  <a:spcPts val="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протонов и ионов.</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p>
              <a:pPr indent="252095" algn="ctr">
                <a:lnSpc>
                  <a:spcPct val="90000"/>
                </a:lnSpc>
                <a:spcAft>
                  <a:spcPts val="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Ядерные реакторы</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p>
              <a:pPr indent="252095" algn="just">
                <a:lnSpc>
                  <a:spcPct val="90000"/>
                </a:lnSpc>
                <a:spcAft>
                  <a:spcPts val="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(пучки нейтронов)</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Прямоугольник 14"/>
            <p:cNvSpPr/>
            <p:nvPr/>
          </p:nvSpPr>
          <p:spPr>
            <a:xfrm>
              <a:off x="2622432" y="1623815"/>
              <a:ext cx="1354347" cy="733259"/>
            </a:xfrm>
            <a:prstGeom prst="rect">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indent="252095" algn="ctr">
                <a:lnSpc>
                  <a:spcPct val="90000"/>
                </a:lnSpc>
                <a:spcAft>
                  <a:spcPts val="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Радионуклидные</a:t>
              </a:r>
              <a:endParaRPr lang="ru-RU" sz="1100">
                <a:effectLst/>
                <a:ea typeface="Calibri" panose="020F0502020204030204" pitchFamily="34" charset="0"/>
                <a:cs typeface="Times New Roman" panose="02020603050405020304" pitchFamily="18" charset="0"/>
              </a:endParaRPr>
            </a:p>
            <a:p>
              <a:pPr indent="252095" algn="ctr">
                <a:lnSpc>
                  <a:spcPct val="90000"/>
                </a:lnSpc>
                <a:spcAft>
                  <a:spcPts val="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источники.</a:t>
              </a:r>
              <a:endParaRPr lang="ru-RU" sz="1100">
                <a:effectLst/>
                <a:ea typeface="Calibri" panose="020F0502020204030204" pitchFamily="34" charset="0"/>
                <a:cs typeface="Times New Roman" panose="02020603050405020304" pitchFamily="18" charset="0"/>
              </a:endParaRPr>
            </a:p>
            <a:p>
              <a:pPr indent="252095" algn="ctr">
                <a:lnSpc>
                  <a:spcPct val="90000"/>
                </a:lnSpc>
                <a:spcAft>
                  <a:spcPts val="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Электронные ускорители</a:t>
              </a:r>
              <a:endParaRPr lang="ru-RU" sz="1100">
                <a:effectLst/>
                <a:ea typeface="Calibri" panose="020F0502020204030204" pitchFamily="34" charset="0"/>
                <a:cs typeface="Times New Roman" panose="02020603050405020304" pitchFamily="18" charset="0"/>
              </a:endParaRPr>
            </a:p>
          </p:txBody>
        </p:sp>
        <p:cxnSp>
          <p:nvCxnSpPr>
            <p:cNvPr id="16" name="Прямая со стрелкой 15"/>
            <p:cNvCxnSpPr>
              <a:endCxn id="10" idx="0"/>
            </p:cNvCxnSpPr>
            <p:nvPr/>
          </p:nvCxnSpPr>
          <p:spPr>
            <a:xfrm>
              <a:off x="2363638" y="431321"/>
              <a:ext cx="953219" cy="27596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 name="Прямая со стрелкой 16"/>
            <p:cNvCxnSpPr/>
            <p:nvPr/>
          </p:nvCxnSpPr>
          <p:spPr>
            <a:xfrm flipH="1">
              <a:off x="1500996" y="431314"/>
              <a:ext cx="845389" cy="84539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 name="Прямая со стрелкой 17"/>
            <p:cNvCxnSpPr/>
            <p:nvPr/>
          </p:nvCxnSpPr>
          <p:spPr>
            <a:xfrm flipH="1" flipV="1">
              <a:off x="698740" y="905774"/>
              <a:ext cx="422694" cy="14848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9" name="Прямая со стрелкой 18"/>
            <p:cNvCxnSpPr>
              <a:stCxn id="11" idx="0"/>
              <a:endCxn id="10" idx="2"/>
            </p:cNvCxnSpPr>
            <p:nvPr/>
          </p:nvCxnSpPr>
          <p:spPr>
            <a:xfrm flipV="1">
              <a:off x="2023309" y="1138669"/>
              <a:ext cx="1293548" cy="43970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 name="Прямая со стрелкой 19"/>
            <p:cNvCxnSpPr>
              <a:stCxn id="11" idx="0"/>
            </p:cNvCxnSpPr>
            <p:nvPr/>
          </p:nvCxnSpPr>
          <p:spPr>
            <a:xfrm flipH="1" flipV="1">
              <a:off x="1500996" y="1397479"/>
              <a:ext cx="522313" cy="18089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 name="Прямая со стрелкой 20"/>
            <p:cNvCxnSpPr/>
            <p:nvPr/>
          </p:nvCxnSpPr>
          <p:spPr>
            <a:xfrm flipH="1" flipV="1">
              <a:off x="2009955" y="2018581"/>
              <a:ext cx="629728" cy="16390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2" name="Прямая со стрелкой 21"/>
            <p:cNvCxnSpPr>
              <a:stCxn id="12" idx="0"/>
            </p:cNvCxnSpPr>
            <p:nvPr/>
          </p:nvCxnSpPr>
          <p:spPr>
            <a:xfrm flipH="1" flipV="1">
              <a:off x="552091" y="1511855"/>
              <a:ext cx="1497925" cy="81270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3" name="Прямая со стрелкой 22"/>
            <p:cNvCxnSpPr/>
            <p:nvPr/>
          </p:nvCxnSpPr>
          <p:spPr>
            <a:xfrm>
              <a:off x="1416909" y="2182448"/>
              <a:ext cx="308374" cy="14207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04722969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Объект 2">
            <a:extLst>
              <a:ext uri="{FF2B5EF4-FFF2-40B4-BE49-F238E27FC236}">
                <a16:creationId xmlns:a16="http://schemas.microsoft.com/office/drawing/2014/main" id="{A2A311BF-3500-4FAD-9561-C146703A48C5}"/>
              </a:ext>
            </a:extLst>
          </p:cNvPr>
          <p:cNvSpPr txBox="1">
            <a:spLocks/>
          </p:cNvSpPr>
          <p:nvPr/>
        </p:nvSpPr>
        <p:spPr>
          <a:xfrm>
            <a:off x="457200" y="1268760"/>
            <a:ext cx="8435280" cy="46355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5750" indent="-285750" fontAlgn="auto">
              <a:spcAft>
                <a:spcPts val="0"/>
              </a:spcAft>
              <a:buClr>
                <a:schemeClr val="accent1"/>
              </a:buClr>
              <a:buNone/>
              <a:defRPr/>
            </a:pPr>
            <a:endParaRPr lang="ru-RU" altLang="ru-RU" sz="2000" dirty="0">
              <a:solidFill>
                <a:srgbClr val="0070C0"/>
              </a:solidFill>
              <a:latin typeface="Arial" panose="020B0604020202020204" pitchFamily="34" charset="0"/>
              <a:cs typeface="Arial" panose="020B0604020202020204" pitchFamily="34" charset="0"/>
            </a:endParaRPr>
          </a:p>
        </p:txBody>
      </p:sp>
      <p:sp>
        <p:nvSpPr>
          <p:cNvPr id="7" name="object 2"/>
          <p:cNvSpPr txBox="1">
            <a:spLocks noChangeArrowheads="1"/>
          </p:cNvSpPr>
          <p:nvPr/>
        </p:nvSpPr>
        <p:spPr bwMode="auto">
          <a:xfrm>
            <a:off x="545852" y="332656"/>
            <a:ext cx="7914580" cy="382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2700" rIns="0" bIns="0">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ts val="100"/>
              </a:spcBef>
            </a:pPr>
            <a:r>
              <a:rPr lang="ru-RU" altLang="ru-RU" sz="2400" dirty="0">
                <a:solidFill>
                  <a:srgbClr val="FFFF00"/>
                </a:solidFill>
                <a:latin typeface="Arial" panose="020B0604020202020204" pitchFamily="34" charset="0"/>
                <a:cs typeface="Arial" panose="020B0604020202020204" pitchFamily="34" charset="0"/>
              </a:rPr>
              <a:t>Лучевая диагностика</a:t>
            </a:r>
          </a:p>
        </p:txBody>
      </p:sp>
      <p:grpSp>
        <p:nvGrpSpPr>
          <p:cNvPr id="4" name="Полотно 48"/>
          <p:cNvGrpSpPr/>
          <p:nvPr/>
        </p:nvGrpSpPr>
        <p:grpSpPr>
          <a:xfrm>
            <a:off x="323528" y="-221291"/>
            <a:ext cx="8424936" cy="5522499"/>
            <a:chOff x="0" y="-1052580"/>
            <a:chExt cx="6207760" cy="3407160"/>
          </a:xfrm>
        </p:grpSpPr>
        <p:sp>
          <p:nvSpPr>
            <p:cNvPr id="5" name="Прямоугольник 4"/>
            <p:cNvSpPr/>
            <p:nvPr/>
          </p:nvSpPr>
          <p:spPr>
            <a:xfrm>
              <a:off x="0" y="0"/>
              <a:ext cx="6207760" cy="2354580"/>
            </a:xfrm>
            <a:prstGeom prst="rect">
              <a:avLst/>
            </a:prstGeom>
            <a:noFill/>
          </p:spPr>
        </p:sp>
        <p:sp>
          <p:nvSpPr>
            <p:cNvPr id="8" name="Rectangle 50"/>
            <p:cNvSpPr>
              <a:spLocks noChangeArrowheads="1"/>
            </p:cNvSpPr>
            <p:nvPr/>
          </p:nvSpPr>
          <p:spPr bwMode="auto">
            <a:xfrm>
              <a:off x="1062050" y="35999"/>
              <a:ext cx="1655272" cy="250166"/>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indent="252095" algn="ctr">
                <a:lnSpc>
                  <a:spcPct val="90000"/>
                </a:lnSpc>
                <a:spcAft>
                  <a:spcPts val="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Лучевая диагностика</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9" name="Line 51"/>
            <p:cNvCxnSpPr>
              <a:cxnSpLocks noChangeShapeType="1"/>
            </p:cNvCxnSpPr>
            <p:nvPr/>
          </p:nvCxnSpPr>
          <p:spPr bwMode="auto">
            <a:xfrm>
              <a:off x="572700" y="283565"/>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0" name="Line 52"/>
            <p:cNvCxnSpPr>
              <a:cxnSpLocks noChangeShapeType="1"/>
            </p:cNvCxnSpPr>
            <p:nvPr/>
          </p:nvCxnSpPr>
          <p:spPr bwMode="auto">
            <a:xfrm>
              <a:off x="3201200" y="286165"/>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1" name="Line 54"/>
            <p:cNvCxnSpPr>
              <a:cxnSpLocks noChangeShapeType="1"/>
            </p:cNvCxnSpPr>
            <p:nvPr/>
          </p:nvCxnSpPr>
          <p:spPr bwMode="auto">
            <a:xfrm>
              <a:off x="3092100" y="286165"/>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3" name="Line 58"/>
            <p:cNvCxnSpPr>
              <a:cxnSpLocks noChangeShapeType="1"/>
            </p:cNvCxnSpPr>
            <p:nvPr/>
          </p:nvCxnSpPr>
          <p:spPr bwMode="auto">
            <a:xfrm>
              <a:off x="577900" y="1351465"/>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14" name="Text Box 60"/>
            <p:cNvSpPr txBox="1">
              <a:spLocks noChangeArrowheads="1"/>
            </p:cNvSpPr>
            <p:nvPr/>
          </p:nvSpPr>
          <p:spPr bwMode="auto">
            <a:xfrm>
              <a:off x="1282522" y="702662"/>
              <a:ext cx="1245017" cy="45760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indent="252095" algn="ctr">
                <a:lnSpc>
                  <a:spcPct val="90000"/>
                </a:lnSpc>
                <a:spcAft>
                  <a:spcPts val="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Ультразвуковая диагностика</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 Box 61"/>
            <p:cNvSpPr txBox="1">
              <a:spLocks noChangeArrowheads="1"/>
            </p:cNvSpPr>
            <p:nvPr/>
          </p:nvSpPr>
          <p:spPr bwMode="auto">
            <a:xfrm>
              <a:off x="2785575" y="665165"/>
              <a:ext cx="1001422" cy="57110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indent="252095" algn="ctr">
                <a:lnSpc>
                  <a:spcPct val="90000"/>
                </a:lnSpc>
                <a:spcAft>
                  <a:spcPts val="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Магнитно-резонансная</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p>
              <a:pPr indent="252095" algn="ctr">
                <a:lnSpc>
                  <a:spcPct val="90000"/>
                </a:lnSpc>
                <a:spcAft>
                  <a:spcPts val="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диагностика</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 Box 62"/>
            <p:cNvSpPr txBox="1">
              <a:spLocks noChangeArrowheads="1"/>
            </p:cNvSpPr>
            <p:nvPr/>
          </p:nvSpPr>
          <p:spPr bwMode="auto">
            <a:xfrm>
              <a:off x="160687" y="1351465"/>
              <a:ext cx="1409320" cy="437592"/>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indent="252095" algn="ctr">
                <a:lnSpc>
                  <a:spcPct val="90000"/>
                </a:lnSpc>
                <a:spcAft>
                  <a:spcPts val="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Интервенционная</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p>
              <a:pPr indent="252095" algn="ctr">
                <a:lnSpc>
                  <a:spcPct val="90000"/>
                </a:lnSpc>
                <a:spcAft>
                  <a:spcPts val="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радиология</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Text Box 63"/>
            <p:cNvSpPr txBox="1">
              <a:spLocks noChangeArrowheads="1"/>
            </p:cNvSpPr>
            <p:nvPr/>
          </p:nvSpPr>
          <p:spPr bwMode="auto">
            <a:xfrm>
              <a:off x="3660987" y="-1052580"/>
              <a:ext cx="1028400" cy="65981"/>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indent="252095" algn="ctr">
                <a:lnSpc>
                  <a:spcPct val="90000"/>
                </a:lnSpc>
                <a:spcAft>
                  <a:spcPts val="0"/>
                </a:spcAft>
              </a:pP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Rectangle 70"/>
            <p:cNvSpPr>
              <a:spLocks noChangeArrowheads="1"/>
            </p:cNvSpPr>
            <p:nvPr/>
          </p:nvSpPr>
          <p:spPr bwMode="auto">
            <a:xfrm>
              <a:off x="0" y="711288"/>
              <a:ext cx="1028400" cy="43580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indent="252095" algn="ctr">
                <a:lnSpc>
                  <a:spcPct val="90000"/>
                </a:lnSpc>
                <a:spcAft>
                  <a:spcPts val="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Рентгено-</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p>
              <a:pPr indent="252095" algn="ctr">
                <a:lnSpc>
                  <a:spcPct val="90000"/>
                </a:lnSpc>
                <a:spcAft>
                  <a:spcPts val="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диагностика</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Прямоугольник 19"/>
            <p:cNvSpPr/>
            <p:nvPr/>
          </p:nvSpPr>
          <p:spPr>
            <a:xfrm>
              <a:off x="1975450" y="1351465"/>
              <a:ext cx="1837426" cy="566988"/>
            </a:xfrm>
            <a:prstGeom prst="rect">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indent="252095" algn="ctr">
                <a:lnSpc>
                  <a:spcPct val="90000"/>
                </a:lnSpc>
                <a:spcAft>
                  <a:spcPts val="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Исследование</a:t>
              </a:r>
              <a:endParaRPr lang="ru-RU" sz="1100">
                <a:effectLst/>
                <a:ea typeface="Calibri" panose="020F0502020204030204" pitchFamily="34" charset="0"/>
                <a:cs typeface="Times New Roman" panose="02020603050405020304" pitchFamily="18" charset="0"/>
              </a:endParaRPr>
            </a:p>
            <a:p>
              <a:pPr indent="252095" algn="ctr">
                <a:lnSpc>
                  <a:spcPct val="90000"/>
                </a:lnSpc>
                <a:spcAft>
                  <a:spcPts val="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собственных излучений</a:t>
              </a:r>
              <a:endParaRPr lang="ru-RU" sz="1100">
                <a:effectLst/>
                <a:ea typeface="Calibri" panose="020F0502020204030204" pitchFamily="34" charset="0"/>
                <a:cs typeface="Times New Roman" panose="02020603050405020304" pitchFamily="18" charset="0"/>
              </a:endParaRPr>
            </a:p>
            <a:p>
              <a:pPr indent="252095" algn="ctr">
                <a:lnSpc>
                  <a:spcPct val="90000"/>
                </a:lnSpc>
                <a:spcAft>
                  <a:spcPts val="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человека</a:t>
              </a:r>
              <a:endParaRPr lang="ru-RU" sz="1100">
                <a:effectLst/>
                <a:ea typeface="Calibri" panose="020F0502020204030204" pitchFamily="34" charset="0"/>
                <a:cs typeface="Times New Roman" panose="02020603050405020304" pitchFamily="18" charset="0"/>
              </a:endParaRPr>
            </a:p>
          </p:txBody>
        </p:sp>
        <p:cxnSp>
          <p:nvCxnSpPr>
            <p:cNvPr id="21" name="Прямая со стрелкой 20"/>
            <p:cNvCxnSpPr/>
            <p:nvPr/>
          </p:nvCxnSpPr>
          <p:spPr>
            <a:xfrm>
              <a:off x="1889185" y="307569"/>
              <a:ext cx="0" cy="39509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2" name="Прямая соединительная линия 21"/>
            <p:cNvCxnSpPr/>
            <p:nvPr/>
          </p:nvCxnSpPr>
          <p:spPr>
            <a:xfrm>
              <a:off x="517585" y="471471"/>
              <a:ext cx="2803585" cy="0"/>
            </a:xfrm>
            <a:prstGeom prst="line">
              <a:avLst/>
            </a:prstGeom>
          </p:spPr>
          <p:style>
            <a:lnRef idx="1">
              <a:schemeClr val="dk1"/>
            </a:lnRef>
            <a:fillRef idx="0">
              <a:schemeClr val="dk1"/>
            </a:fillRef>
            <a:effectRef idx="0">
              <a:schemeClr val="dk1"/>
            </a:effectRef>
            <a:fontRef idx="minor">
              <a:schemeClr val="tx1"/>
            </a:fontRef>
          </p:style>
        </p:cxnSp>
        <p:cxnSp>
          <p:nvCxnSpPr>
            <p:cNvPr id="23" name="Прямая со стрелкой 22"/>
            <p:cNvCxnSpPr>
              <a:endCxn id="19" idx="0"/>
            </p:cNvCxnSpPr>
            <p:nvPr/>
          </p:nvCxnSpPr>
          <p:spPr>
            <a:xfrm flipH="1">
              <a:off x="514200" y="480097"/>
              <a:ext cx="12011" cy="23119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4" name="Прямая со стрелкой 23"/>
            <p:cNvCxnSpPr/>
            <p:nvPr/>
          </p:nvCxnSpPr>
          <p:spPr>
            <a:xfrm>
              <a:off x="3321170" y="471471"/>
              <a:ext cx="0" cy="18115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5" name="Прямая со стрелкой 24"/>
            <p:cNvCxnSpPr/>
            <p:nvPr/>
          </p:nvCxnSpPr>
          <p:spPr>
            <a:xfrm>
              <a:off x="1121434" y="471385"/>
              <a:ext cx="0" cy="8798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6" name="Прямая со стрелкой 25"/>
            <p:cNvCxnSpPr/>
            <p:nvPr/>
          </p:nvCxnSpPr>
          <p:spPr>
            <a:xfrm>
              <a:off x="2631057" y="480009"/>
              <a:ext cx="0" cy="87120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4994389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Объект 2">
            <a:extLst>
              <a:ext uri="{FF2B5EF4-FFF2-40B4-BE49-F238E27FC236}">
                <a16:creationId xmlns:a16="http://schemas.microsoft.com/office/drawing/2014/main" id="{A2A311BF-3500-4FAD-9561-C146703A48C5}"/>
              </a:ext>
            </a:extLst>
          </p:cNvPr>
          <p:cNvSpPr txBox="1">
            <a:spLocks/>
          </p:cNvSpPr>
          <p:nvPr/>
        </p:nvSpPr>
        <p:spPr>
          <a:xfrm>
            <a:off x="457200" y="1268760"/>
            <a:ext cx="8435280" cy="46355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5750" indent="-285750" fontAlgn="auto">
              <a:spcAft>
                <a:spcPts val="0"/>
              </a:spcAft>
              <a:buClr>
                <a:schemeClr val="accent1"/>
              </a:buClr>
              <a:buNone/>
              <a:defRPr/>
            </a:pPr>
            <a:endParaRPr lang="ru-RU" altLang="ru-RU" sz="2000" dirty="0">
              <a:solidFill>
                <a:srgbClr val="0070C0"/>
              </a:solidFill>
              <a:latin typeface="Arial" panose="020B0604020202020204" pitchFamily="34" charset="0"/>
              <a:cs typeface="Arial" panose="020B0604020202020204" pitchFamily="34" charset="0"/>
            </a:endParaRPr>
          </a:p>
        </p:txBody>
      </p:sp>
      <p:sp>
        <p:nvSpPr>
          <p:cNvPr id="7" name="object 2"/>
          <p:cNvSpPr txBox="1">
            <a:spLocks noChangeArrowheads="1"/>
          </p:cNvSpPr>
          <p:nvPr/>
        </p:nvSpPr>
        <p:spPr bwMode="auto">
          <a:xfrm>
            <a:off x="545852" y="332656"/>
            <a:ext cx="7914580" cy="382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2700" rIns="0" bIns="0">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ts val="100"/>
              </a:spcBef>
            </a:pPr>
            <a:r>
              <a:rPr lang="ru-RU" altLang="ru-RU" sz="2400" dirty="0">
                <a:solidFill>
                  <a:srgbClr val="FFFF00"/>
                </a:solidFill>
                <a:latin typeface="Arial" panose="020B0604020202020204" pitchFamily="34" charset="0"/>
                <a:cs typeface="Arial" panose="020B0604020202020204" pitchFamily="34" charset="0"/>
              </a:rPr>
              <a:t>Ядерная медицина </a:t>
            </a:r>
          </a:p>
        </p:txBody>
      </p:sp>
      <p:sp>
        <p:nvSpPr>
          <p:cNvPr id="2" name="Прямоугольник 1"/>
          <p:cNvSpPr/>
          <p:nvPr/>
        </p:nvSpPr>
        <p:spPr>
          <a:xfrm>
            <a:off x="179512" y="1305342"/>
            <a:ext cx="8280920" cy="4081117"/>
          </a:xfrm>
          <a:prstGeom prst="rect">
            <a:avLst/>
          </a:prstGeom>
        </p:spPr>
        <p:txBody>
          <a:bodyPr wrap="square">
            <a:spAutoFit/>
          </a:bodyPr>
          <a:lstStyle/>
          <a:p>
            <a:pPr indent="252095" algn="just">
              <a:lnSpc>
                <a:spcPct val="90000"/>
              </a:lnSpc>
              <a:spcAft>
                <a:spcPts val="0"/>
              </a:spcAft>
            </a:pPr>
            <a:r>
              <a:rPr lang="ru-RU" sz="2400" b="0" dirty="0"/>
              <a:t>Ядерная медицина подразделяется на:</a:t>
            </a:r>
          </a:p>
          <a:p>
            <a:pPr indent="252095" algn="just">
              <a:lnSpc>
                <a:spcPct val="90000"/>
              </a:lnSpc>
              <a:spcAft>
                <a:spcPts val="0"/>
              </a:spcAft>
            </a:pPr>
            <a:endParaRPr lang="ru-RU" sz="2400" b="0" dirty="0"/>
          </a:p>
          <a:p>
            <a:pPr indent="252095" algn="just">
              <a:lnSpc>
                <a:spcPct val="90000"/>
              </a:lnSpc>
              <a:spcAft>
                <a:spcPts val="0"/>
              </a:spcAft>
            </a:pPr>
            <a:r>
              <a:rPr lang="ru-RU" sz="2400" b="0" dirty="0"/>
              <a:t>– </a:t>
            </a:r>
            <a:r>
              <a:rPr lang="ru-RU" sz="2400" b="0" dirty="0" err="1"/>
              <a:t>радионуклидную</a:t>
            </a:r>
            <a:r>
              <a:rPr lang="ru-RU" sz="2400" b="0" dirty="0"/>
              <a:t> диагностику </a:t>
            </a:r>
            <a:r>
              <a:rPr lang="en-US" sz="2400" b="0" dirty="0"/>
              <a:t>in vivo</a:t>
            </a:r>
            <a:r>
              <a:rPr lang="ru-RU" sz="2400" b="0" dirty="0"/>
              <a:t> (планарная </a:t>
            </a:r>
            <a:r>
              <a:rPr lang="ru-RU" sz="2400" b="0" dirty="0" err="1"/>
              <a:t>сцинтиграфия</a:t>
            </a:r>
            <a:r>
              <a:rPr lang="ru-RU" sz="2400" b="0" dirty="0"/>
              <a:t>, ОФЭКТ, ПЭТ в статическом и динамическом режимах, радиометрия участков тела, отдельных органов и всего тела, а также </a:t>
            </a:r>
            <a:r>
              <a:rPr lang="ru-RU" sz="2400" b="0" dirty="0" err="1"/>
              <a:t>мультимодальная</a:t>
            </a:r>
            <a:r>
              <a:rPr lang="ru-RU" sz="2400" b="0" dirty="0"/>
              <a:t> визуализация)</a:t>
            </a:r>
          </a:p>
          <a:p>
            <a:pPr indent="252095" algn="just">
              <a:lnSpc>
                <a:spcPct val="90000"/>
              </a:lnSpc>
              <a:spcAft>
                <a:spcPts val="0"/>
              </a:spcAft>
            </a:pPr>
            <a:endParaRPr lang="ru-RU" sz="2400" b="0" dirty="0"/>
          </a:p>
          <a:p>
            <a:pPr indent="252095" algn="just">
              <a:lnSpc>
                <a:spcPct val="90000"/>
              </a:lnSpc>
              <a:spcAft>
                <a:spcPts val="0"/>
              </a:spcAft>
            </a:pPr>
            <a:r>
              <a:rPr lang="ru-RU" sz="2400" b="0" dirty="0"/>
              <a:t>– </a:t>
            </a:r>
            <a:r>
              <a:rPr lang="ru-RU" sz="2400" b="0" dirty="0" err="1"/>
              <a:t>радионуклидную</a:t>
            </a:r>
            <a:r>
              <a:rPr lang="ru-RU" sz="2400" b="0" dirty="0"/>
              <a:t> диагностику </a:t>
            </a:r>
            <a:r>
              <a:rPr lang="en-US" sz="2400" b="0" dirty="0"/>
              <a:t>in vitro</a:t>
            </a:r>
            <a:r>
              <a:rPr lang="ru-RU" sz="2400" b="0" dirty="0"/>
              <a:t> (</a:t>
            </a:r>
            <a:r>
              <a:rPr lang="ru-RU" sz="2400" b="0" dirty="0" err="1"/>
              <a:t>радиоиммунный</a:t>
            </a:r>
            <a:r>
              <a:rPr lang="ru-RU" sz="2400" b="0" dirty="0"/>
              <a:t> и </a:t>
            </a:r>
            <a:r>
              <a:rPr lang="ru-RU" sz="2400" b="0" dirty="0" err="1"/>
              <a:t>радиоконкурентный</a:t>
            </a:r>
            <a:r>
              <a:rPr lang="ru-RU" sz="2400" b="0" dirty="0"/>
              <a:t> анализы)</a:t>
            </a:r>
          </a:p>
          <a:p>
            <a:pPr indent="252095" algn="just">
              <a:lnSpc>
                <a:spcPct val="90000"/>
              </a:lnSpc>
              <a:spcAft>
                <a:spcPts val="0"/>
              </a:spcAft>
            </a:pPr>
            <a:endParaRPr lang="ru-RU" sz="2400" b="0" dirty="0"/>
          </a:p>
          <a:p>
            <a:pPr indent="252095" algn="just">
              <a:lnSpc>
                <a:spcPct val="90000"/>
              </a:lnSpc>
              <a:spcAft>
                <a:spcPts val="0"/>
              </a:spcAft>
            </a:pPr>
            <a:r>
              <a:rPr lang="ru-RU" sz="2400" b="0" dirty="0"/>
              <a:t>– </a:t>
            </a:r>
            <a:r>
              <a:rPr lang="ru-RU" sz="2400" b="0" dirty="0" err="1"/>
              <a:t>радионуклидную</a:t>
            </a:r>
            <a:r>
              <a:rPr lang="ru-RU" sz="2400" b="0" dirty="0"/>
              <a:t> терапию в госпитальном и амбулаторном режимах</a:t>
            </a:r>
          </a:p>
        </p:txBody>
      </p:sp>
    </p:spTree>
    <p:extLst>
      <p:ext uri="{BB962C8B-B14F-4D97-AF65-F5344CB8AC3E}">
        <p14:creationId xmlns:p14="http://schemas.microsoft.com/office/powerpoint/2010/main" val="14304960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object 2"/>
          <p:cNvSpPr>
            <a:spLocks noChangeArrowheads="1"/>
          </p:cNvSpPr>
          <p:nvPr/>
        </p:nvSpPr>
        <p:spPr bwMode="auto">
          <a:xfrm>
            <a:off x="3600450" y="0"/>
            <a:ext cx="2460625" cy="885825"/>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ru-RU" altLang="ru-RU"/>
          </a:p>
        </p:txBody>
      </p:sp>
      <p:sp>
        <p:nvSpPr>
          <p:cNvPr id="15363" name="object 3"/>
          <p:cNvSpPr>
            <a:spLocks noChangeArrowheads="1"/>
          </p:cNvSpPr>
          <p:nvPr/>
        </p:nvSpPr>
        <p:spPr bwMode="auto">
          <a:xfrm>
            <a:off x="5489575" y="0"/>
            <a:ext cx="2460625" cy="885825"/>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ru-RU" altLang="ru-RU"/>
          </a:p>
        </p:txBody>
      </p:sp>
      <p:sp>
        <p:nvSpPr>
          <p:cNvPr id="15364" name="object 4"/>
          <p:cNvSpPr>
            <a:spLocks noChangeArrowheads="1"/>
          </p:cNvSpPr>
          <p:nvPr/>
        </p:nvSpPr>
        <p:spPr bwMode="auto">
          <a:xfrm>
            <a:off x="7370763" y="0"/>
            <a:ext cx="1773237" cy="885825"/>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ru-RU" altLang="ru-RU"/>
          </a:p>
        </p:txBody>
      </p:sp>
      <p:sp>
        <p:nvSpPr>
          <p:cNvPr id="15365" name="object 5"/>
          <p:cNvSpPr>
            <a:spLocks noChangeArrowheads="1"/>
          </p:cNvSpPr>
          <p:nvPr/>
        </p:nvSpPr>
        <p:spPr bwMode="auto">
          <a:xfrm>
            <a:off x="0" y="6686550"/>
            <a:ext cx="8435975" cy="171450"/>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ru-RU" altLang="ru-RU"/>
          </a:p>
        </p:txBody>
      </p:sp>
      <p:sp>
        <p:nvSpPr>
          <p:cNvPr id="15366" name="object 6"/>
          <p:cNvSpPr>
            <a:spLocks/>
          </p:cNvSpPr>
          <p:nvPr/>
        </p:nvSpPr>
        <p:spPr bwMode="auto">
          <a:xfrm>
            <a:off x="8299450" y="6615113"/>
            <a:ext cx="844550" cy="242887"/>
          </a:xfrm>
          <a:custGeom>
            <a:avLst/>
            <a:gdLst>
              <a:gd name="T0" fmla="*/ 841227 w 845184"/>
              <a:gd name="T1" fmla="*/ 0 h 243204"/>
              <a:gd name="T2" fmla="*/ 181429 w 845184"/>
              <a:gd name="T3" fmla="*/ 0 h 243204"/>
              <a:gd name="T4" fmla="*/ 0 w 845184"/>
              <a:gd name="T5" fmla="*/ 241106 h 243204"/>
              <a:gd name="T6" fmla="*/ 841227 w 845184"/>
              <a:gd name="T7" fmla="*/ 241106 h 243204"/>
              <a:gd name="T8" fmla="*/ 841227 w 845184"/>
              <a:gd name="T9" fmla="*/ 0 h 24320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5184" h="243204">
                <a:moveTo>
                  <a:pt x="845023" y="0"/>
                </a:moveTo>
                <a:lnTo>
                  <a:pt x="182248" y="0"/>
                </a:lnTo>
                <a:lnTo>
                  <a:pt x="0" y="243000"/>
                </a:lnTo>
                <a:lnTo>
                  <a:pt x="845023" y="243000"/>
                </a:lnTo>
                <a:lnTo>
                  <a:pt x="845023" y="0"/>
                </a:lnTo>
                <a:close/>
              </a:path>
            </a:pathLst>
          </a:custGeom>
          <a:solidFill>
            <a:srgbClr val="00B1EB"/>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ru-RU"/>
          </a:p>
        </p:txBody>
      </p:sp>
      <p:sp>
        <p:nvSpPr>
          <p:cNvPr id="15367" name="object 7"/>
          <p:cNvSpPr>
            <a:spLocks/>
          </p:cNvSpPr>
          <p:nvPr/>
        </p:nvSpPr>
        <p:spPr bwMode="auto">
          <a:xfrm>
            <a:off x="8399463" y="6616700"/>
            <a:ext cx="276225" cy="241300"/>
          </a:xfrm>
          <a:custGeom>
            <a:avLst/>
            <a:gdLst>
              <a:gd name="T0" fmla="*/ 272863 w 276859"/>
              <a:gd name="T1" fmla="*/ 0 h 241300"/>
              <a:gd name="T2" fmla="*/ 178428 w 276859"/>
              <a:gd name="T3" fmla="*/ 0 h 241300"/>
              <a:gd name="T4" fmla="*/ 0 w 276859"/>
              <a:gd name="T5" fmla="*/ 241199 h 241300"/>
              <a:gd name="T6" fmla="*/ 94437 w 276859"/>
              <a:gd name="T7" fmla="*/ 241199 h 241300"/>
              <a:gd name="T8" fmla="*/ 272863 w 276859"/>
              <a:gd name="T9" fmla="*/ 0 h 2413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6859" h="241300">
                <a:moveTo>
                  <a:pt x="276643" y="0"/>
                </a:moveTo>
                <a:lnTo>
                  <a:pt x="180898" y="0"/>
                </a:lnTo>
                <a:lnTo>
                  <a:pt x="0" y="241199"/>
                </a:lnTo>
                <a:lnTo>
                  <a:pt x="95745" y="241199"/>
                </a:lnTo>
                <a:lnTo>
                  <a:pt x="276643" y="0"/>
                </a:lnTo>
                <a:close/>
              </a:path>
            </a:pathLst>
          </a:custGeom>
          <a:solidFill>
            <a:srgbClr val="0081C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ru-RU"/>
          </a:p>
        </p:txBody>
      </p:sp>
      <p:sp>
        <p:nvSpPr>
          <p:cNvPr id="15368" name="object 8"/>
          <p:cNvSpPr>
            <a:spLocks/>
          </p:cNvSpPr>
          <p:nvPr/>
        </p:nvSpPr>
        <p:spPr bwMode="auto">
          <a:xfrm>
            <a:off x="8564563" y="6616700"/>
            <a:ext cx="277812" cy="241300"/>
          </a:xfrm>
          <a:custGeom>
            <a:avLst/>
            <a:gdLst>
              <a:gd name="T0" fmla="*/ 282406 w 276859"/>
              <a:gd name="T1" fmla="*/ 0 h 241300"/>
              <a:gd name="T2" fmla="*/ 184666 w 276859"/>
              <a:gd name="T3" fmla="*/ 0 h 241300"/>
              <a:gd name="T4" fmla="*/ 0 w 276859"/>
              <a:gd name="T5" fmla="*/ 241199 h 241300"/>
              <a:gd name="T6" fmla="*/ 97740 w 276859"/>
              <a:gd name="T7" fmla="*/ 241199 h 241300"/>
              <a:gd name="T8" fmla="*/ 282406 w 276859"/>
              <a:gd name="T9" fmla="*/ 0 h 2413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6859" h="241300">
                <a:moveTo>
                  <a:pt x="276643" y="0"/>
                </a:moveTo>
                <a:lnTo>
                  <a:pt x="180898" y="0"/>
                </a:lnTo>
                <a:lnTo>
                  <a:pt x="0" y="241199"/>
                </a:lnTo>
                <a:lnTo>
                  <a:pt x="95745" y="241199"/>
                </a:lnTo>
                <a:lnTo>
                  <a:pt x="276643" y="0"/>
                </a:lnTo>
                <a:close/>
              </a:path>
            </a:pathLst>
          </a:custGeom>
          <a:solidFill>
            <a:srgbClr val="0081C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ru-RU"/>
          </a:p>
        </p:txBody>
      </p:sp>
      <p:sp>
        <p:nvSpPr>
          <p:cNvPr id="15369" name="object 9"/>
          <p:cNvSpPr>
            <a:spLocks noGrp="1"/>
          </p:cNvSpPr>
          <p:nvPr>
            <p:ph type="title"/>
          </p:nvPr>
        </p:nvSpPr>
        <p:spPr>
          <a:xfrm>
            <a:off x="539552" y="156368"/>
            <a:ext cx="6317704" cy="573087"/>
          </a:xfrm>
        </p:spPr>
        <p:txBody>
          <a:bodyPr tIns="12700">
            <a:noAutofit/>
          </a:bodyPr>
          <a:lstStyle/>
          <a:p>
            <a:pPr marL="12700" algn="l" eaLnBrk="1" hangingPunct="1">
              <a:spcBef>
                <a:spcPts val="100"/>
              </a:spcBef>
            </a:pPr>
            <a:r>
              <a:rPr lang="ru-RU" altLang="ru-RU" sz="1800" dirty="0">
                <a:solidFill>
                  <a:srgbClr val="FFFF00"/>
                </a:solidFill>
                <a:latin typeface="Times New Roman" pitchFamily="18" charset="0"/>
                <a:cs typeface="Times New Roman" pitchFamily="18" charset="0"/>
              </a:rPr>
              <a:t>НАУЧНЫЕ МЕРОПРИЯТИЯ  ПО МЕДИЦИНСКОЙ ФИЗИКЕ</a:t>
            </a:r>
          </a:p>
        </p:txBody>
      </p:sp>
      <p:sp>
        <p:nvSpPr>
          <p:cNvPr id="15370" name="object 10"/>
          <p:cNvSpPr txBox="1">
            <a:spLocks noChangeArrowheads="1"/>
          </p:cNvSpPr>
          <p:nvPr/>
        </p:nvSpPr>
        <p:spPr bwMode="auto">
          <a:xfrm>
            <a:off x="406400" y="925513"/>
            <a:ext cx="7408863"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63500" rIns="0" bIns="0">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3000"/>
              </a:lnSpc>
              <a:spcBef>
                <a:spcPts val="500"/>
              </a:spcBef>
            </a:pPr>
            <a:r>
              <a:rPr lang="ru-RU" altLang="ru-RU" sz="2800" b="1" dirty="0">
                <a:solidFill>
                  <a:srgbClr val="0081C9"/>
                </a:solidFill>
                <a:latin typeface="Arial" panose="020B0604020202020204" pitchFamily="34" charset="0"/>
                <a:cs typeface="Arial" panose="020B0604020202020204" pitchFamily="34" charset="0"/>
              </a:rPr>
              <a:t>Научные мероприятия, посвященные  медицинской физике, проводимые в МГУ</a:t>
            </a:r>
            <a:endParaRPr lang="ru-RU" altLang="ru-RU" sz="2800" dirty="0">
              <a:latin typeface="Arial" panose="020B0604020202020204" pitchFamily="34" charset="0"/>
              <a:cs typeface="Arial" panose="020B0604020202020204" pitchFamily="34" charset="0"/>
            </a:endParaRPr>
          </a:p>
        </p:txBody>
      </p:sp>
      <p:sp>
        <p:nvSpPr>
          <p:cNvPr id="15376" name="object 16"/>
          <p:cNvSpPr txBox="1">
            <a:spLocks noChangeArrowheads="1"/>
          </p:cNvSpPr>
          <p:nvPr/>
        </p:nvSpPr>
        <p:spPr bwMode="auto">
          <a:xfrm>
            <a:off x="406400" y="1866106"/>
            <a:ext cx="8158163" cy="5040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69215" rIns="0" bIns="0">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ts val="550"/>
              </a:spcBef>
            </a:pPr>
            <a:r>
              <a:rPr lang="ru-RU" altLang="ru-RU" sz="1600" b="0" dirty="0">
                <a:latin typeface="Arial" panose="020B0604020202020204" pitchFamily="34" charset="0"/>
                <a:cs typeface="Arial" panose="020B0604020202020204" pitchFamily="34" charset="0"/>
              </a:rPr>
              <a:t>Проведено 3 Евразийских конгресса по медицинской физике и инженерии:</a:t>
            </a:r>
          </a:p>
          <a:p>
            <a:pPr eaLnBrk="1" hangingPunct="1">
              <a:spcBef>
                <a:spcPts val="450"/>
              </a:spcBef>
            </a:pPr>
            <a:r>
              <a:rPr lang="ru-RU" altLang="ru-RU" sz="1600" b="0" dirty="0">
                <a:latin typeface="Arial" panose="020B0604020202020204" pitchFamily="34" charset="0"/>
                <a:cs typeface="Arial" panose="020B0604020202020204" pitchFamily="34" charset="0"/>
              </a:rPr>
              <a:t> в 2001 г. участников было около 500 человек,</a:t>
            </a:r>
          </a:p>
          <a:p>
            <a:pPr eaLnBrk="1" hangingPunct="1">
              <a:spcBef>
                <a:spcPts val="450"/>
              </a:spcBef>
            </a:pPr>
            <a:r>
              <a:rPr lang="ru-RU" altLang="ru-RU" sz="1600" b="0" dirty="0">
                <a:latin typeface="Arial" panose="020B0604020202020204" pitchFamily="34" charset="0"/>
                <a:cs typeface="Arial" panose="020B0604020202020204" pitchFamily="34" charset="0"/>
              </a:rPr>
              <a:t>в 2005 г. — 800 человек и в 2010 году — более 1300 человек.</a:t>
            </a:r>
          </a:p>
          <a:p>
            <a:pPr algn="just" eaLnBrk="1" hangingPunct="1">
              <a:lnSpc>
                <a:spcPts val="1800"/>
              </a:lnSpc>
              <a:spcBef>
                <a:spcPts val="600"/>
              </a:spcBef>
            </a:pPr>
            <a:r>
              <a:rPr lang="ru-RU" altLang="ru-RU" sz="1600" b="0" dirty="0">
                <a:latin typeface="Arial" panose="020B0604020202020204" pitchFamily="34" charset="0"/>
                <a:cs typeface="Arial" panose="020B0604020202020204" pitchFamily="34" charset="0"/>
              </a:rPr>
              <a:t>С 24 по 26 июня 2013 года в МГУ имени М. В. Ломоносова на базе Медицинского  центра проходил первый научно-практический семинар «Ускорители для буду-  </a:t>
            </a:r>
            <a:r>
              <a:rPr lang="ru-RU" altLang="ru-RU" sz="1600" b="0" dirty="0" err="1">
                <a:latin typeface="Arial" panose="020B0604020202020204" pitchFamily="34" charset="0"/>
                <a:cs typeface="Arial" panose="020B0604020202020204" pitchFamily="34" charset="0"/>
              </a:rPr>
              <a:t>щего</a:t>
            </a:r>
            <a:r>
              <a:rPr lang="ru-RU" altLang="ru-RU" sz="1600" b="0" dirty="0">
                <a:latin typeface="Arial" panose="020B0604020202020204" pitchFamily="34" charset="0"/>
                <a:cs typeface="Arial" panose="020B0604020202020204" pitchFamily="34" charset="0"/>
              </a:rPr>
              <a:t> России», организованный кафедрой физики ускорителей и радиационной  медицины</a:t>
            </a:r>
          </a:p>
          <a:p>
            <a:pPr eaLnBrk="1" hangingPunct="1">
              <a:spcBef>
                <a:spcPts val="400"/>
              </a:spcBef>
            </a:pPr>
            <a:r>
              <a:rPr lang="ru-RU" altLang="ru-RU" sz="1600" b="0" dirty="0">
                <a:latin typeface="Arial" panose="020B0604020202020204" pitchFamily="34" charset="0"/>
                <a:cs typeface="Arial" panose="020B0604020202020204" pitchFamily="34" charset="0"/>
              </a:rPr>
              <a:t>В 2010–2015 годах кафедра организовала 3 школы по медицинской физике</a:t>
            </a:r>
          </a:p>
          <a:p>
            <a:pPr eaLnBrk="1" hangingPunct="1">
              <a:lnSpc>
                <a:spcPts val="1800"/>
              </a:lnSpc>
              <a:spcBef>
                <a:spcPts val="613"/>
              </a:spcBef>
            </a:pPr>
            <a:r>
              <a:rPr lang="ru-RU" altLang="ru-RU" sz="1600" b="0" dirty="0">
                <a:latin typeface="Arial" panose="020B0604020202020204" pitchFamily="34" charset="0"/>
                <a:cs typeface="Arial" panose="020B0604020202020204" pitchFamily="34" charset="0"/>
              </a:rPr>
              <a:t>Школа-конференция молодых ученых по медицинской физике в рамках III Евразий-  </a:t>
            </a:r>
            <a:r>
              <a:rPr lang="ru-RU" altLang="ru-RU" sz="1600" b="0" dirty="0" err="1">
                <a:latin typeface="Arial" panose="020B0604020202020204" pitchFamily="34" charset="0"/>
                <a:cs typeface="Arial" panose="020B0604020202020204" pitchFamily="34" charset="0"/>
              </a:rPr>
              <a:t>ского</a:t>
            </a:r>
            <a:r>
              <a:rPr lang="ru-RU" altLang="ru-RU" sz="1600" b="0" dirty="0">
                <a:latin typeface="Arial" panose="020B0604020202020204" pitchFamily="34" charset="0"/>
                <a:cs typeface="Arial" panose="020B0604020202020204" pitchFamily="34" charset="0"/>
              </a:rPr>
              <a:t> конгресса по медицинской физике и инженерии — с 21.06 по 25.06.2010, </a:t>
            </a:r>
            <a:br>
              <a:rPr lang="ru-RU" altLang="ru-RU" sz="1600" b="0" dirty="0">
                <a:latin typeface="Arial" panose="020B0604020202020204" pitchFamily="34" charset="0"/>
                <a:cs typeface="Arial" panose="020B0604020202020204" pitchFamily="34" charset="0"/>
              </a:rPr>
            </a:br>
            <a:r>
              <a:rPr lang="ru-RU" altLang="ru-RU" sz="1600" b="0" dirty="0">
                <a:latin typeface="Arial" panose="020B0604020202020204" pitchFamily="34" charset="0"/>
                <a:cs typeface="Arial" panose="020B0604020202020204" pitchFamily="34" charset="0"/>
              </a:rPr>
              <a:t>35  участников;</a:t>
            </a:r>
          </a:p>
          <a:p>
            <a:pPr eaLnBrk="1" hangingPunct="1">
              <a:lnSpc>
                <a:spcPts val="1800"/>
              </a:lnSpc>
              <a:spcBef>
                <a:spcPts val="563"/>
              </a:spcBef>
              <a:buFontTx/>
              <a:buAutoNum type="arabicPlain"/>
            </a:pPr>
            <a:r>
              <a:rPr lang="ru-RU" altLang="ru-RU" sz="1600" b="0" dirty="0" err="1">
                <a:latin typeface="Arial" panose="020B0604020202020204" pitchFamily="34" charset="0"/>
                <a:cs typeface="Arial" panose="020B0604020202020204" pitchFamily="34" charset="0"/>
              </a:rPr>
              <a:t>ая</a:t>
            </a:r>
            <a:r>
              <a:rPr lang="ru-RU" altLang="ru-RU" sz="1600" b="0" dirty="0">
                <a:latin typeface="Arial" panose="020B0604020202020204" pitchFamily="34" charset="0"/>
                <a:cs typeface="Arial" panose="020B0604020202020204" pitchFamily="34" charset="0"/>
              </a:rPr>
              <a:t> Школа по физике </a:t>
            </a:r>
            <a:r>
              <a:rPr lang="ru-RU" altLang="ru-RU" sz="1600" b="0" dirty="0" err="1">
                <a:latin typeface="Arial" panose="020B0604020202020204" pitchFamily="34" charset="0"/>
                <a:cs typeface="Arial" panose="020B0604020202020204" pitchFamily="34" charset="0"/>
              </a:rPr>
              <a:t>кибер</a:t>
            </a:r>
            <a:r>
              <a:rPr lang="ru-RU" altLang="ru-RU" sz="1600" b="0" dirty="0">
                <a:latin typeface="Arial" panose="020B0604020202020204" pitchFamily="34" charset="0"/>
                <a:cs typeface="Arial" panose="020B0604020202020204" pitchFamily="34" charset="0"/>
              </a:rPr>
              <a:t>- ножа и </a:t>
            </a:r>
            <a:r>
              <a:rPr lang="ru-RU" altLang="ru-RU" sz="1600" b="0" dirty="0" err="1">
                <a:latin typeface="Arial" panose="020B0604020202020204" pitchFamily="34" charset="0"/>
                <a:cs typeface="Arial" panose="020B0604020202020204" pitchFamily="34" charset="0"/>
              </a:rPr>
              <a:t>томотерапии</a:t>
            </a:r>
            <a:r>
              <a:rPr lang="ru-RU" altLang="ru-RU" sz="1600" b="0" dirty="0">
                <a:latin typeface="Arial" panose="020B0604020202020204" pitchFamily="34" charset="0"/>
                <a:cs typeface="Arial" panose="020B0604020202020204" pitchFamily="34" charset="0"/>
              </a:rPr>
              <a:t> — с 29.10 по 01.11.2014, </a:t>
            </a:r>
            <a:br>
              <a:rPr lang="ru-RU" altLang="ru-RU" sz="1600" b="0" dirty="0">
                <a:latin typeface="Arial" panose="020B0604020202020204" pitchFamily="34" charset="0"/>
                <a:cs typeface="Arial" panose="020B0604020202020204" pitchFamily="34" charset="0"/>
              </a:rPr>
            </a:br>
            <a:r>
              <a:rPr lang="ru-RU" altLang="ru-RU" sz="1600" b="0" dirty="0">
                <a:latin typeface="Arial" panose="020B0604020202020204" pitchFamily="34" charset="0"/>
                <a:cs typeface="Arial" panose="020B0604020202020204" pitchFamily="34" charset="0"/>
              </a:rPr>
              <a:t>18  участников;</a:t>
            </a:r>
          </a:p>
          <a:p>
            <a:pPr eaLnBrk="1" hangingPunct="1">
              <a:lnSpc>
                <a:spcPts val="1800"/>
              </a:lnSpc>
              <a:spcBef>
                <a:spcPts val="575"/>
              </a:spcBef>
              <a:buFontTx/>
              <a:buAutoNum type="arabicPlain"/>
            </a:pPr>
            <a:r>
              <a:rPr lang="ru-RU" altLang="ru-RU" sz="1600" b="0" dirty="0" err="1">
                <a:latin typeface="Arial" panose="020B0604020202020204" pitchFamily="34" charset="0"/>
                <a:cs typeface="Arial" panose="020B0604020202020204" pitchFamily="34" charset="0"/>
              </a:rPr>
              <a:t>ая</a:t>
            </a:r>
            <a:r>
              <a:rPr lang="ru-RU" altLang="ru-RU" sz="1600" b="0" dirty="0">
                <a:latin typeface="Arial" panose="020B0604020202020204" pitchFamily="34" charset="0"/>
                <a:cs typeface="Arial" panose="020B0604020202020204" pitchFamily="34" charset="0"/>
              </a:rPr>
              <a:t> Школа по физике </a:t>
            </a:r>
            <a:r>
              <a:rPr lang="ru-RU" altLang="ru-RU" sz="1600" b="0" dirty="0" err="1">
                <a:latin typeface="Arial" panose="020B0604020202020204" pitchFamily="34" charset="0"/>
                <a:cs typeface="Arial" panose="020B0604020202020204" pitchFamily="34" charset="0"/>
              </a:rPr>
              <a:t>кибер</a:t>
            </a:r>
            <a:r>
              <a:rPr lang="ru-RU" altLang="ru-RU" sz="1600" b="0" dirty="0">
                <a:latin typeface="Arial" panose="020B0604020202020204" pitchFamily="34" charset="0"/>
                <a:cs typeface="Arial" panose="020B0604020202020204" pitchFamily="34" charset="0"/>
              </a:rPr>
              <a:t>- ножа и </a:t>
            </a:r>
            <a:r>
              <a:rPr lang="ru-RU" altLang="ru-RU" sz="1600" b="0" dirty="0" err="1">
                <a:latin typeface="Arial" panose="020B0604020202020204" pitchFamily="34" charset="0"/>
                <a:cs typeface="Arial" panose="020B0604020202020204" pitchFamily="34" charset="0"/>
              </a:rPr>
              <a:t>томотерапии</a:t>
            </a:r>
            <a:r>
              <a:rPr lang="ru-RU" altLang="ru-RU" sz="1600" b="0" dirty="0">
                <a:latin typeface="Arial" panose="020B0604020202020204" pitchFamily="34" charset="0"/>
                <a:cs typeface="Arial" panose="020B0604020202020204" pitchFamily="34" charset="0"/>
              </a:rPr>
              <a:t> — с 01.02 по 04.02.2016, </a:t>
            </a:r>
            <a:br>
              <a:rPr lang="ru-RU" altLang="ru-RU" sz="1600" b="0" dirty="0">
                <a:latin typeface="Arial" panose="020B0604020202020204" pitchFamily="34" charset="0"/>
                <a:cs typeface="Arial" panose="020B0604020202020204" pitchFamily="34" charset="0"/>
              </a:rPr>
            </a:br>
            <a:r>
              <a:rPr lang="ru-RU" altLang="ru-RU" sz="1600" b="0" dirty="0">
                <a:latin typeface="Arial" panose="020B0604020202020204" pitchFamily="34" charset="0"/>
                <a:cs typeface="Arial" panose="020B0604020202020204" pitchFamily="34" charset="0"/>
              </a:rPr>
              <a:t>15  участников.</a:t>
            </a:r>
          </a:p>
          <a:p>
            <a:pPr algn="just" eaLnBrk="1" hangingPunct="1">
              <a:spcBef>
                <a:spcPts val="400"/>
              </a:spcBef>
            </a:pPr>
            <a:r>
              <a:rPr lang="ru-RU" altLang="ru-RU" sz="1600" b="0" dirty="0">
                <a:latin typeface="Arial" panose="020B0604020202020204" pitchFamily="34" charset="0"/>
                <a:cs typeface="Arial" panose="020B0604020202020204" pitchFamily="34" charset="0"/>
              </a:rPr>
              <a:t>Конференция «Ядерно-физические методы в медицине» (2004)</a:t>
            </a:r>
          </a:p>
          <a:p>
            <a:pPr algn="just" eaLnBrk="1" hangingPunct="1">
              <a:spcBef>
                <a:spcPts val="400"/>
              </a:spcBef>
            </a:pPr>
            <a:r>
              <a:rPr lang="ru-RU" altLang="ru-RU" sz="1600" b="0" dirty="0">
                <a:latin typeface="Arial" panose="020B0604020202020204" pitchFamily="34" charset="0"/>
                <a:cs typeface="Arial" panose="020B0604020202020204" pitchFamily="34" charset="0"/>
              </a:rPr>
              <a:t>Научно-практический семинар с РОСНАНО (2014г.)</a:t>
            </a:r>
          </a:p>
          <a:p>
            <a:pPr algn="just" eaLnBrk="1" hangingPunct="1">
              <a:spcBef>
                <a:spcPts val="400"/>
              </a:spcBef>
            </a:pPr>
            <a:r>
              <a:rPr lang="ru-RU" altLang="ru-RU" sz="1600" b="0" dirty="0">
                <a:latin typeface="Arial" panose="020B0604020202020204" pitchFamily="34" charset="0"/>
                <a:cs typeface="Arial" panose="020B0604020202020204" pitchFamily="34" charset="0"/>
              </a:rPr>
              <a:t>Научно-практический семинар с РАО (2018г.)</a:t>
            </a:r>
          </a:p>
          <a:p>
            <a:pPr algn="just" eaLnBrk="1" hangingPunct="1">
              <a:spcBef>
                <a:spcPts val="400"/>
              </a:spcBef>
            </a:pPr>
            <a:endParaRPr lang="ru-RU" altLang="ru-RU" sz="1600" b="0" dirty="0">
              <a:latin typeface="Arial" panose="020B0604020202020204" pitchFamily="34" charset="0"/>
              <a:cs typeface="Arial" panose="020B0604020202020204" pitchFamily="34" charset="0"/>
            </a:endParaRPr>
          </a:p>
        </p:txBody>
      </p:sp>
      <p:sp>
        <p:nvSpPr>
          <p:cNvPr id="15377" name="object 1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54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678BE611-3557-48F2-AF26-3D175C287DC9}" type="slidenum">
              <a:rPr lang="ru-RU" altLang="ru-RU">
                <a:solidFill>
                  <a:schemeClr val="bg1"/>
                </a:solidFill>
                <a:latin typeface="Arial" panose="020B0604020202020204" pitchFamily="34" charset="0"/>
              </a:rPr>
              <a:pPr/>
              <a:t>57</a:t>
            </a:fld>
            <a:endParaRPr lang="ru-RU" altLang="ru-RU">
              <a:solidFill>
                <a:schemeClr val="bg1"/>
              </a:solidFill>
              <a:latin typeface="Arial" panose="020B0604020202020204" pitchFamily="34" charset="0"/>
            </a:endParaRPr>
          </a:p>
        </p:txBody>
      </p:sp>
    </p:spTree>
    <p:extLst>
      <p:ext uri="{BB962C8B-B14F-4D97-AF65-F5344CB8AC3E}">
        <p14:creationId xmlns:p14="http://schemas.microsoft.com/office/powerpoint/2010/main" val="3918258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3" cstate="print">
            <a:extLst>
              <a:ext uri="{28A0092B-C50C-407E-A947-70E740481C1C}">
                <a14:useLocalDpi xmlns:a14="http://schemas.microsoft.com/office/drawing/2010/main" val="0"/>
              </a:ext>
            </a:extLst>
          </a:blip>
          <a:srcRect l="15724" t="-535" r="15959" b="23803"/>
          <a:stretch/>
        </p:blipFill>
        <p:spPr>
          <a:xfrm>
            <a:off x="7346" y="-171400"/>
            <a:ext cx="9191690" cy="7272808"/>
          </a:xfrm>
          <a:prstGeom prst="rect">
            <a:avLst/>
          </a:prstGeom>
        </p:spPr>
      </p:pic>
      <p:sp>
        <p:nvSpPr>
          <p:cNvPr id="5" name="object 28"/>
          <p:cNvSpPr txBox="1">
            <a:spLocks/>
          </p:cNvSpPr>
          <p:nvPr/>
        </p:nvSpPr>
        <p:spPr>
          <a:xfrm>
            <a:off x="867568" y="2420888"/>
            <a:ext cx="7408863" cy="690562"/>
          </a:xfrm>
          <a:prstGeom prst="rect">
            <a:avLst/>
          </a:prstGeom>
        </p:spPr>
        <p:txBody>
          <a:bodyPr vert="horz" lIns="91440" tIns="1270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2700" fontAlgn="auto">
              <a:spcBef>
                <a:spcPts val="100"/>
              </a:spcBef>
              <a:spcAft>
                <a:spcPts val="0"/>
              </a:spcAft>
            </a:pPr>
            <a:endParaRPr lang="ru-RU" altLang="ru-RU" dirty="0">
              <a:solidFill>
                <a:schemeClr val="tx2"/>
              </a:solidFill>
              <a:latin typeface="Arial" panose="020B0604020202020204" pitchFamily="34" charset="0"/>
              <a:cs typeface="Arial" panose="020B0604020202020204" pitchFamily="34" charset="0"/>
            </a:endParaRPr>
          </a:p>
        </p:txBody>
      </p:sp>
      <p:sp>
        <p:nvSpPr>
          <p:cNvPr id="8" name="Заголовок 7"/>
          <p:cNvSpPr>
            <a:spLocks noGrp="1"/>
          </p:cNvSpPr>
          <p:nvPr>
            <p:ph type="title"/>
          </p:nvPr>
        </p:nvSpPr>
        <p:spPr>
          <a:xfrm>
            <a:off x="0" y="404664"/>
            <a:ext cx="9144000" cy="1362075"/>
          </a:xfrm>
        </p:spPr>
        <p:txBody>
          <a:bodyPr/>
          <a:lstStyle/>
          <a:p>
            <a:pPr algn="ctr"/>
            <a:r>
              <a:rPr lang="ru-RU" altLang="ru-RU" dirty="0">
                <a:solidFill>
                  <a:srgbClr val="FFFF00"/>
                </a:solidFill>
                <a:latin typeface="Arial" pitchFamily="34" charset="0"/>
                <a:cs typeface="Arial" pitchFamily="34" charset="0"/>
              </a:rPr>
              <a:t>спасибо  за  внимание!</a:t>
            </a:r>
          </a:p>
        </p:txBody>
      </p:sp>
    </p:spTree>
    <p:extLst>
      <p:ext uri="{BB962C8B-B14F-4D97-AF65-F5344CB8AC3E}">
        <p14:creationId xmlns:p14="http://schemas.microsoft.com/office/powerpoint/2010/main" val="9370792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b="1" dirty="0">
                <a:solidFill>
                  <a:srgbClr val="FFFF00"/>
                </a:solidFill>
              </a:rPr>
              <a:t>История развития лучевой терапии</a:t>
            </a:r>
            <a:endParaRPr lang="ru-RU" dirty="0">
              <a:solidFill>
                <a:srgbClr val="FFFF00"/>
              </a:solidFill>
            </a:endParaRPr>
          </a:p>
        </p:txBody>
      </p:sp>
      <p:sp>
        <p:nvSpPr>
          <p:cNvPr id="3" name="Объект 2"/>
          <p:cNvSpPr>
            <a:spLocks noGrp="1"/>
          </p:cNvSpPr>
          <p:nvPr>
            <p:ph sz="quarter" idx="1"/>
          </p:nvPr>
        </p:nvSpPr>
        <p:spPr>
          <a:xfrm>
            <a:off x="323528" y="3523827"/>
            <a:ext cx="8640960" cy="2880320"/>
          </a:xfrm>
        </p:spPr>
        <p:txBody>
          <a:bodyPr>
            <a:normAutofit fontScale="32500" lnSpcReduction="20000"/>
          </a:bodyPr>
          <a:lstStyle/>
          <a:p>
            <a:pPr marL="0" indent="0" algn="just" fontAlgn="base">
              <a:lnSpc>
                <a:spcPct val="120000"/>
              </a:lnSpc>
              <a:spcBef>
                <a:spcPct val="0"/>
              </a:spcBef>
              <a:spcAft>
                <a:spcPct val="0"/>
              </a:spcAft>
              <a:buNone/>
            </a:pPr>
            <a:r>
              <a:rPr lang="ru-RU" sz="6800" dirty="0">
                <a:latin typeface="Times New Roman" pitchFamily="18" charset="0"/>
              </a:rPr>
              <a:t>Первые попытки воздействовать на рост злокачественных опухолей с помощью </a:t>
            </a:r>
            <a:r>
              <a:rPr lang="ru-RU" sz="6800" b="1" dirty="0">
                <a:solidFill>
                  <a:srgbClr val="244FA6"/>
                </a:solidFill>
                <a:latin typeface="Times New Roman" pitchFamily="18" charset="0"/>
              </a:rPr>
              <a:t>Х-лучей</a:t>
            </a:r>
            <a:r>
              <a:rPr lang="ru-RU" sz="6800" dirty="0">
                <a:solidFill>
                  <a:srgbClr val="244FA6"/>
                </a:solidFill>
                <a:latin typeface="Times New Roman" pitchFamily="18" charset="0"/>
              </a:rPr>
              <a:t> </a:t>
            </a:r>
            <a:r>
              <a:rPr lang="ru-RU" sz="6800" dirty="0">
                <a:latin typeface="Times New Roman" pitchFamily="18" charset="0"/>
              </a:rPr>
              <a:t>были совершены всего через несколько месяцев после их открытия.</a:t>
            </a:r>
          </a:p>
          <a:p>
            <a:pPr marL="0" indent="0" algn="just" fontAlgn="base">
              <a:lnSpc>
                <a:spcPct val="120000"/>
              </a:lnSpc>
              <a:spcBef>
                <a:spcPct val="0"/>
              </a:spcBef>
              <a:spcAft>
                <a:spcPct val="0"/>
              </a:spcAft>
              <a:buNone/>
            </a:pPr>
            <a:r>
              <a:rPr lang="ru-RU" sz="6800" b="1" i="1" dirty="0">
                <a:latin typeface="Times New Roman" pitchFamily="18" charset="0"/>
              </a:rPr>
              <a:t>Эмиль </a:t>
            </a:r>
            <a:r>
              <a:rPr lang="ru-RU" sz="6800" b="1" i="1" dirty="0" err="1">
                <a:latin typeface="Times New Roman" pitchFamily="18" charset="0"/>
              </a:rPr>
              <a:t>Груббе</a:t>
            </a:r>
            <a:r>
              <a:rPr lang="ru-RU" sz="6800" b="1" i="1" dirty="0">
                <a:latin typeface="Times New Roman" pitchFamily="18" charset="0"/>
              </a:rPr>
              <a:t> </a:t>
            </a:r>
            <a:r>
              <a:rPr lang="ru-RU" sz="6800" dirty="0">
                <a:latin typeface="Times New Roman" pitchFamily="18" charset="0"/>
              </a:rPr>
              <a:t>уже в </a:t>
            </a:r>
            <a:r>
              <a:rPr lang="ru-RU" sz="6800" b="1" dirty="0">
                <a:solidFill>
                  <a:srgbClr val="244FA6"/>
                </a:solidFill>
                <a:latin typeface="Times New Roman" pitchFamily="18" charset="0"/>
              </a:rPr>
              <a:t>1896</a:t>
            </a:r>
            <a:r>
              <a:rPr lang="ru-RU" sz="6800" dirty="0">
                <a:solidFill>
                  <a:srgbClr val="244FA6"/>
                </a:solidFill>
                <a:latin typeface="Times New Roman" pitchFamily="18" charset="0"/>
              </a:rPr>
              <a:t> г.</a:t>
            </a:r>
            <a:r>
              <a:rPr lang="ru-RU" sz="6800" dirty="0">
                <a:latin typeface="Times New Roman" pitchFamily="18" charset="0"/>
              </a:rPr>
              <a:t> провел облучение молочной железы при неоперабельной карциноме (имя первой пациентки </a:t>
            </a:r>
            <a:r>
              <a:rPr lang="ru-RU" sz="6800" dirty="0" err="1">
                <a:latin typeface="Times New Roman" pitchFamily="18" charset="0"/>
              </a:rPr>
              <a:t>Rose</a:t>
            </a:r>
            <a:r>
              <a:rPr lang="ru-RU" sz="6800" dirty="0">
                <a:latin typeface="Times New Roman" pitchFamily="18" charset="0"/>
              </a:rPr>
              <a:t> </a:t>
            </a:r>
            <a:r>
              <a:rPr lang="ru-RU" sz="6800" dirty="0" err="1">
                <a:latin typeface="Times New Roman" pitchFamily="18" charset="0"/>
              </a:rPr>
              <a:t>Lee</a:t>
            </a:r>
            <a:r>
              <a:rPr lang="ru-RU" sz="6800" dirty="0">
                <a:latin typeface="Times New Roman" pitchFamily="18" charset="0"/>
              </a:rPr>
              <a:t>).</a:t>
            </a:r>
          </a:p>
          <a:p>
            <a:pPr marL="0" indent="0" algn="just" fontAlgn="base">
              <a:lnSpc>
                <a:spcPct val="120000"/>
              </a:lnSpc>
              <a:spcBef>
                <a:spcPct val="0"/>
              </a:spcBef>
              <a:spcAft>
                <a:spcPct val="0"/>
              </a:spcAft>
              <a:buNone/>
            </a:pPr>
            <a:r>
              <a:rPr lang="ru-RU" sz="6800" dirty="0">
                <a:latin typeface="Times New Roman" pitchFamily="18" charset="0"/>
              </a:rPr>
              <a:t>Как писали в то время в медицинских журналах, у онкологических больных «впервые появилась надежда там, где ее не было…».</a:t>
            </a:r>
          </a:p>
          <a:p>
            <a:endParaRPr lang="ru-RU" dirty="0"/>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5816" y="1556792"/>
            <a:ext cx="3253373" cy="1800200"/>
          </a:xfrm>
          <a:prstGeom prst="rect">
            <a:avLst/>
          </a:prstGeom>
        </p:spPr>
      </p:pic>
    </p:spTree>
    <p:extLst>
      <p:ext uri="{BB962C8B-B14F-4D97-AF65-F5344CB8AC3E}">
        <p14:creationId xmlns:p14="http://schemas.microsoft.com/office/powerpoint/2010/main" val="40560532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b="1" dirty="0">
                <a:solidFill>
                  <a:srgbClr val="FFFF00"/>
                </a:solidFill>
              </a:rPr>
              <a:t>История развития лучевой терапии</a:t>
            </a:r>
            <a:endParaRPr lang="ru-RU" dirty="0">
              <a:solidFill>
                <a:srgbClr val="FFFF00"/>
              </a:solidFill>
            </a:endParaRPr>
          </a:p>
        </p:txBody>
      </p:sp>
      <p:sp>
        <p:nvSpPr>
          <p:cNvPr id="3" name="Объект 2"/>
          <p:cNvSpPr>
            <a:spLocks noGrp="1"/>
          </p:cNvSpPr>
          <p:nvPr>
            <p:ph sz="quarter" idx="1"/>
          </p:nvPr>
        </p:nvSpPr>
        <p:spPr>
          <a:xfrm>
            <a:off x="914400" y="1447800"/>
            <a:ext cx="7402016" cy="2557264"/>
          </a:xfrm>
        </p:spPr>
        <p:txBody>
          <a:bodyPr>
            <a:noAutofit/>
          </a:bodyPr>
          <a:lstStyle/>
          <a:p>
            <a:pPr marL="0" indent="0">
              <a:buNone/>
            </a:pPr>
            <a:r>
              <a:rPr lang="ru-RU" sz="2400" dirty="0">
                <a:latin typeface="Times New Roman" pitchFamily="18" charset="0"/>
              </a:rPr>
              <a:t>В том же </a:t>
            </a:r>
            <a:r>
              <a:rPr lang="ru-RU" sz="2400" b="1" dirty="0">
                <a:solidFill>
                  <a:srgbClr val="244FA6"/>
                </a:solidFill>
                <a:latin typeface="Times New Roman" pitchFamily="18" charset="0"/>
              </a:rPr>
              <a:t>1896</a:t>
            </a:r>
            <a:r>
              <a:rPr lang="ru-RU" sz="2400" dirty="0">
                <a:solidFill>
                  <a:srgbClr val="244FA6"/>
                </a:solidFill>
                <a:latin typeface="Times New Roman" pitchFamily="18" charset="0"/>
              </a:rPr>
              <a:t> г.</a:t>
            </a:r>
            <a:r>
              <a:rPr lang="ru-RU" sz="2400" dirty="0">
                <a:latin typeface="Times New Roman" pitchFamily="18" charset="0"/>
              </a:rPr>
              <a:t> </a:t>
            </a:r>
            <a:r>
              <a:rPr lang="ru-RU" sz="2400" b="1" i="1" dirty="0">
                <a:latin typeface="Times New Roman" pitchFamily="18" charset="0"/>
              </a:rPr>
              <a:t>Анри Беккерель </a:t>
            </a:r>
            <a:r>
              <a:rPr lang="ru-RU" sz="2400" dirty="0">
                <a:latin typeface="Times New Roman" pitchFamily="18" charset="0"/>
              </a:rPr>
              <a:t>открыл эффект самопроизвольной радиоактивности солей урана, за что в </a:t>
            </a:r>
            <a:r>
              <a:rPr lang="ru-RU" sz="2400" b="1" dirty="0">
                <a:solidFill>
                  <a:srgbClr val="244FA6"/>
                </a:solidFill>
                <a:latin typeface="Times New Roman" pitchFamily="18" charset="0"/>
              </a:rPr>
              <a:t>1903 </a:t>
            </a:r>
            <a:r>
              <a:rPr lang="ru-RU" sz="2400" dirty="0">
                <a:solidFill>
                  <a:srgbClr val="244FA6"/>
                </a:solidFill>
                <a:latin typeface="Times New Roman" pitchFamily="18" charset="0"/>
              </a:rPr>
              <a:t>г.</a:t>
            </a:r>
            <a:r>
              <a:rPr lang="ru-RU" sz="2400" dirty="0">
                <a:latin typeface="Times New Roman" pitchFamily="18" charset="0"/>
              </a:rPr>
              <a:t> он, а также </a:t>
            </a:r>
            <a:r>
              <a:rPr lang="ru-RU" sz="2400" b="1" i="1" dirty="0">
                <a:latin typeface="Times New Roman" pitchFamily="18" charset="0"/>
              </a:rPr>
              <a:t>Пьер и Мария Кюри </a:t>
            </a:r>
            <a:r>
              <a:rPr lang="ru-RU" sz="2400" dirty="0">
                <a:latin typeface="Times New Roman" pitchFamily="18" charset="0"/>
              </a:rPr>
              <a:t>были удостоены Нобелевской премии по физике «в знак признания их совместных исследований явлений радиации».</a:t>
            </a:r>
            <a:br>
              <a:rPr lang="ru-RU" sz="2400" dirty="0">
                <a:latin typeface="Times New Roman" pitchFamily="18" charset="0"/>
              </a:rPr>
            </a:br>
            <a:endParaRPr lang="ru-RU" sz="2400" dirty="0">
              <a:latin typeface="Times New Roman" pitchFamily="18" charset="0"/>
            </a:endParaRPr>
          </a:p>
        </p:txBody>
      </p:sp>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647" y="3934391"/>
            <a:ext cx="2307336" cy="2633472"/>
          </a:xfrm>
          <a:prstGeom prst="rect">
            <a:avLst/>
          </a:prstGeom>
        </p:spPr>
      </p:pic>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7904" y="3777927"/>
            <a:ext cx="2133600" cy="2946400"/>
          </a:xfrm>
          <a:prstGeom prst="rect">
            <a:avLst/>
          </a:prstGeom>
        </p:spPr>
      </p:pic>
      <p:pic>
        <p:nvPicPr>
          <p:cNvPr id="6" name="Рисунок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48425" y="3789040"/>
            <a:ext cx="2238375" cy="2924175"/>
          </a:xfrm>
          <a:prstGeom prst="rect">
            <a:avLst/>
          </a:prstGeom>
        </p:spPr>
      </p:pic>
    </p:spTree>
    <p:extLst>
      <p:ext uri="{BB962C8B-B14F-4D97-AF65-F5344CB8AC3E}">
        <p14:creationId xmlns:p14="http://schemas.microsoft.com/office/powerpoint/2010/main" val="21968799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b="1" dirty="0">
                <a:solidFill>
                  <a:srgbClr val="FFFF00"/>
                </a:solidFill>
              </a:rPr>
              <a:t>История развития лучевой терапии</a:t>
            </a:r>
            <a:endParaRPr lang="ru-RU" dirty="0">
              <a:solidFill>
                <a:srgbClr val="FFFF00"/>
              </a:solidFill>
            </a:endParaRPr>
          </a:p>
        </p:txBody>
      </p:sp>
      <p:sp>
        <p:nvSpPr>
          <p:cNvPr id="3" name="Объект 2"/>
          <p:cNvSpPr>
            <a:spLocks noGrp="1"/>
          </p:cNvSpPr>
          <p:nvPr>
            <p:ph sz="quarter" idx="1"/>
          </p:nvPr>
        </p:nvSpPr>
        <p:spPr>
          <a:xfrm>
            <a:off x="353677" y="1363018"/>
            <a:ext cx="5313784" cy="4861520"/>
          </a:xfrm>
        </p:spPr>
        <p:txBody>
          <a:bodyPr>
            <a:normAutofit fontScale="92500" lnSpcReduction="10000"/>
          </a:bodyPr>
          <a:lstStyle/>
          <a:p>
            <a:pPr marL="0" indent="0">
              <a:buNone/>
            </a:pPr>
            <a:r>
              <a:rPr lang="ru-RU" sz="2800" dirty="0">
                <a:latin typeface="Times New Roman" pitchFamily="18" charset="0"/>
              </a:rPr>
              <a:t>Это открытие имело огромный резонанс в обществе, а радиоактивный радий тут же начал использоваться в медицинских клиниках для борьбы с раком. Так, врач из Парижа </a:t>
            </a:r>
            <a:r>
              <a:rPr lang="ru-RU" sz="2800" b="1" i="1" dirty="0">
                <a:latin typeface="Times New Roman" pitchFamily="18" charset="0"/>
              </a:rPr>
              <a:t>Анри-Александр </a:t>
            </a:r>
            <a:r>
              <a:rPr lang="ru-RU" sz="2800" b="1" i="1" dirty="0" err="1">
                <a:latin typeface="Times New Roman" pitchFamily="18" charset="0"/>
              </a:rPr>
              <a:t>Данло</a:t>
            </a:r>
            <a:r>
              <a:rPr lang="ru-RU" sz="2800" dirty="0">
                <a:latin typeface="Times New Roman" pitchFamily="18" charset="0"/>
              </a:rPr>
              <a:t> в </a:t>
            </a:r>
            <a:r>
              <a:rPr lang="ru-RU" sz="3000" b="1" dirty="0">
                <a:solidFill>
                  <a:srgbClr val="0070C0"/>
                </a:solidFill>
                <a:latin typeface="Times New Roman" pitchFamily="18" charset="0"/>
              </a:rPr>
              <a:t>1901 г. </a:t>
            </a:r>
            <a:r>
              <a:rPr lang="ru-RU" sz="2800" dirty="0">
                <a:latin typeface="Times New Roman" pitchFamily="18" charset="0"/>
              </a:rPr>
              <a:t>положил начало одному из направлений терапевтической радиологии, которое было названо </a:t>
            </a:r>
            <a:r>
              <a:rPr lang="ru-RU" sz="2800" dirty="0" err="1">
                <a:latin typeface="Times New Roman" pitchFamily="18" charset="0"/>
              </a:rPr>
              <a:t>брахитерапией</a:t>
            </a:r>
            <a:r>
              <a:rPr lang="ru-RU" sz="2800" dirty="0">
                <a:latin typeface="Times New Roman" pitchFamily="18" charset="0"/>
              </a:rPr>
              <a:t> (прежнее название – контактная лучевая терапия, или кюри-терапия).</a:t>
            </a:r>
          </a:p>
          <a:p>
            <a:endParaRPr lang="ru-RU" dirty="0"/>
          </a:p>
        </p:txBody>
      </p:sp>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4168" y="1363018"/>
            <a:ext cx="2556284" cy="3600400"/>
          </a:xfrm>
          <a:prstGeom prst="rect">
            <a:avLst/>
          </a:prstGeom>
        </p:spPr>
      </p:pic>
      <p:sp>
        <p:nvSpPr>
          <p:cNvPr id="6" name="TextBox 5"/>
          <p:cNvSpPr txBox="1"/>
          <p:nvPr/>
        </p:nvSpPr>
        <p:spPr>
          <a:xfrm>
            <a:off x="6156176" y="4969781"/>
            <a:ext cx="2664296" cy="923330"/>
          </a:xfrm>
          <a:prstGeom prst="rect">
            <a:avLst/>
          </a:prstGeom>
          <a:noFill/>
        </p:spPr>
        <p:txBody>
          <a:bodyPr wrap="square" rtlCol="0">
            <a:spAutoFit/>
          </a:bodyPr>
          <a:lstStyle/>
          <a:p>
            <a:r>
              <a:rPr lang="ru-RU" dirty="0"/>
              <a:t>Лечение рака кожи радием (институт Кюри, 1922)</a:t>
            </a:r>
          </a:p>
        </p:txBody>
      </p:sp>
    </p:spTree>
    <p:extLst>
      <p:ext uri="{BB962C8B-B14F-4D97-AF65-F5344CB8AC3E}">
        <p14:creationId xmlns:p14="http://schemas.microsoft.com/office/powerpoint/2010/main" val="1535126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Объект 2">
            <a:extLst>
              <a:ext uri="{FF2B5EF4-FFF2-40B4-BE49-F238E27FC236}">
                <a16:creationId xmlns:a16="http://schemas.microsoft.com/office/drawing/2014/main" id="{A2A311BF-3500-4FAD-9561-C146703A48C5}"/>
              </a:ext>
            </a:extLst>
          </p:cNvPr>
          <p:cNvSpPr txBox="1">
            <a:spLocks/>
          </p:cNvSpPr>
          <p:nvPr/>
        </p:nvSpPr>
        <p:spPr>
          <a:xfrm>
            <a:off x="457200" y="1268760"/>
            <a:ext cx="8435280" cy="46355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just"/>
            <a:r>
              <a:rPr lang="ru-RU" sz="2600" b="0" dirty="0">
                <a:latin typeface="Times New Roman" pitchFamily="18" charset="0"/>
              </a:rPr>
              <a:t>В </a:t>
            </a:r>
            <a:r>
              <a:rPr lang="ru-RU" sz="2800" dirty="0">
                <a:solidFill>
                  <a:srgbClr val="0070C0"/>
                </a:solidFill>
                <a:latin typeface="Times New Roman" pitchFamily="18" charset="0"/>
              </a:rPr>
              <a:t>1903 г. </a:t>
            </a:r>
            <a:r>
              <a:rPr lang="ru-RU" sz="2600" b="0" dirty="0">
                <a:latin typeface="Times New Roman" pitchFamily="18" charset="0"/>
              </a:rPr>
              <a:t>был образован </a:t>
            </a:r>
            <a:r>
              <a:rPr lang="ru-RU" sz="2600" i="1" dirty="0">
                <a:latin typeface="Times New Roman" pitchFamily="18" charset="0"/>
              </a:rPr>
              <a:t>Московский онкологический институт </a:t>
            </a:r>
            <a:r>
              <a:rPr lang="ru-RU" sz="2600" b="0" dirty="0">
                <a:latin typeface="Times New Roman" pitchFamily="18" charset="0"/>
              </a:rPr>
              <a:t>(сейчас МНИОИ имени П.А. Герцена)</a:t>
            </a:r>
          </a:p>
          <a:p>
            <a:pPr marL="0" indent="0" algn="just">
              <a:buNone/>
            </a:pPr>
            <a:endParaRPr lang="ru-RU" sz="2600" b="0" dirty="0">
              <a:latin typeface="Times New Roman" pitchFamily="18" charset="0"/>
            </a:endParaRPr>
          </a:p>
          <a:p>
            <a:pPr algn="just"/>
            <a:r>
              <a:rPr lang="ru-RU" sz="2600" b="0" dirty="0">
                <a:latin typeface="Times New Roman" pitchFamily="18" charset="0"/>
              </a:rPr>
              <a:t>В Московском университете началось применение радиоизотопов (препаратов радия) в  медицине</a:t>
            </a:r>
          </a:p>
          <a:p>
            <a:pPr marL="0" indent="0" algn="just">
              <a:buNone/>
            </a:pPr>
            <a:endParaRPr lang="ru-RU" sz="2600" b="0" dirty="0">
              <a:latin typeface="Times New Roman" pitchFamily="18" charset="0"/>
            </a:endParaRPr>
          </a:p>
          <a:p>
            <a:pPr algn="just"/>
            <a:r>
              <a:rPr lang="ru-RU" sz="2600" b="0" dirty="0">
                <a:latin typeface="Times New Roman" pitchFamily="18" charset="0"/>
              </a:rPr>
              <a:t> В </a:t>
            </a:r>
            <a:r>
              <a:rPr lang="ru-RU" sz="2800" dirty="0">
                <a:solidFill>
                  <a:srgbClr val="0067B4"/>
                </a:solidFill>
                <a:latin typeface="Times New Roman" pitchFamily="18" charset="0"/>
              </a:rPr>
              <a:t>1911</a:t>
            </a:r>
            <a:r>
              <a:rPr lang="ru-RU" sz="2800" dirty="0">
                <a:solidFill>
                  <a:srgbClr val="0070C0"/>
                </a:solidFill>
                <a:latin typeface="Times New Roman" pitchFamily="18" charset="0"/>
              </a:rPr>
              <a:t> г. </a:t>
            </a:r>
            <a:r>
              <a:rPr lang="ru-RU" sz="2600" b="0" dirty="0">
                <a:latin typeface="Times New Roman" pitchFamily="18" charset="0"/>
              </a:rPr>
              <a:t>русским ученым </a:t>
            </a:r>
            <a:r>
              <a:rPr lang="ru-RU" sz="2600" i="1" dirty="0">
                <a:latin typeface="Times New Roman" pitchFamily="18" charset="0"/>
              </a:rPr>
              <a:t>Е.С. Лондоном </a:t>
            </a:r>
            <a:r>
              <a:rPr lang="ru-RU" sz="2600" b="0" dirty="0">
                <a:latin typeface="Times New Roman" pitchFamily="18" charset="0"/>
              </a:rPr>
              <a:t>издана первая крупная монография «Радий в биологии и медицине», посвященная радиобиологии и медицинской радиологии.</a:t>
            </a:r>
          </a:p>
        </p:txBody>
      </p:sp>
      <p:sp>
        <p:nvSpPr>
          <p:cNvPr id="7" name="object 2"/>
          <p:cNvSpPr txBox="1">
            <a:spLocks noChangeArrowheads="1"/>
          </p:cNvSpPr>
          <p:nvPr/>
        </p:nvSpPr>
        <p:spPr bwMode="auto">
          <a:xfrm>
            <a:off x="457200" y="60807"/>
            <a:ext cx="7914580" cy="874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2700" rIns="0" bIns="0">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ts val="100"/>
              </a:spcBef>
            </a:pPr>
            <a:r>
              <a:rPr lang="ru-RU" sz="2800" dirty="0">
                <a:solidFill>
                  <a:srgbClr val="FFFF00"/>
                </a:solidFill>
                <a:latin typeface="Times New Roman" pitchFamily="18" charset="0"/>
                <a:cs typeface="Times New Roman" pitchFamily="18" charset="0"/>
              </a:rPr>
              <a:t>Образование Московского онкологического института</a:t>
            </a:r>
            <a:endParaRPr lang="ru-RU" altLang="ru-RU" sz="2800" dirty="0">
              <a:solidFill>
                <a:srgbClr val="FFFF00"/>
              </a:solidFill>
              <a:latin typeface="Times New Roman" pitchFamily="18" charset="0"/>
              <a:cs typeface="Times New Roman" pitchFamily="18" charset="0"/>
            </a:endParaRPr>
          </a:p>
        </p:txBody>
      </p:sp>
    </p:spTree>
    <p:extLst>
      <p:ext uri="{BB962C8B-B14F-4D97-AF65-F5344CB8AC3E}">
        <p14:creationId xmlns:p14="http://schemas.microsoft.com/office/powerpoint/2010/main" val="1347776455"/>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25378</TotalTime>
  <Words>2417</Words>
  <Application>Microsoft Office PowerPoint</Application>
  <PresentationFormat>Экран (4:3)</PresentationFormat>
  <Paragraphs>595</Paragraphs>
  <Slides>58</Slides>
  <Notes>8</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58</vt:i4>
      </vt:variant>
    </vt:vector>
  </HeadingPairs>
  <TitlesOfParts>
    <vt:vector size="64" baseType="lpstr">
      <vt:lpstr>Arial</vt:lpstr>
      <vt:lpstr>Calibri</vt:lpstr>
      <vt:lpstr>Cambria</vt:lpstr>
      <vt:lpstr>Times New Roman</vt:lpstr>
      <vt:lpstr>Wingdings</vt:lpstr>
      <vt:lpstr>Тема Office</vt:lpstr>
      <vt:lpstr>ЯДЕРНАЯ ФИЗИКА в медицине </vt:lpstr>
      <vt:lpstr>Презентация PowerPoint</vt:lpstr>
      <vt:lpstr>Презентация PowerPoint</vt:lpstr>
      <vt:lpstr>Презентация PowerPoint</vt:lpstr>
      <vt:lpstr>История развития лучевой терапии</vt:lpstr>
      <vt:lpstr>История развития лучевой терапии</vt:lpstr>
      <vt:lpstr>История развития лучевой терапии</vt:lpstr>
      <vt:lpstr>История развития лучевой терапии</vt:lpstr>
      <vt:lpstr>Презентация PowerPoint</vt:lpstr>
      <vt:lpstr>История развития лучевой терапии</vt:lpstr>
      <vt:lpstr>ПЕРВЫЕ УСКОРИТЕЛИ В МЕДИЦИНЕ</vt:lpstr>
      <vt:lpstr>ВОЗНИКНОВЕНИЕ ЯДЕРНОЙ МЕДИЦИНЫ</vt:lpstr>
      <vt:lpstr>Презентация PowerPoint</vt:lpstr>
      <vt:lpstr>Презентация PowerPoint</vt:lpstr>
      <vt:lpstr>Презентация PowerPoint</vt:lpstr>
      <vt:lpstr>ЛАЗЕРЫ В МЕДИЦИНЕ</vt:lpstr>
      <vt:lpstr>Презентация PowerPoint</vt:lpstr>
      <vt:lpstr>Презентация PowerPoint</vt:lpstr>
      <vt:lpstr>Презентация PowerPoint</vt:lpstr>
      <vt:lpstr>Презентация PowerPoint</vt:lpstr>
      <vt:lpstr>Презентация PowerPoint</vt:lpstr>
      <vt:lpstr>Радиационные  технологии в медицине в мире</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Кто такой медицинский физик?</vt:lpstr>
      <vt:lpstr>Презентация PowerPoint</vt:lpstr>
      <vt:lpstr>Презентация PowerPoint</vt:lpstr>
      <vt:lpstr>Презентация PowerPoint</vt:lpstr>
      <vt:lpstr>Кто готовит медицинских физиков  и инженеров в России?</vt:lpstr>
      <vt:lpstr>Презентация PowerPoint</vt:lpstr>
      <vt:lpstr>Презентация PowerPoint</vt:lpstr>
      <vt:lpstr>МЕДИЦИНСКАЯ ФИЗИКА</vt:lpstr>
      <vt:lpstr>образование в области «Медицинская физика»</vt:lpstr>
      <vt:lpstr>Выпуск специалистов на кафедре физики ускорителей и радиационной медицины МГУ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НАУЧНЫЕ МЕРОПРИЯТИЯ  ПО МЕДИЦИНСКОЙ ФИЗИКЕ</vt:lpstr>
      <vt:lpstr>спасибо  за  внимание!</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Высокие технологии для лучевой терапии</dc:title>
  <dc:creator>User</dc:creator>
  <cp:lastModifiedBy>Черняев АП</cp:lastModifiedBy>
  <cp:revision>457</cp:revision>
  <cp:lastPrinted>2018-06-24T22:43:03Z</cp:lastPrinted>
  <dcterms:created xsi:type="dcterms:W3CDTF">2014-05-28T06:28:31Z</dcterms:created>
  <dcterms:modified xsi:type="dcterms:W3CDTF">2020-05-14T13:09:12Z</dcterms:modified>
</cp:coreProperties>
</file>